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92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5" r:id="rId17"/>
    <p:sldId id="264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08.12.2024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Trojí prospěch v sociálním podnikání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285978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Petra Krejčí,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Obchodně podnikatelská fakulta v Karviné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25. 09. 2024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1C48DA-7B75-4EEE-BD5C-DDA9D5DBD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3565763"/>
            <a:ext cx="5616624" cy="130957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B8D5AC5-56B8-4769-B4B9-EF6E38FF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10">
            <a:hlinkClick r:id="rId4"/>
            <a:extLst>
              <a:ext uri="{FF2B5EF4-FFF2-40B4-BE49-F238E27FC236}">
                <a16:creationId xmlns:a16="http://schemas.microsoft.com/office/drawing/2014/main" id="{7267DA14-DD4A-437A-9F0F-2AE3E3E5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46" y="4447381"/>
            <a:ext cx="12287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BC6A9-8A1A-1F9B-1676-A8C9A690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Environmentální cíl (pilíř)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51AEC3-3B36-502C-80C2-DEC0A616CA57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 typy podniku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Integrační sociální podnik a environmentální sociální podnik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Integrační sociální podnik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Zohledňování environmentálních aspektů jak ve výrobě, tak i spotřebě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Výzva 24 MPSV: formulované zásady šetrného úřadování a provozu (vnitřní předpis)</a:t>
            </a:r>
          </a:p>
          <a:p>
            <a:pPr lvl="2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Dokazování veřejně dostupné (archiv dokladů, min. 3 ekologicky šetrné výrobky, certifikace BIO, druhotné využití odpadů, šetření materiálů, energetická úspora,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fairtrade</a:t>
            </a:r>
            <a:endParaRPr lang="cs-CZ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sociální podnik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Celý podnik a jeho aktivity mají environmentální rozměr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rozměr je ve všech fázích podnikání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Výroba i výrobky/služby jsou environmentálně řízené 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cíl by měl být dostupný v zakládacích dokumentech i na webových stránkách</a:t>
            </a:r>
          </a:p>
          <a:p>
            <a:pPr lvl="1"/>
            <a:endParaRPr 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9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5AC43C-BFF5-A64D-4937-8143524B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Společensky prospěšný cíl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B3F7A2-ACB3-FC3C-D4C8-B68DD3B32B9B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to společenský cíl je?</a:t>
            </a:r>
          </a:p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 zakládacích dokumentech společností?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Integrační sociální podnik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zaměstnávání a začleňování znevýhodněných osob na trhu práce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podnik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dle prováděných aktivit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sociální podnik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je zaměřen především na cíle environmentální a lokání </a:t>
            </a:r>
          </a:p>
          <a:p>
            <a:endParaRPr lang="cs-CZ" sz="1050" dirty="0"/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95D05-AA97-9AF3-84BB-9FA09397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Místní prospěch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4FC8C3-22E6-94D7-72C1-2311043DC03A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Místní komunity a poptávky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 potřeby jsou pro uspokojování přednostní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Místní zdroje – přednostní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Využívání místních surovin, materiálů, dodavatelů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Místní výroba – přednostní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Upřednostnění místních odběratelů, podpora místní ekonomiky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Místní spolupráce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 s řešením problémů na lokální úrovni, dobrovolnictví, zapojení do místní strategie obce, podpora místních tradic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3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66369-CE73-61C4-DE84-5C8B54B7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760640" cy="507703"/>
          </a:xfrm>
        </p:spPr>
        <p:txBody>
          <a:bodyPr/>
          <a:lstStyle/>
          <a:p>
            <a:r>
              <a:rPr lang="cs-CZ" dirty="0"/>
              <a:t>Principy integračního sociálního podniku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F6799E3-2FF7-9D3E-0C57-56D00CD54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475937"/>
              </p:ext>
            </p:extLst>
          </p:nvPr>
        </p:nvGraphicFramePr>
        <p:xfrm>
          <a:off x="267228" y="771550"/>
          <a:ext cx="7401117" cy="381642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462215">
                  <a:extLst>
                    <a:ext uri="{9D8B030D-6E8A-4147-A177-3AD203B41FA5}">
                      <a16:colId xmlns:a16="http://schemas.microsoft.com/office/drawing/2014/main" val="1240002278"/>
                    </a:ext>
                  </a:extLst>
                </a:gridCol>
                <a:gridCol w="1456636">
                  <a:extLst>
                    <a:ext uri="{9D8B030D-6E8A-4147-A177-3AD203B41FA5}">
                      <a16:colId xmlns:a16="http://schemas.microsoft.com/office/drawing/2014/main" val="1115313612"/>
                    </a:ext>
                  </a:extLst>
                </a:gridCol>
                <a:gridCol w="1462215">
                  <a:extLst>
                    <a:ext uri="{9D8B030D-6E8A-4147-A177-3AD203B41FA5}">
                      <a16:colId xmlns:a16="http://schemas.microsoft.com/office/drawing/2014/main" val="2570398105"/>
                    </a:ext>
                  </a:extLst>
                </a:gridCol>
                <a:gridCol w="1564212">
                  <a:extLst>
                    <a:ext uri="{9D8B030D-6E8A-4147-A177-3AD203B41FA5}">
                      <a16:colId xmlns:a16="http://schemas.microsoft.com/office/drawing/2014/main" val="2098074366"/>
                    </a:ext>
                  </a:extLst>
                </a:gridCol>
                <a:gridCol w="1455839">
                  <a:extLst>
                    <a:ext uri="{9D8B030D-6E8A-4147-A177-3AD203B41FA5}">
                      <a16:colId xmlns:a16="http://schemas.microsoft.com/office/drawing/2014/main" val="3540222250"/>
                    </a:ext>
                  </a:extLst>
                </a:gridCol>
              </a:tblGrid>
              <a:tr h="365931">
                <a:tc>
                  <a:txBody>
                    <a:bodyPr/>
                    <a:lstStyle/>
                    <a:p>
                      <a:pPr algn="ctr"/>
                      <a:r>
                        <a:rPr lang="cs-CZ" sz="1150" dirty="0">
                          <a:effectLst/>
                        </a:rPr>
                        <a:t>1. Společensky prospěšný cíl</a:t>
                      </a:r>
                      <a:endParaRPr lang="cs-CZ" sz="1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50">
                          <a:effectLst/>
                        </a:rPr>
                        <a:t>2. Sociální prospěch</a:t>
                      </a:r>
                      <a:endParaRPr lang="cs-CZ" sz="1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50" dirty="0">
                          <a:effectLst/>
                        </a:rPr>
                        <a:t>3. Ekonomický prospěch</a:t>
                      </a:r>
                      <a:endParaRPr lang="cs-CZ" sz="1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50">
                          <a:effectLst/>
                        </a:rPr>
                        <a:t>4. Environmentální prospěch</a:t>
                      </a:r>
                      <a:endParaRPr lang="cs-CZ" sz="1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50" dirty="0">
                          <a:effectLst/>
                        </a:rPr>
                        <a:t>5. Místní prospěch</a:t>
                      </a:r>
                      <a:endParaRPr lang="cs-CZ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  <a:extLst>
                  <a:ext uri="{0D108BD9-81ED-4DB2-BD59-A6C34878D82A}">
                    <a16:rowId xmlns:a16="http://schemas.microsoft.com/office/drawing/2014/main" val="2033210966"/>
                  </a:ext>
                </a:extLst>
              </a:tr>
              <a:tr h="3450493">
                <a:tc>
                  <a:txBody>
                    <a:bodyPr/>
                    <a:lstStyle/>
                    <a:p>
                      <a:r>
                        <a:rPr lang="cs-CZ" sz="1200" b="0" dirty="0">
                          <a:effectLst/>
                        </a:rPr>
                        <a:t>společensky prospěšný cíl zaměstnávání a sociálního začleňování osob znevýhodněných na trhu práce formulován v zakládacích dokumentech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29" marR="66729" marT="0" marB="0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integrace osob ze znevýhodněných skupin</a:t>
                      </a:r>
                      <a:endParaRPr lang="cs-CZ" sz="1600" dirty="0">
                        <a:effectLst/>
                      </a:endParaRPr>
                    </a:p>
                    <a:p>
                      <a:r>
                        <a:rPr lang="cs-CZ" sz="1200" dirty="0">
                          <a:effectLst/>
                        </a:rPr>
                        <a:t>účast zaměstnanců a členů na směřování podniku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29" marR="66729" marT="0" marB="0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případný zisk používán přednostně pro rozvoj sociálního podniku a/nebo pro naplnění jeho společensky prospěšných cílů</a:t>
                      </a:r>
                      <a:endParaRPr lang="cs-CZ" sz="1600" dirty="0">
                        <a:effectLst/>
                      </a:endParaRPr>
                    </a:p>
                    <a:p>
                      <a:r>
                        <a:rPr lang="cs-CZ" sz="1200" dirty="0">
                          <a:effectLst/>
                        </a:rPr>
                        <a:t>nezávislost (autonomie) v manažerském rozhodování a řízení na externích zakladatelích nebo zřizovatelích</a:t>
                      </a:r>
                      <a:endParaRPr lang="cs-CZ" sz="1600" dirty="0">
                        <a:effectLst/>
                      </a:endParaRPr>
                    </a:p>
                    <a:p>
                      <a:r>
                        <a:rPr lang="cs-CZ" sz="1200" dirty="0">
                          <a:effectLst/>
                        </a:rPr>
                        <a:t>alespoň minimální podíl tržeb z prodeje výrobků a služeb na celkových výnosech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29" marR="66729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zohledňování environmentálních aspektů výroby i spotřeby a/nebo provozování aktivit prospívajících životnímu prostředí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29" marR="66729" marT="0" marB="0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uspokojování potřeb místní komunity a místní poptávky</a:t>
                      </a:r>
                      <a:endParaRPr lang="cs-CZ" sz="1600" dirty="0">
                        <a:effectLst/>
                      </a:endParaRPr>
                    </a:p>
                    <a:p>
                      <a:r>
                        <a:rPr lang="cs-CZ" sz="1200" dirty="0">
                          <a:effectLst/>
                        </a:rPr>
                        <a:t>využívání přednostně místních zdrojů</a:t>
                      </a:r>
                      <a:endParaRPr lang="cs-CZ" sz="1600" dirty="0">
                        <a:effectLst/>
                      </a:endParaRPr>
                    </a:p>
                    <a:p>
                      <a:r>
                        <a:rPr lang="cs-CZ" sz="1200" dirty="0">
                          <a:effectLst/>
                        </a:rPr>
                        <a:t>spolupráce sociálního podniku s místními aktéry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29" marR="66729" marT="0" marB="0"/>
                </a:tc>
                <a:extLst>
                  <a:ext uri="{0D108BD9-81ED-4DB2-BD59-A6C34878D82A}">
                    <a16:rowId xmlns:a16="http://schemas.microsoft.com/office/drawing/2014/main" val="147438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92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3622"/>
            <a:ext cx="2448272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139952" y="1703622"/>
            <a:ext cx="3888052" cy="3172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Diskusní kolečko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byste definovali sociální podnik?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známe druhy sociálních podniků v ČR?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si představíte pod pojmem trojí prospěch v sociálním podnikání?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si představíte pod pojmy společensky prospěšný cíl a místní prospěch?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923678"/>
            <a:ext cx="8280920" cy="22322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to sociální podnikání?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České sociální podnikání a TESSEA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Trojí prospěch, místní prospěch a společensky prospěšný cíl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Sociální, ekonomický a environmentální cíl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Otázky a diskuse</a:t>
            </a: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576064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bude zaměřena na tři základní pilíře sociálních podniku a další dva přidružené pilíři, specifické pro sociální podnikání.</a:t>
            </a: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E1D0F-AEB1-5A6C-3C00-4D51B5FD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/>
              <a:t>Bzučící skupiny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A585B4-F1BB-F066-3F7B-4863BC255DE9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7488832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pro skupinky: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vytvořené skupinky diskutujte na následující otázky. V rámci toho jeden ze skupiny dělá poznámky, kterými si v krátkosti shrnete, o čem jste mluvili.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to sociální podnik a integrační sociální podnik?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jeho cílem v rámci podnikání?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to trojí prospěch v sociálním podnikání?</a:t>
            </a:r>
          </a:p>
        </p:txBody>
      </p:sp>
    </p:spTree>
    <p:extLst>
      <p:ext uri="{BB962C8B-B14F-4D97-AF65-F5344CB8AC3E}">
        <p14:creationId xmlns:p14="http://schemas.microsoft.com/office/powerpoint/2010/main" val="179279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7720B-C26E-135A-FE58-434C9D97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/>
              <a:t>Opakování: „Co je to sociální podnik?“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831C8F-8F98-CF2E-3154-944C4E48B963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Definovaní v rámci českého sociálního podnikání a TESSEA</a:t>
            </a:r>
          </a:p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Dosahování zisku a veřejný prospěch</a:t>
            </a:r>
          </a:p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 na osoby znevýhodněné na trhu práce</a:t>
            </a:r>
          </a:p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Trojí prospěch sociálního podniku</a:t>
            </a:r>
          </a:p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Společenský cíl a jeho naplňování</a:t>
            </a:r>
          </a:p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Místní prospěch a jeho naplňování – přidalo MPSV</a:t>
            </a:r>
          </a:p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Přispívá aktivitami jak společenskými, tak environmentálními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6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574D5-3064-5073-21D8-6EB16C4B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České sociální podnikání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BADCA0-F209-40C3-DC78-E031D554B932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https://ceske-socialni-podnikani.cz/socialni-podnikani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AECCE8-34C2-447B-4180-BC0619C1E5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16662"/>
            <a:ext cx="4464496" cy="2511280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2494833-F6BD-B3D5-29AF-E60B04C44A56}"/>
              </a:ext>
            </a:extLst>
          </p:cNvPr>
          <p:cNvSpPr txBox="1">
            <a:spLocks/>
          </p:cNvSpPr>
          <p:nvPr/>
        </p:nvSpPr>
        <p:spPr>
          <a:xfrm>
            <a:off x="666439" y="4227934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strana webové stránky České sociální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1347B64-FBAE-2B77-9244-D2FDD3408BDE}"/>
              </a:ext>
            </a:extLst>
          </p:cNvPr>
          <p:cNvSpPr txBox="1">
            <a:spLocks/>
          </p:cNvSpPr>
          <p:nvPr/>
        </p:nvSpPr>
        <p:spPr>
          <a:xfrm>
            <a:off x="5576101" y="1616662"/>
            <a:ext cx="2448272" cy="2971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Webová stránka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Stránka pojednává o sociálním podnikání v České republiky. 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Definuje sociální podnikání, trojí prospěch a další témata spojená se sociálním podnikáním.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Pravidelně přispívá novinkami a aktualitami ze světa sociálního podnikání.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D1487-81DC-7CBF-4151-1EF702C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TESSEA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248D63-33AC-D425-BBBB-81F37376F0AA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https://www.tessea.cz/cz/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104F13-6B74-0D5A-4445-61970266BF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56309"/>
            <a:ext cx="4752528" cy="2673297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7D7722D-0718-0DC9-EC39-AC101C008FC5}"/>
              </a:ext>
            </a:extLst>
          </p:cNvPr>
          <p:cNvSpPr txBox="1">
            <a:spLocks/>
          </p:cNvSpPr>
          <p:nvPr/>
        </p:nvSpPr>
        <p:spPr>
          <a:xfrm>
            <a:off x="683568" y="4347432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strana webové stránky Tematické sítě pro sociální podnikání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A87CBDD-8FF4-868D-BCCE-47F042158E75}"/>
              </a:ext>
            </a:extLst>
          </p:cNvPr>
          <p:cNvSpPr txBox="1">
            <a:spLocks/>
          </p:cNvSpPr>
          <p:nvPr/>
        </p:nvSpPr>
        <p:spPr>
          <a:xfrm>
            <a:off x="5576101" y="1616662"/>
            <a:ext cx="2448272" cy="2971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Webová stránka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Stránka pojednává o sociálním podnikání v České republiky. 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Definuje sociální podnikání, trojí prospěch a další témata spojená se sociálním podnikáním.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Pravidelně přispívá novinkami a aktualitami ze světa sociálního podnikání.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1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0A224-FC4C-0408-33F6-677BC0AFD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ED34704-2D64-0CAA-52DD-B94F6F2B8874}"/>
              </a:ext>
            </a:extLst>
          </p:cNvPr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FB77AE6-40F6-288B-20F0-566CFD08E495}"/>
              </a:ext>
            </a:extLst>
          </p:cNvPr>
          <p:cNvSpPr txBox="1">
            <a:spLocks/>
          </p:cNvSpPr>
          <p:nvPr/>
        </p:nvSpPr>
        <p:spPr>
          <a:xfrm>
            <a:off x="395536" y="1703622"/>
            <a:ext cx="2448272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Trojí prospěch + dva doplňující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F37716-400D-0823-B3F3-95DFF11D764D}"/>
              </a:ext>
            </a:extLst>
          </p:cNvPr>
          <p:cNvSpPr txBox="1">
            <a:spLocks/>
          </p:cNvSpPr>
          <p:nvPr/>
        </p:nvSpPr>
        <p:spPr>
          <a:xfrm>
            <a:off x="4067944" y="1707654"/>
            <a:ext cx="388805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cíl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Ekonomický cíl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cíl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Společenský prospěch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Místní prospěch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6AB586B-86B6-2999-C03D-CB47CB4722C2}"/>
              </a:ext>
            </a:extLst>
          </p:cNvPr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Trojí prospěch v sociálním podnikání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8B0507E-9BFA-F5D0-DC5A-73EA3F3DE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6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3A9E5-FBE4-EB67-CBE1-041A8EDB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cíl (pilíř)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B119ED-883D-BFDA-9C50-77A2572A7CF7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Specifická podpora zaměstnancům ze znevýhodněných skupin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psychologická, vzdělávání, flexibilita atd.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Zaměstnává více než 30% osob znevýhodněných na trhu práce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HPP, DPČ, DPP, částečné úvazky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Pravidelné informování o chodu podniku 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 hospodaření, naplňování, pravidelná setkání atd.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Demokratické rozhodování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Strategie, běžných chod podniku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 pracovních schopností, dovedností a kompetencí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individuálních potřeb zaměstnanců, individuální plány rozvoje, udržování pracovních návyků, interně i externě</a:t>
            </a:r>
          </a:p>
          <a:p>
            <a:endParaRPr lang="cs-CZ" sz="1400" dirty="0"/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4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33B4F-2E2C-D17A-7D13-406F5424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Ekonomický cíl (pilíř)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BB9759-BA54-417B-305C-E8BD0C7F7903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Zisk je primárně určen pro reinvestování zpět do sociálního podniku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 než 50% zisku musí být reinvestováno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Pravidelné zveřejňování ekonomické situace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čeho podnik investuje? Vzdělávání zaměstnanců, začleňování zaměstnanců, nová zařízení, rezervní fond, dotace atd.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MPSV upravuje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 51% zisku po zdanění, příloha účetní závěrky obsahuje informaci o pohybech na vybraných účtech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 přesně je zisk reinvestován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Autonomie manažerského rozhodování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Nezávislost na veřejné správě, iniciativa zdola, obec by neměla podnik ovládat či vlastnit atd.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minimálně 30% tržeb pochází z prodeje výrobků a služeb</a:t>
            </a:r>
          </a:p>
          <a:p>
            <a:pPr lvl="1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Nejde o dotace, příspěvky, výzvy, dary atd.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2584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9A9D91184F124BBC056FE70CE4DFA9" ma:contentTypeVersion="8" ma:contentTypeDescription="Vytvoří nový dokument" ma:contentTypeScope="" ma:versionID="6cd6180065da8935f5ffffdb05084a6d">
  <xsd:schema xmlns:xsd="http://www.w3.org/2001/XMLSchema" xmlns:xs="http://www.w3.org/2001/XMLSchema" xmlns:p="http://schemas.microsoft.com/office/2006/metadata/properties" xmlns:ns2="9ca12918-d314-4413-b5b7-584a54177208" targetNamespace="http://schemas.microsoft.com/office/2006/metadata/properties" ma:root="true" ma:fieldsID="7f3d64f9162e9ee842a9a8e6ae9c2335" ns2:_="">
    <xsd:import namespace="9ca12918-d314-4413-b5b7-584a541772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a12918-d314-4413-b5b7-584a541772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E4D673-93FB-47FE-8689-B6DCE5B87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a12918-d314-4413-b5b7-584a54177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06377A-650E-4514-9472-5204730577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DAF686-185E-476A-A6F5-6FD3FE8AC11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901</Words>
  <Application>Microsoft Office PowerPoint</Application>
  <PresentationFormat>Předvádění na obrazovce (16:9)</PresentationFormat>
  <Paragraphs>136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Enriqueta</vt:lpstr>
      <vt:lpstr>Times New Roman</vt:lpstr>
      <vt:lpstr>SLU</vt:lpstr>
      <vt:lpstr>Trojí prospěch v sociálním podnikání</vt:lpstr>
      <vt:lpstr>Obsah přednášky</vt:lpstr>
      <vt:lpstr>Bzučící skupiny</vt:lpstr>
      <vt:lpstr>Opakování: „Co je to sociální podnik?“</vt:lpstr>
      <vt:lpstr>České sociální podnikání</vt:lpstr>
      <vt:lpstr>TESSEA</vt:lpstr>
      <vt:lpstr>Prezentace aplikace PowerPoint</vt:lpstr>
      <vt:lpstr>Sociální cíl (pilíř)</vt:lpstr>
      <vt:lpstr>Ekonomický cíl (pilíř)</vt:lpstr>
      <vt:lpstr>Environmentální cíl (pilíř)</vt:lpstr>
      <vt:lpstr>Společensky prospěšný cíl</vt:lpstr>
      <vt:lpstr>Místní prospěch</vt:lpstr>
      <vt:lpstr>Principy integračního sociálního podniku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Petra Krejčí</cp:lastModifiedBy>
  <cp:revision>63</cp:revision>
  <dcterms:created xsi:type="dcterms:W3CDTF">2016-07-06T15:42:34Z</dcterms:created>
  <dcterms:modified xsi:type="dcterms:W3CDTF">2024-12-08T18:42:01Z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0x0101007C9A9D91184F124BBC056FE70CE4DFA9</vt:lpwstr>
  </property>
</Properties>
</file>