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4" r:id="rId5"/>
    <p:sldId id="290" r:id="rId6"/>
    <p:sldId id="313" r:id="rId7"/>
    <p:sldId id="297" r:id="rId8"/>
    <p:sldId id="327" r:id="rId9"/>
    <p:sldId id="289" r:id="rId10"/>
    <p:sldId id="336" r:id="rId11"/>
    <p:sldId id="337" r:id="rId12"/>
    <p:sldId id="316" r:id="rId13"/>
    <p:sldId id="329" r:id="rId14"/>
    <p:sldId id="330" r:id="rId15"/>
    <p:sldId id="331" r:id="rId16"/>
    <p:sldId id="332" r:id="rId17"/>
    <p:sldId id="334" r:id="rId18"/>
    <p:sldId id="321" r:id="rId19"/>
    <p:sldId id="293" r:id="rId20"/>
    <p:sldId id="338" r:id="rId21"/>
    <p:sldId id="339" r:id="rId22"/>
    <p:sldId id="298" r:id="rId23"/>
    <p:sldId id="299" r:id="rId24"/>
    <p:sldId id="296" r:id="rId25"/>
    <p:sldId id="315" r:id="rId26"/>
    <p:sldId id="314" r:id="rId27"/>
    <p:sldId id="300" r:id="rId28"/>
    <p:sldId id="302" r:id="rId29"/>
    <p:sldId id="303" r:id="rId30"/>
    <p:sldId id="304" r:id="rId31"/>
    <p:sldId id="306" r:id="rId32"/>
    <p:sldId id="307" r:id="rId33"/>
    <p:sldId id="308" r:id="rId34"/>
    <p:sldId id="288" r:id="rId35"/>
    <p:sldId id="311" r:id="rId36"/>
    <p:sldId id="312" r:id="rId37"/>
    <p:sldId id="310" r:id="rId38"/>
    <p:sldId id="309" r:id="rId39"/>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5" d="100"/>
          <a:sy n="85" d="100"/>
        </p:scale>
        <p:origin x="1176" y="67"/>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10.12.2024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10.12.2024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10.12.2024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10.12.2024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10.12.2024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10.12.2024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10.12.2024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10.12.2024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10.12.2024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10.12.2024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10.12.2024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10.12.2024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10.12.2024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10.12.2024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10.12.2024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10.12.2024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10.12.2024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10.12.2024</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10.12.2024</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10.12.2024</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10.12.2024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10.12.2024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10.12.2024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10.12.2024</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ome.kpmg/xx/en/home/insights/2020/11/the-time-has-come-survey-of-sustainability-reporting.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nline.hbs.edu/blog/post/what-is-a-csr-report?tempview=logoconvert"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corporateregister.com/crra/"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finance.ec.europa.eu/regulation-and-supervision/financial-services-legislation/implementing-and-delegated-acts/corporate-sustainability-reporting-directive_en" TargetMode="External"/><Relationship Id="rId2" Type="http://schemas.openxmlformats.org/officeDocument/2006/relationships/hyperlink" Target="https://finance.ec.europa.eu/capital-markets-union-and-financial-markets/company-reporting-and-auditing/company-reporting/corporate-sustainability-reporting_en#legislation" TargetMode="External"/><Relationship Id="rId1" Type="http://schemas.openxmlformats.org/officeDocument/2006/relationships/slideLayout" Target="../slideLayouts/slideLayout1.xml"/><Relationship Id="rId4" Type="http://schemas.openxmlformats.org/officeDocument/2006/relationships/hyperlink" Target="https://finance.ec.europa.eu/capital-markets-union-and-financial-markets/company-reporting-and-auditing/company-reporting/corporate-sustainability-reporting_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finance.ec.europa.eu/capital-markets-union-and-financial-markets/company-reporting-and-auditing/company-reporting/corporate-sustainability-reporting_en"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home.kpmg/xx/en/home/insights/2020/11/the-time-has-come-survey-of-sustainability-reporting.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home.kpmg/xx/en/home/insights/2020/11/the-time-has-come-survey-of-sustainability-reporting.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a:latin typeface="Arial" pitchFamily="34" charset="0"/>
                <a:cs typeface="Arial" pitchFamily="34" charset="0"/>
              </a:rPr>
              <a:t>CSR REPORTING</a:t>
            </a:r>
            <a:endParaRPr lang="en-GB" sz="3600" b="1" dirty="0">
              <a:latin typeface="Arial" pitchFamily="34" charset="0"/>
              <a:cs typeface="Arial" pitchFamily="34" charset="0"/>
            </a:endParaRPr>
          </a:p>
          <a:p>
            <a:pPr algn="ctr" eaLnBrk="1" fontAlgn="auto" hangingPunct="1">
              <a:spcBef>
                <a:spcPts val="0"/>
              </a:spcBef>
              <a:spcAft>
                <a:spcPts val="0"/>
              </a:spcAft>
              <a:defRPr/>
            </a:pPr>
            <a:r>
              <a:rPr lang="cs-CZ" b="1">
                <a:latin typeface="Arial" pitchFamily="34" charset="0"/>
                <a:cs typeface="Arial" pitchFamily="34" charset="0"/>
              </a:rPr>
              <a:t>CSR PERFORMANCE, GLOBAL REPORTING INITIATIVE</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r>
              <a:rPr lang="en-GB" altLang="cs-CZ" sz="1800" dirty="0">
                <a:latin typeface="Arial" panose="020B0604020202020204" pitchFamily="34" charset="0"/>
              </a:rPr>
              <a:t>/PEM-NACSR</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sp>
        <p:nvSpPr>
          <p:cNvPr id="3079" name="TextovéPole 10"/>
          <p:cNvSpPr txBox="1">
            <a:spLocks noChangeArrowheads="1"/>
          </p:cNvSpPr>
          <p:nvPr/>
        </p:nvSpPr>
        <p:spPr bwMode="auto">
          <a:xfrm>
            <a:off x="571500" y="6369154"/>
            <a:ext cx="8477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800" dirty="0">
              <a:latin typeface="Arial" panose="020B0604020202020204" pitchFamily="34" charset="0"/>
            </a:endParaRPr>
          </a:p>
          <a:p>
            <a:pPr eaLnBrk="1" hangingPunct="1">
              <a:spcBef>
                <a:spcPct val="0"/>
              </a:spcBef>
              <a:buNone/>
              <a:defRPr/>
            </a:pPr>
            <a:r>
              <a:rPr lang="cs-CZ" altLang="cs-CZ" sz="800" dirty="0">
                <a:latin typeface="Arial" panose="020B0604020202020204" pitchFamily="34" charset="0"/>
              </a:rPr>
              <a:t>Source: </a:t>
            </a:r>
            <a:r>
              <a:rPr lang="cs-CZ" sz="800" dirty="0">
                <a:solidFill>
                  <a:schemeClr val="bg1"/>
                </a:solidFill>
                <a:latin typeface="Times New Roman" panose="02020603050405020304" pitchFamily="18" charset="0"/>
                <a:cs typeface="Times New Roman" panose="02020603050405020304" pitchFamily="18" charset="0"/>
                <a:hlinkClick r:id="rId2"/>
              </a:rPr>
              <a:t>ttps://home.kpmg/xx/en/home/insights/2020/11/the-time-has-come-survey-of-sustainability-reporting.html</a:t>
            </a:r>
            <a:r>
              <a:rPr lang="cs-CZ" sz="800" dirty="0">
                <a:solidFill>
                  <a:schemeClr val="bg1"/>
                </a:solidFill>
                <a:latin typeface="Times New Roman" panose="02020603050405020304" pitchFamily="18" charset="0"/>
                <a:cs typeface="Times New Roman" panose="02020603050405020304" pitchFamily="18" charset="0"/>
              </a:rPr>
              <a:t> </a:t>
            </a:r>
          </a:p>
        </p:txBody>
      </p:sp>
      <p:pic>
        <p:nvPicPr>
          <p:cNvPr id="2" name="Obrázek 1">
            <a:extLst>
              <a:ext uri="{FF2B5EF4-FFF2-40B4-BE49-F238E27FC236}">
                <a16:creationId xmlns:a16="http://schemas.microsoft.com/office/drawing/2014/main" id="{75397D59-F624-4F92-9110-D058C3DD7171}"/>
              </a:ext>
            </a:extLst>
          </p:cNvPr>
          <p:cNvPicPr>
            <a:picLocks noChangeAspect="1"/>
          </p:cNvPicPr>
          <p:nvPr/>
        </p:nvPicPr>
        <p:blipFill rotWithShape="1">
          <a:blip r:embed="rId3"/>
          <a:srcRect l="42222" t="20210" r="19028" b="4321"/>
          <a:stretch/>
        </p:blipFill>
        <p:spPr>
          <a:xfrm>
            <a:off x="1320800" y="1112349"/>
            <a:ext cx="5981700" cy="5426082"/>
          </a:xfrm>
          <a:prstGeom prst="rect">
            <a:avLst/>
          </a:prstGeom>
        </p:spPr>
      </p:pic>
    </p:spTree>
    <p:extLst>
      <p:ext uri="{BB962C8B-B14F-4D97-AF65-F5344CB8AC3E}">
        <p14:creationId xmlns:p14="http://schemas.microsoft.com/office/powerpoint/2010/main" val="317533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3" name="Obrázek 2">
            <a:extLst>
              <a:ext uri="{FF2B5EF4-FFF2-40B4-BE49-F238E27FC236}">
                <a16:creationId xmlns:a16="http://schemas.microsoft.com/office/drawing/2014/main" id="{A56F2B64-42D3-4670-951D-8349AF08344C}"/>
              </a:ext>
            </a:extLst>
          </p:cNvPr>
          <p:cNvPicPr>
            <a:picLocks noChangeAspect="1"/>
          </p:cNvPicPr>
          <p:nvPr/>
        </p:nvPicPr>
        <p:blipFill>
          <a:blip r:embed="rId2"/>
          <a:stretch>
            <a:fillRect/>
          </a:stretch>
        </p:blipFill>
        <p:spPr>
          <a:xfrm>
            <a:off x="338138" y="1502609"/>
            <a:ext cx="8245325" cy="3852782"/>
          </a:xfrm>
          <a:prstGeom prst="rect">
            <a:avLst/>
          </a:prstGeom>
        </p:spPr>
      </p:pic>
    </p:spTree>
    <p:extLst>
      <p:ext uri="{BB962C8B-B14F-4D97-AF65-F5344CB8AC3E}">
        <p14:creationId xmlns:p14="http://schemas.microsoft.com/office/powerpoint/2010/main" val="2617746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5" name="Obrázek 4">
            <a:extLst>
              <a:ext uri="{FF2B5EF4-FFF2-40B4-BE49-F238E27FC236}">
                <a16:creationId xmlns:a16="http://schemas.microsoft.com/office/drawing/2014/main" id="{11FD8B36-E43A-44D9-A028-18EBB8A72F4A}"/>
              </a:ext>
            </a:extLst>
          </p:cNvPr>
          <p:cNvPicPr>
            <a:picLocks noChangeAspect="1"/>
          </p:cNvPicPr>
          <p:nvPr/>
        </p:nvPicPr>
        <p:blipFill rotWithShape="1">
          <a:blip r:embed="rId2"/>
          <a:srcRect l="27951" t="13600" r="12988" b="16400"/>
          <a:stretch/>
        </p:blipFill>
        <p:spPr>
          <a:xfrm>
            <a:off x="609600" y="1283990"/>
            <a:ext cx="7734660" cy="5156440"/>
          </a:xfrm>
          <a:prstGeom prst="rect">
            <a:avLst/>
          </a:prstGeom>
        </p:spPr>
      </p:pic>
    </p:spTree>
    <p:extLst>
      <p:ext uri="{BB962C8B-B14F-4D97-AF65-F5344CB8AC3E}">
        <p14:creationId xmlns:p14="http://schemas.microsoft.com/office/powerpoint/2010/main" val="135464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6" name="Obrázek 5">
            <a:extLst>
              <a:ext uri="{FF2B5EF4-FFF2-40B4-BE49-F238E27FC236}">
                <a16:creationId xmlns:a16="http://schemas.microsoft.com/office/drawing/2014/main" id="{C502A7C9-7621-447B-BC49-E4E109DFE81C}"/>
              </a:ext>
            </a:extLst>
          </p:cNvPr>
          <p:cNvPicPr>
            <a:picLocks noChangeAspect="1"/>
          </p:cNvPicPr>
          <p:nvPr/>
        </p:nvPicPr>
        <p:blipFill rotWithShape="1">
          <a:blip r:embed="rId2"/>
          <a:srcRect l="53937" t="23400" r="14132" b="8001"/>
          <a:stretch/>
        </p:blipFill>
        <p:spPr>
          <a:xfrm>
            <a:off x="2145211" y="1179215"/>
            <a:ext cx="4877889" cy="5480485"/>
          </a:xfrm>
          <a:prstGeom prst="rect">
            <a:avLst/>
          </a:prstGeom>
        </p:spPr>
      </p:pic>
    </p:spTree>
    <p:extLst>
      <p:ext uri="{BB962C8B-B14F-4D97-AF65-F5344CB8AC3E}">
        <p14:creationId xmlns:p14="http://schemas.microsoft.com/office/powerpoint/2010/main" val="351484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5" name="Obrázek 4">
            <a:extLst>
              <a:ext uri="{FF2B5EF4-FFF2-40B4-BE49-F238E27FC236}">
                <a16:creationId xmlns:a16="http://schemas.microsoft.com/office/drawing/2014/main" id="{1CCD5996-F049-4D3A-AED2-BB4F81198F23}"/>
              </a:ext>
            </a:extLst>
          </p:cNvPr>
          <p:cNvPicPr>
            <a:picLocks noChangeAspect="1"/>
          </p:cNvPicPr>
          <p:nvPr/>
        </p:nvPicPr>
        <p:blipFill rotWithShape="1">
          <a:blip r:embed="rId2"/>
          <a:srcRect l="27950" t="15001" r="14482" b="12201"/>
          <a:stretch/>
        </p:blipFill>
        <p:spPr>
          <a:xfrm>
            <a:off x="571501" y="1179214"/>
            <a:ext cx="7848140" cy="5582593"/>
          </a:xfrm>
          <a:prstGeom prst="rect">
            <a:avLst/>
          </a:prstGeom>
        </p:spPr>
      </p:pic>
    </p:spTree>
    <p:extLst>
      <p:ext uri="{BB962C8B-B14F-4D97-AF65-F5344CB8AC3E}">
        <p14:creationId xmlns:p14="http://schemas.microsoft.com/office/powerpoint/2010/main" val="107261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6" name="Obrázek 5">
            <a:extLst>
              <a:ext uri="{FF2B5EF4-FFF2-40B4-BE49-F238E27FC236}">
                <a16:creationId xmlns:a16="http://schemas.microsoft.com/office/drawing/2014/main" id="{881D2F7E-EC1C-4E9F-B436-3F43BAE46B21}"/>
              </a:ext>
            </a:extLst>
          </p:cNvPr>
          <p:cNvPicPr>
            <a:picLocks noChangeAspect="1"/>
          </p:cNvPicPr>
          <p:nvPr/>
        </p:nvPicPr>
        <p:blipFill rotWithShape="1">
          <a:blip r:embed="rId2"/>
          <a:srcRect l="46063" t="20947" r="9319" b="29000"/>
          <a:stretch/>
        </p:blipFill>
        <p:spPr>
          <a:xfrm>
            <a:off x="822860" y="1438275"/>
            <a:ext cx="7498280" cy="4731463"/>
          </a:xfrm>
          <a:prstGeom prst="rect">
            <a:avLst/>
          </a:prstGeom>
        </p:spPr>
      </p:pic>
    </p:spTree>
    <p:extLst>
      <p:ext uri="{BB962C8B-B14F-4D97-AF65-F5344CB8AC3E}">
        <p14:creationId xmlns:p14="http://schemas.microsoft.com/office/powerpoint/2010/main" val="237180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25439" y="986075"/>
            <a:ext cx="46402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cs-CZ" sz="2400" dirty="0">
                <a:latin typeface="Times New Roman" panose="02020603050405020304" pitchFamily="18" charset="0"/>
                <a:cs typeface="Times New Roman" panose="02020603050405020304" pitchFamily="18" charset="0"/>
              </a:rPr>
              <a:t>HBS – Business </a:t>
            </a:r>
            <a:r>
              <a:rPr lang="cs-CZ" sz="2400" dirty="0" err="1">
                <a:latin typeface="Times New Roman" panose="02020603050405020304" pitchFamily="18" charset="0"/>
                <a:cs typeface="Times New Roman" panose="02020603050405020304" pitchFamily="18" charset="0"/>
              </a:rPr>
              <a:t>Insight</a:t>
            </a:r>
            <a:endParaRPr lang="cs-CZ" sz="2400" dirty="0">
              <a:latin typeface="Times New Roman" panose="02020603050405020304" pitchFamily="18" charset="0"/>
              <a:cs typeface="Times New Roman" panose="02020603050405020304" pitchFamily="18" charset="0"/>
            </a:endParaRPr>
          </a:p>
          <a:p>
            <a:pPr marL="0" indent="0">
              <a:buNone/>
            </a:pPr>
            <a:endParaRPr lang="cs-CZ" sz="2400" dirty="0">
              <a:latin typeface="Times New Roman" panose="02020603050405020304" pitchFamily="18" charset="0"/>
              <a:cs typeface="Times New Roman" panose="02020603050405020304" pitchFamily="18" charset="0"/>
            </a:endParaRPr>
          </a:p>
          <a:p>
            <a:pPr marL="0" indent="0">
              <a:buNone/>
            </a:pPr>
            <a:r>
              <a:rPr lang="cs-CZ" sz="11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https://online.hbs.edu/blog/post/what-is-a-csr-report?tempview=logoconvert</a:t>
            </a:r>
            <a:r>
              <a:rPr lang="cs-CZ" sz="1100" dirty="0">
                <a:latin typeface="Times New Roman" panose="02020603050405020304" pitchFamily="18" charset="0"/>
                <a:cs typeface="Times New Roman" panose="02020603050405020304" pitchFamily="18" charset="0"/>
              </a:rPr>
              <a:t>  </a:t>
            </a:r>
          </a:p>
        </p:txBody>
      </p:sp>
      <p:pic>
        <p:nvPicPr>
          <p:cNvPr id="5" name="Obrázek 4">
            <a:extLst>
              <a:ext uri="{FF2B5EF4-FFF2-40B4-BE49-F238E27FC236}">
                <a16:creationId xmlns:a16="http://schemas.microsoft.com/office/drawing/2014/main" id="{30568E1C-FF96-4312-9656-126E29CDD5DF}"/>
              </a:ext>
            </a:extLst>
          </p:cNvPr>
          <p:cNvPicPr>
            <a:picLocks noChangeAspect="1"/>
          </p:cNvPicPr>
          <p:nvPr/>
        </p:nvPicPr>
        <p:blipFill rotWithShape="1">
          <a:blip r:embed="rId3"/>
          <a:srcRect t="9401" r="21402" b="8000"/>
          <a:stretch/>
        </p:blipFill>
        <p:spPr>
          <a:xfrm>
            <a:off x="2413000" y="2613422"/>
            <a:ext cx="6372225" cy="3766846"/>
          </a:xfrm>
          <a:prstGeom prst="rect">
            <a:avLst/>
          </a:prstGeom>
        </p:spPr>
      </p:pic>
    </p:spTree>
    <p:extLst>
      <p:ext uri="{BB962C8B-B14F-4D97-AF65-F5344CB8AC3E}">
        <p14:creationId xmlns:p14="http://schemas.microsoft.com/office/powerpoint/2010/main" val="328126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sp>
        <p:nvSpPr>
          <p:cNvPr id="6" name="TextovéPole 10">
            <a:extLst>
              <a:ext uri="{FF2B5EF4-FFF2-40B4-BE49-F238E27FC236}">
                <a16:creationId xmlns:a16="http://schemas.microsoft.com/office/drawing/2014/main" id="{20563DFB-2014-42F4-B11A-D36F61F365FE}"/>
              </a:ext>
            </a:extLst>
          </p:cNvPr>
          <p:cNvSpPr txBox="1">
            <a:spLocks noChangeArrowheads="1"/>
          </p:cNvSpPr>
          <p:nvPr/>
        </p:nvSpPr>
        <p:spPr bwMode="auto">
          <a:xfrm>
            <a:off x="338138" y="1619160"/>
            <a:ext cx="453866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400" dirty="0">
                <a:latin typeface="Arial" panose="020B0604020202020204" pitchFamily="34" charset="0"/>
              </a:rPr>
              <a:t>Many businesses in Eastern Europe</a:t>
            </a:r>
            <a:r>
              <a:rPr lang="cs-CZ" altLang="cs-CZ" sz="1400" dirty="0">
                <a:latin typeface="Arial" panose="020B0604020202020204" pitchFamily="34" charset="0"/>
              </a:rPr>
              <a:t> </a:t>
            </a:r>
            <a:r>
              <a:rPr lang="en-US" altLang="cs-CZ" sz="1400" dirty="0">
                <a:latin typeface="Arial" panose="020B0604020202020204" pitchFamily="34" charset="0"/>
              </a:rPr>
              <a:t>are still focused on the </a:t>
            </a:r>
            <a:r>
              <a:rPr lang="en-US" altLang="cs-CZ" sz="1400" b="1" dirty="0">
                <a:latin typeface="Arial" panose="020B0604020202020204" pitchFamily="34" charset="0"/>
              </a:rPr>
              <a:t>financial bottom </a:t>
            </a:r>
            <a:r>
              <a:rPr lang="en-US" altLang="cs-CZ" sz="1400" dirty="0">
                <a:latin typeface="Arial" panose="020B0604020202020204" pitchFamily="34" charset="0"/>
              </a:rPr>
              <a:t>line</a:t>
            </a:r>
            <a:r>
              <a:rPr lang="cs-CZ" altLang="cs-CZ" sz="1400" dirty="0">
                <a:latin typeface="Arial" panose="020B0604020202020204" pitchFamily="34" charset="0"/>
              </a:rPr>
              <a:t> </a:t>
            </a:r>
            <a:r>
              <a:rPr lang="en-US" altLang="cs-CZ" sz="1400" dirty="0">
                <a:latin typeface="Arial" panose="020B0604020202020204" pitchFamily="34" charset="0"/>
              </a:rPr>
              <a:t>rather than the triple bottom line - it’s fair to</a:t>
            </a:r>
            <a:r>
              <a:rPr lang="cs-CZ" altLang="cs-CZ" sz="1400" dirty="0">
                <a:latin typeface="Arial" panose="020B0604020202020204" pitchFamily="34" charset="0"/>
              </a:rPr>
              <a:t> </a:t>
            </a:r>
            <a:r>
              <a:rPr lang="en-US" altLang="cs-CZ" sz="1400" dirty="0">
                <a:latin typeface="Arial" panose="020B0604020202020204" pitchFamily="34" charset="0"/>
              </a:rPr>
              <a:t>say that a culture of sustainability is yet to</a:t>
            </a:r>
            <a:r>
              <a:rPr lang="cs-CZ" altLang="cs-CZ" sz="1400" dirty="0">
                <a:latin typeface="Arial" panose="020B0604020202020204" pitchFamily="34" charset="0"/>
              </a:rPr>
              <a:t> </a:t>
            </a:r>
            <a:r>
              <a:rPr lang="en-US" altLang="cs-CZ" sz="1400" dirty="0">
                <a:latin typeface="Arial" panose="020B0604020202020204" pitchFamily="34" charset="0"/>
              </a:rPr>
              <a:t>properly take hold across the region. </a:t>
            </a:r>
            <a:endParaRPr lang="cs-CZ" altLang="cs-CZ" sz="1400" dirty="0">
              <a:latin typeface="Arial" panose="020B0604020202020204" pitchFamily="34" charset="0"/>
            </a:endParaRPr>
          </a:p>
          <a:p>
            <a:pPr eaLnBrk="1" hangingPunct="1">
              <a:spcBef>
                <a:spcPct val="0"/>
              </a:spcBef>
              <a:buNone/>
              <a:defRPr/>
            </a:pPr>
            <a:endParaRPr lang="cs-CZ" altLang="cs-CZ" sz="1400" dirty="0">
              <a:latin typeface="Arial" panose="020B0604020202020204" pitchFamily="34" charset="0"/>
            </a:endParaRPr>
          </a:p>
          <a:p>
            <a:pPr eaLnBrk="1" hangingPunct="1">
              <a:spcBef>
                <a:spcPct val="0"/>
              </a:spcBef>
              <a:buNone/>
              <a:defRPr/>
            </a:pPr>
            <a:r>
              <a:rPr lang="en-US" altLang="cs-CZ" sz="1400" dirty="0">
                <a:latin typeface="Arial" panose="020B0604020202020204" pitchFamily="34" charset="0"/>
              </a:rPr>
              <a:t>The EU Directive on Non-Financial Reporting</a:t>
            </a:r>
            <a:r>
              <a:rPr lang="cs-CZ" altLang="cs-CZ" sz="1400" dirty="0">
                <a:latin typeface="Arial" panose="020B0604020202020204" pitchFamily="34" charset="0"/>
              </a:rPr>
              <a:t> </a:t>
            </a:r>
            <a:r>
              <a:rPr lang="en-US" altLang="cs-CZ" sz="1400" dirty="0">
                <a:latin typeface="Arial" panose="020B0604020202020204" pitchFamily="34" charset="0"/>
              </a:rPr>
              <a:t>was transposed</a:t>
            </a:r>
            <a:r>
              <a:rPr lang="cs-CZ" altLang="cs-CZ" sz="1400" dirty="0">
                <a:latin typeface="Arial" panose="020B0604020202020204" pitchFamily="34" charset="0"/>
              </a:rPr>
              <a:t>. </a:t>
            </a:r>
            <a:r>
              <a:rPr lang="en-US" altLang="cs-CZ" sz="1400" dirty="0">
                <a:latin typeface="Arial" panose="020B0604020202020204" pitchFamily="34" charset="0"/>
              </a:rPr>
              <a:t>Despite this,</a:t>
            </a:r>
            <a:r>
              <a:rPr lang="cs-CZ" altLang="cs-CZ" sz="1400" dirty="0">
                <a:latin typeface="Arial" panose="020B0604020202020204" pitchFamily="34" charset="0"/>
              </a:rPr>
              <a:t> </a:t>
            </a:r>
            <a:r>
              <a:rPr lang="en-US" altLang="cs-CZ" sz="1400" dirty="0">
                <a:latin typeface="Arial" panose="020B0604020202020204" pitchFamily="34" charset="0"/>
              </a:rPr>
              <a:t>Eastern Europe are still just</a:t>
            </a:r>
            <a:r>
              <a:rPr lang="cs-CZ" altLang="cs-CZ" sz="1400" dirty="0">
                <a:latin typeface="Arial" panose="020B0604020202020204" pitchFamily="34" charset="0"/>
              </a:rPr>
              <a:t> </a:t>
            </a:r>
            <a:r>
              <a:rPr lang="en-US" altLang="cs-CZ" sz="1400" dirty="0">
                <a:latin typeface="Arial" panose="020B0604020202020204" pitchFamily="34" charset="0"/>
              </a:rPr>
              <a:t>beginning to understand the topic and build</a:t>
            </a:r>
            <a:r>
              <a:rPr lang="cs-CZ" altLang="cs-CZ" sz="1400" dirty="0">
                <a:latin typeface="Arial" panose="020B0604020202020204" pitchFamily="34" charset="0"/>
              </a:rPr>
              <a:t> </a:t>
            </a:r>
            <a:r>
              <a:rPr lang="en-US" altLang="cs-CZ" sz="1400" dirty="0">
                <a:latin typeface="Arial" panose="020B0604020202020204" pitchFamily="34" charset="0"/>
              </a:rPr>
              <a:t>their capacity to respond.</a:t>
            </a:r>
            <a:r>
              <a:rPr lang="cs-CZ" altLang="cs-CZ" sz="1400" dirty="0">
                <a:latin typeface="Arial" panose="020B0604020202020204" pitchFamily="34" charset="0"/>
              </a:rPr>
              <a:t> </a:t>
            </a:r>
          </a:p>
          <a:p>
            <a:pPr eaLnBrk="1" hangingPunct="1">
              <a:spcBef>
                <a:spcPct val="0"/>
              </a:spcBef>
              <a:buNone/>
              <a:defRPr/>
            </a:pPr>
            <a:endParaRPr lang="cs-CZ" altLang="cs-CZ" sz="1400" dirty="0">
              <a:latin typeface="Arial" panose="020B0604020202020204" pitchFamily="34" charset="0"/>
            </a:endParaRPr>
          </a:p>
          <a:p>
            <a:pPr eaLnBrk="1" hangingPunct="1">
              <a:spcBef>
                <a:spcPct val="0"/>
              </a:spcBef>
              <a:buNone/>
              <a:defRPr/>
            </a:pPr>
            <a:r>
              <a:rPr lang="en-US" altLang="cs-CZ" sz="1400" dirty="0">
                <a:latin typeface="Arial" panose="020B0604020202020204" pitchFamily="34" charset="0"/>
              </a:rPr>
              <a:t>However, </a:t>
            </a:r>
            <a:r>
              <a:rPr lang="cs-CZ" altLang="cs-CZ" sz="1400" dirty="0" err="1">
                <a:latin typeface="Arial" panose="020B0604020202020204" pitchFamily="34" charset="0"/>
              </a:rPr>
              <a:t>It´s</a:t>
            </a:r>
            <a:r>
              <a:rPr lang="cs-CZ" altLang="cs-CZ" sz="1400" dirty="0">
                <a:latin typeface="Arial" panose="020B0604020202020204" pitchFamily="34" charset="0"/>
              </a:rPr>
              <a:t> </a:t>
            </a:r>
            <a:r>
              <a:rPr lang="en-US" altLang="cs-CZ" sz="1400" dirty="0">
                <a:latin typeface="Arial" panose="020B0604020202020204" pitchFamily="34" charset="0"/>
              </a:rPr>
              <a:t> expect</a:t>
            </a:r>
            <a:r>
              <a:rPr lang="cs-CZ" altLang="cs-CZ" sz="1400" dirty="0" err="1">
                <a:latin typeface="Arial" panose="020B0604020202020204" pitchFamily="34" charset="0"/>
              </a:rPr>
              <a:t>ed</a:t>
            </a:r>
            <a:r>
              <a:rPr lang="en-US" altLang="cs-CZ" sz="1400" dirty="0">
                <a:latin typeface="Arial" panose="020B0604020202020204" pitchFamily="34" charset="0"/>
              </a:rPr>
              <a:t> to see steady growth in CR reporting in Eastern Europe</a:t>
            </a:r>
            <a:r>
              <a:rPr lang="cs-CZ" altLang="cs-CZ" sz="1400" dirty="0">
                <a:latin typeface="Arial" panose="020B0604020202020204" pitchFamily="34" charset="0"/>
              </a:rPr>
              <a:t> </a:t>
            </a:r>
            <a:r>
              <a:rPr lang="en-US" altLang="cs-CZ" sz="1400" dirty="0">
                <a:latin typeface="Arial" panose="020B0604020202020204" pitchFamily="34" charset="0"/>
              </a:rPr>
              <a:t>over the next few years and improving quality as</a:t>
            </a:r>
            <a:r>
              <a:rPr lang="cs-CZ" altLang="cs-CZ" sz="1400" dirty="0">
                <a:latin typeface="Arial" panose="020B0604020202020204" pitchFamily="34" charset="0"/>
              </a:rPr>
              <a:t> </a:t>
            </a:r>
            <a:r>
              <a:rPr lang="en-US" altLang="cs-CZ" sz="1400" dirty="0">
                <a:latin typeface="Arial" panose="020B0604020202020204" pitchFamily="34" charset="0"/>
              </a:rPr>
              <a:t>regulatory requirements,</a:t>
            </a:r>
            <a:r>
              <a:rPr lang="cs-CZ" altLang="cs-CZ" sz="1400" dirty="0">
                <a:latin typeface="Arial" panose="020B0604020202020204" pitchFamily="34" charset="0"/>
              </a:rPr>
              <a:t> </a:t>
            </a:r>
            <a:r>
              <a:rPr lang="en-US" altLang="cs-CZ" sz="1400" dirty="0">
                <a:latin typeface="Arial" panose="020B0604020202020204" pitchFamily="34" charset="0"/>
              </a:rPr>
              <a:t>market pressure and increasing awareness take </a:t>
            </a:r>
            <a:r>
              <a:rPr lang="en-US" altLang="cs-CZ" sz="1400" dirty="0" err="1">
                <a:latin typeface="Arial" panose="020B0604020202020204" pitchFamily="34" charset="0"/>
              </a:rPr>
              <a:t>effec</a:t>
            </a:r>
            <a:r>
              <a:rPr lang="cs-CZ" altLang="cs-CZ" sz="1400" dirty="0">
                <a:latin typeface="Arial" panose="020B0604020202020204" pitchFamily="34" charset="0"/>
              </a:rPr>
              <a:t>t.</a:t>
            </a:r>
          </a:p>
          <a:p>
            <a:pPr eaLnBrk="1" hangingPunct="1">
              <a:spcBef>
                <a:spcPct val="0"/>
              </a:spcBef>
              <a:buNone/>
              <a:defRPr/>
            </a:pPr>
            <a:endParaRPr lang="cs-CZ" altLang="cs-CZ" sz="1400" dirty="0">
              <a:latin typeface="Arial" panose="020B0604020202020204" pitchFamily="34" charset="0"/>
            </a:endParaRPr>
          </a:p>
        </p:txBody>
      </p:sp>
      <p:pic>
        <p:nvPicPr>
          <p:cNvPr id="2" name="Obrázek 1">
            <a:extLst>
              <a:ext uri="{FF2B5EF4-FFF2-40B4-BE49-F238E27FC236}">
                <a16:creationId xmlns:a16="http://schemas.microsoft.com/office/drawing/2014/main" id="{98A36448-E942-483A-86B6-21826B8171C2}"/>
              </a:ext>
            </a:extLst>
          </p:cNvPr>
          <p:cNvPicPr>
            <a:picLocks noChangeAspect="1"/>
          </p:cNvPicPr>
          <p:nvPr/>
        </p:nvPicPr>
        <p:blipFill rotWithShape="1">
          <a:blip r:embed="rId2"/>
          <a:srcRect l="21111" t="20210" r="59445" b="38149"/>
          <a:stretch/>
        </p:blipFill>
        <p:spPr>
          <a:xfrm>
            <a:off x="5238752" y="1438275"/>
            <a:ext cx="3238500" cy="3901201"/>
          </a:xfrm>
          <a:prstGeom prst="rect">
            <a:avLst/>
          </a:prstGeom>
        </p:spPr>
      </p:pic>
    </p:spTree>
    <p:extLst>
      <p:ext uri="{BB962C8B-B14F-4D97-AF65-F5344CB8AC3E}">
        <p14:creationId xmlns:p14="http://schemas.microsoft.com/office/powerpoint/2010/main" val="322349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Reporting </a:t>
            </a:r>
            <a:r>
              <a:rPr lang="cs-CZ" altLang="cs-CZ" sz="2400" b="1" cap="all" dirty="0" err="1">
                <a:latin typeface="Arial" panose="020B0604020202020204" pitchFamily="34" charset="0"/>
              </a:rPr>
              <a:t>awards</a:t>
            </a:r>
            <a:endParaRPr lang="en-US"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a:latin typeface="Arial" panose="020B0604020202020204" pitchFamily="34" charset="0"/>
              </a:rPr>
              <a:t>Corporate Registr – CRRA CR Reporting </a:t>
            </a:r>
            <a:r>
              <a:rPr lang="cs-CZ" altLang="cs-CZ" sz="1800" dirty="0" err="1">
                <a:latin typeface="Arial" panose="020B0604020202020204" pitchFamily="34" charset="0"/>
              </a:rPr>
              <a:t>Awards</a:t>
            </a:r>
            <a:r>
              <a:rPr lang="cs-CZ" altLang="cs-CZ" sz="1800" dirty="0">
                <a:latin typeface="Arial" panose="020B0604020202020204" pitchFamily="34" charset="0"/>
              </a:rPr>
              <a:t> 2020 </a:t>
            </a:r>
            <a:r>
              <a:rPr lang="cs-CZ" altLang="cs-CZ" sz="1000" dirty="0">
                <a:latin typeface="Arial" panose="020B0604020202020204" pitchFamily="34" charset="0"/>
                <a:hlinkClick r:id="rId2"/>
              </a:rPr>
              <a:t>https://www.corporateregister.com/crra/</a:t>
            </a:r>
            <a:r>
              <a:rPr lang="cs-CZ" altLang="cs-CZ" sz="1000" dirty="0">
                <a:latin typeface="Arial" panose="020B0604020202020204" pitchFamily="34" charset="0"/>
              </a:rPr>
              <a:t> </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err="1">
                <a:latin typeface="Arial" panose="020B0604020202020204" pitchFamily="34" charset="0"/>
              </a:rPr>
              <a:t>Organised</a:t>
            </a:r>
            <a:r>
              <a:rPr lang="en-US" altLang="cs-CZ" sz="1800" dirty="0">
                <a:latin typeface="Arial" panose="020B0604020202020204" pitchFamily="34" charset="0"/>
              </a:rPr>
              <a:t> by CorporateRegister.com, the CR Reporting Awards are the world’s only independent global annual</a:t>
            </a:r>
            <a:r>
              <a:rPr lang="cs-CZ" altLang="cs-CZ" sz="1800" dirty="0">
                <a:latin typeface="Arial" panose="020B0604020202020204" pitchFamily="34" charset="0"/>
              </a:rPr>
              <a:t> </a:t>
            </a:r>
            <a:r>
              <a:rPr lang="en-US" altLang="cs-CZ" sz="1800" dirty="0">
                <a:latin typeface="Arial" panose="020B0604020202020204" pitchFamily="34" charset="0"/>
              </a:rPr>
              <a:t>awards for corporate responsibility reporting.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awards were developed in August 2007 to identify and</a:t>
            </a:r>
            <a:r>
              <a:rPr lang="cs-CZ" altLang="cs-CZ" sz="1800" dirty="0">
                <a:latin typeface="Arial" panose="020B0604020202020204" pitchFamily="34" charset="0"/>
              </a:rPr>
              <a:t> </a:t>
            </a:r>
            <a:r>
              <a:rPr lang="en-US" altLang="cs-CZ" sz="1800" dirty="0">
                <a:latin typeface="Arial" panose="020B0604020202020204" pitchFamily="34" charset="0"/>
              </a:rPr>
              <a:t>acknowledge the best in corporate non-financial reporting.</a:t>
            </a:r>
            <a:r>
              <a:rPr lang="cs-CZ" altLang="cs-CZ" sz="1800" dirty="0">
                <a:latin typeface="Arial" panose="020B0604020202020204" pitchFamily="34" charset="0"/>
              </a:rPr>
              <a:t> </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All registered users of</a:t>
            </a:r>
            <a:r>
              <a:rPr lang="cs-CZ" altLang="cs-CZ" sz="1800" dirty="0">
                <a:latin typeface="Arial" panose="020B0604020202020204" pitchFamily="34" charset="0"/>
              </a:rPr>
              <a:t> </a:t>
            </a:r>
            <a:r>
              <a:rPr lang="en-US" altLang="cs-CZ" sz="1800" dirty="0">
                <a:latin typeface="Arial" panose="020B0604020202020204" pitchFamily="34" charset="0"/>
              </a:rPr>
              <a:t>CorporateRegister.com were entitled to vote</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Founded in 1998, CorporateRegister.com is the global CR resources website and hosts the world’s most</a:t>
            </a:r>
            <a:r>
              <a:rPr lang="cs-CZ" altLang="cs-CZ" sz="1800" dirty="0">
                <a:latin typeface="Arial" panose="020B0604020202020204" pitchFamily="34" charset="0"/>
              </a:rPr>
              <a:t> </a:t>
            </a:r>
            <a:r>
              <a:rPr lang="en-US" altLang="cs-CZ" sz="1800" dirty="0">
                <a:latin typeface="Arial" panose="020B0604020202020204" pitchFamily="34" charset="0"/>
              </a:rPr>
              <a:t>comprehensive directory of corporate non-financial reporting, profiling over 102,000 reports from 17,000</a:t>
            </a:r>
            <a:r>
              <a:rPr lang="cs-CZ" altLang="cs-CZ" sz="1800" dirty="0">
                <a:latin typeface="Arial" panose="020B0604020202020204" pitchFamily="34" charset="0"/>
              </a:rPr>
              <a:t> </a:t>
            </a:r>
            <a:r>
              <a:rPr lang="en-US" altLang="cs-CZ" sz="1800" dirty="0" err="1">
                <a:latin typeface="Arial" panose="020B0604020202020204" pitchFamily="34" charset="0"/>
              </a:rPr>
              <a:t>organisations</a:t>
            </a:r>
            <a:r>
              <a:rPr lang="en-US" altLang="cs-CZ" sz="1800" dirty="0">
                <a:latin typeface="Arial" panose="020B0604020202020204" pitchFamily="34" charset="0"/>
              </a:rPr>
              <a:t> across 150 countries. Around 10,500 CR (Corporate Responsibility) reports are published annually</a:t>
            </a:r>
            <a:r>
              <a:rPr lang="cs-CZ" altLang="cs-CZ" sz="1800" dirty="0">
                <a:latin typeface="Arial" panose="020B0604020202020204" pitchFamily="34" charset="0"/>
              </a:rPr>
              <a:t> </a:t>
            </a:r>
            <a:r>
              <a:rPr lang="en-US" altLang="cs-CZ" sz="1800" dirty="0">
                <a:latin typeface="Arial" panose="020B0604020202020204" pitchFamily="34" charset="0"/>
              </a:rPr>
              <a:t>and are added to the current 102,000 reports profiled free and online</a:t>
            </a:r>
            <a:r>
              <a:rPr lang="cs-CZ" altLang="cs-CZ" sz="1800" dirty="0">
                <a:latin typeface="Arial" panose="020B0604020202020204" pitchFamily="34" charset="0"/>
              </a:rPr>
              <a:t>.</a:t>
            </a:r>
          </a:p>
        </p:txBody>
      </p:sp>
    </p:spTree>
    <p:extLst>
      <p:ext uri="{BB962C8B-B14F-4D97-AF65-F5344CB8AC3E}">
        <p14:creationId xmlns:p14="http://schemas.microsoft.com/office/powerpoint/2010/main" val="428886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European Sustainability Reporting </a:t>
            </a:r>
            <a:r>
              <a:rPr lang="cs-CZ" altLang="cs-CZ" sz="2400" b="1" cap="all" dirty="0" err="1">
                <a:latin typeface="Arial" panose="020B0604020202020204" pitchFamily="34" charset="0"/>
              </a:rPr>
              <a:t>Standards</a:t>
            </a:r>
            <a:endParaRPr lang="en-US"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sz="1800" dirty="0">
                <a:solidFill>
                  <a:srgbClr val="404040"/>
                </a:solidFill>
                <a:latin typeface="arial" panose="020B0604020202020204" pitchFamily="34" charset="0"/>
              </a:rPr>
              <a:t>In 2023 t</a:t>
            </a:r>
            <a:r>
              <a:rPr lang="en-GB" sz="1800" dirty="0">
                <a:solidFill>
                  <a:srgbClr val="404040"/>
                </a:solidFill>
                <a:latin typeface="arial" panose="020B0604020202020204" pitchFamily="34" charset="0"/>
              </a:rPr>
              <a:t>he Commission adopted today the </a:t>
            </a:r>
            <a:r>
              <a:rPr lang="en-GB" sz="1800" b="1" dirty="0">
                <a:solidFill>
                  <a:srgbClr val="404040"/>
                </a:solidFill>
                <a:latin typeface="arial" panose="020B0604020202020204" pitchFamily="34" charset="0"/>
              </a:rPr>
              <a:t>European Sustainability Reporting Standards (ESRS)</a:t>
            </a:r>
            <a:r>
              <a:rPr lang="en-GB" sz="1800" dirty="0">
                <a:solidFill>
                  <a:srgbClr val="404040"/>
                </a:solidFill>
                <a:latin typeface="arial" panose="020B0604020202020204" pitchFamily="34" charset="0"/>
              </a:rPr>
              <a:t> for use by all companies subject to the </a:t>
            </a:r>
            <a:r>
              <a:rPr lang="en-GB" sz="1800" u="sng" dirty="0">
                <a:solidFill>
                  <a:srgbClr val="004494"/>
                </a:solidFill>
                <a:latin typeface="arial" panose="020B0604020202020204" pitchFamily="34" charset="0"/>
                <a:hlinkClick r:id="rId2">
                  <a:extLst>
                    <a:ext uri="{A12FA001-AC4F-418D-AE19-62706E023703}">
                      <ahyp:hlinkClr xmlns:ahyp="http://schemas.microsoft.com/office/drawing/2018/hyperlinkcolor" val="tx"/>
                    </a:ext>
                  </a:extLst>
                </a:hlinkClick>
              </a:rPr>
              <a:t>Corporate Sustainability Reporting Directive (CSRD)</a:t>
            </a:r>
            <a:r>
              <a:rPr lang="en-GB" sz="1800" dirty="0">
                <a:solidFill>
                  <a:srgbClr val="404040"/>
                </a:solidFill>
                <a:latin typeface="arial" panose="020B0604020202020204" pitchFamily="34" charset="0"/>
              </a:rPr>
              <a:t>. This marks another</a:t>
            </a:r>
            <a:r>
              <a:rPr lang="en-GB" sz="1800" b="1" dirty="0">
                <a:solidFill>
                  <a:srgbClr val="404040"/>
                </a:solidFill>
                <a:latin typeface="arial" panose="020B0604020202020204" pitchFamily="34" charset="0"/>
              </a:rPr>
              <a:t> </a:t>
            </a:r>
            <a:r>
              <a:rPr lang="en-GB" sz="1800" dirty="0">
                <a:solidFill>
                  <a:srgbClr val="404040"/>
                </a:solidFill>
                <a:latin typeface="arial" panose="020B0604020202020204" pitchFamily="34" charset="0"/>
              </a:rPr>
              <a:t>step forward in the transition to a sustainable EU economy.</a:t>
            </a:r>
            <a:r>
              <a:rPr lang="en-GB" sz="1800" dirty="0"/>
              <a:t> </a:t>
            </a:r>
            <a:endParaRPr lang="cs-CZ" sz="1800" dirty="0"/>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sz="1800" dirty="0">
                <a:solidFill>
                  <a:srgbClr val="404040"/>
                </a:solidFill>
                <a:latin typeface="arial" panose="020B0604020202020204" pitchFamily="34" charset="0"/>
              </a:rPr>
              <a:t>The </a:t>
            </a:r>
            <a:r>
              <a:rPr lang="en-GB" sz="1800" u="sng" dirty="0">
                <a:solidFill>
                  <a:srgbClr val="004494"/>
                </a:solidFill>
                <a:latin typeface="arial" panose="020B0604020202020204" pitchFamily="34" charset="0"/>
                <a:hlinkClick r:id="rId2">
                  <a:extLst>
                    <a:ext uri="{A12FA001-AC4F-418D-AE19-62706E023703}">
                      <ahyp:hlinkClr xmlns:ahyp="http://schemas.microsoft.com/office/drawing/2018/hyperlinkcolor" val="tx"/>
                    </a:ext>
                  </a:extLst>
                </a:hlinkClick>
              </a:rPr>
              <a:t>Directive on corporate sustainability reporting (CSRD)</a:t>
            </a:r>
            <a:r>
              <a:rPr lang="en-GB" sz="1800" dirty="0">
                <a:solidFill>
                  <a:srgbClr val="404040"/>
                </a:solidFill>
                <a:latin typeface="arial" panose="020B0604020202020204" pitchFamily="34" charset="0"/>
              </a:rPr>
              <a:t> empowers the Commission to adopt delegated and implementing acts to specify how competent authorities and market participants shall comply with the obligations laid down in the directive. </a:t>
            </a:r>
            <a:r>
              <a:rPr lang="en-GB" sz="1000" dirty="0">
                <a:solidFill>
                  <a:srgbClr val="404040"/>
                </a:solidFill>
                <a:latin typeface="arial" panose="020B0604020202020204" pitchFamily="34" charset="0"/>
                <a:hlinkClick r:id="rId3"/>
              </a:rPr>
              <a:t>https://finance.ec.europa.eu/regulation-and-supervision/financial-services-legislation/implementing-and-delegated-acts/corporate-sustainability-reporting-directive_en</a:t>
            </a:r>
            <a:r>
              <a:rPr lang="cs-CZ" sz="1000" dirty="0">
                <a:solidFill>
                  <a:srgbClr val="404040"/>
                </a:solidFill>
                <a:latin typeface="arial" panose="020B0604020202020204" pitchFamily="34" charset="0"/>
              </a:rPr>
              <a:t> </a:t>
            </a:r>
          </a:p>
          <a:p>
            <a:pPr marL="285750" indent="-285750" eaLnBrk="1" hangingPunct="1">
              <a:spcBef>
                <a:spcPct val="0"/>
              </a:spcBef>
              <a:defRPr/>
            </a:pPr>
            <a:endParaRPr lang="cs-CZ" altLang="cs-CZ" sz="1800" dirty="0">
              <a:solidFill>
                <a:srgbClr val="404040"/>
              </a:solidFill>
              <a:latin typeface="arial" panose="020B0604020202020204" pitchFamily="34" charset="0"/>
            </a:endParaRPr>
          </a:p>
          <a:p>
            <a:pPr marL="285750" indent="-285750" eaLnBrk="1" hangingPunct="1">
              <a:spcBef>
                <a:spcPct val="0"/>
              </a:spcBef>
              <a:defRPr/>
            </a:pPr>
            <a:endParaRPr lang="cs-CZ" altLang="cs-CZ" sz="1800" dirty="0">
              <a:solidFill>
                <a:srgbClr val="404040"/>
              </a:solidFill>
              <a:latin typeface="arial" panose="020B0604020202020204" pitchFamily="34" charset="0"/>
            </a:endParaRPr>
          </a:p>
          <a:p>
            <a:pPr marL="285750" indent="-285750" eaLnBrk="1" hangingPunct="1">
              <a:spcBef>
                <a:spcPct val="0"/>
              </a:spcBef>
              <a:defRPr/>
            </a:pPr>
            <a:r>
              <a:rPr lang="en-GB" altLang="cs-CZ" sz="1800" dirty="0">
                <a:solidFill>
                  <a:srgbClr val="404040"/>
                </a:solidFill>
                <a:latin typeface="arial" panose="020B0604020202020204" pitchFamily="34" charset="0"/>
              </a:rPr>
              <a:t>EU rules require </a:t>
            </a:r>
            <a:r>
              <a:rPr lang="en-GB" altLang="cs-CZ" sz="1800" b="1" dirty="0">
                <a:solidFill>
                  <a:srgbClr val="404040"/>
                </a:solidFill>
                <a:latin typeface="arial" panose="020B0604020202020204" pitchFamily="34" charset="0"/>
              </a:rPr>
              <a:t>large companies and listed companies </a:t>
            </a:r>
            <a:r>
              <a:rPr lang="en-GB" altLang="cs-CZ" sz="1800" dirty="0">
                <a:solidFill>
                  <a:srgbClr val="404040"/>
                </a:solidFill>
                <a:latin typeface="arial" panose="020B0604020202020204" pitchFamily="34" charset="0"/>
              </a:rPr>
              <a:t>to publish regular reports on the social and environmental risks they face, and on how their activities impact people and the environment. </a:t>
            </a:r>
            <a:r>
              <a:rPr lang="en-GB" altLang="cs-CZ" sz="1000" dirty="0">
                <a:solidFill>
                  <a:srgbClr val="404040"/>
                </a:solidFill>
                <a:latin typeface="arial" panose="020B0604020202020204" pitchFamily="34" charset="0"/>
                <a:hlinkClick r:id="rId4"/>
              </a:rPr>
              <a:t>https://finance.ec.europa.eu/capital-markets-union-and-financial-markets/company-reporting-and-auditing/company-reporting/corporate-sustainability-reporting_en</a:t>
            </a:r>
            <a:r>
              <a:rPr lang="cs-CZ" altLang="cs-CZ" sz="1000" dirty="0">
                <a:solidFill>
                  <a:srgbClr val="404040"/>
                </a:solidFill>
                <a:latin typeface="arial" panose="020B0604020202020204" pitchFamily="34" charset="0"/>
              </a:rPr>
              <a:t> </a:t>
            </a:r>
          </a:p>
          <a:p>
            <a:pPr marL="285750" indent="-285750" eaLnBrk="1" hangingPunct="1">
              <a:spcBef>
                <a:spcPct val="0"/>
              </a:spcBef>
              <a:defRPr/>
            </a:pPr>
            <a:endParaRPr lang="cs-CZ" altLang="cs-CZ" sz="1000" dirty="0">
              <a:solidFill>
                <a:srgbClr val="404040"/>
              </a:solidFill>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358398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CSR REPORTING</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err="1">
                <a:latin typeface="Arial" panose="020B0604020202020204" pitchFamily="34" charset="0"/>
              </a:rPr>
              <a:t>Global</a:t>
            </a:r>
            <a:r>
              <a:rPr lang="cs-CZ" altLang="cs-CZ" sz="2200" dirty="0">
                <a:latin typeface="Arial" panose="020B0604020202020204" pitchFamily="34" charset="0"/>
              </a:rPr>
              <a:t> </a:t>
            </a:r>
            <a:r>
              <a:rPr lang="cs-CZ" altLang="cs-CZ" sz="2200" dirty="0" err="1">
                <a:latin typeface="Arial" panose="020B0604020202020204" pitchFamily="34" charset="0"/>
              </a:rPr>
              <a:t>trends</a:t>
            </a:r>
            <a:r>
              <a:rPr lang="cs-CZ" altLang="cs-CZ" sz="2200" dirty="0">
                <a:latin typeface="Arial" panose="020B0604020202020204" pitchFamily="34" charset="0"/>
              </a:rPr>
              <a:t> in CSR reporting</a:t>
            </a: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a:latin typeface="Arial" panose="020B0604020202020204" pitchFamily="34" charset="0"/>
              </a:rPr>
              <a:t>KPMG 2020 </a:t>
            </a:r>
            <a:r>
              <a:rPr lang="cs-CZ" altLang="cs-CZ" sz="2200" dirty="0" err="1">
                <a:latin typeface="Arial" panose="020B0604020202020204" pitchFamily="34" charset="0"/>
              </a:rPr>
              <a:t>Survey</a:t>
            </a:r>
            <a:r>
              <a:rPr lang="cs-CZ" altLang="cs-CZ" sz="2200" dirty="0">
                <a:latin typeface="Arial" panose="020B0604020202020204" pitchFamily="34" charset="0"/>
              </a:rPr>
              <a:t> of Corporate Responsibility Reporting</a:t>
            </a: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The</a:t>
            </a:r>
            <a:r>
              <a:rPr lang="cs-CZ" altLang="cs-CZ" sz="2200" dirty="0">
                <a:latin typeface="Arial" panose="020B0604020202020204" pitchFamily="34" charset="0"/>
              </a:rPr>
              <a:t> </a:t>
            </a:r>
            <a:r>
              <a:rPr lang="en-US" altLang="cs-CZ" sz="2200" dirty="0">
                <a:latin typeface="Arial" panose="020B0604020202020204" pitchFamily="34" charset="0"/>
              </a:rPr>
              <a:t>GRI Sustainability Reporting Guidelines</a:t>
            </a:r>
            <a:endParaRPr lang="cs-CZ" altLang="cs-CZ" sz="2200" dirty="0">
              <a:latin typeface="Arial" panose="020B0604020202020204" pitchFamily="34" charset="0"/>
            </a:endParaRPr>
          </a:p>
          <a:p>
            <a:pPr eaLnBrk="1" hangingPunct="1">
              <a:spcBef>
                <a:spcPct val="0"/>
              </a:spcBef>
              <a:buFont typeface="+mj-lt"/>
              <a:buAutoNum type="arabicPeriod"/>
              <a:defRPr/>
            </a:pPr>
            <a:endParaRPr lang="cs-CZ"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European Sustainability Reporting </a:t>
            </a:r>
            <a:r>
              <a:rPr lang="cs-CZ" altLang="cs-CZ" sz="2400" b="1" cap="all" dirty="0" err="1">
                <a:latin typeface="Arial" panose="020B0604020202020204" pitchFamily="34" charset="0"/>
              </a:rPr>
              <a:t>Standards</a:t>
            </a:r>
            <a:endParaRPr lang="en-US" altLang="cs-CZ" sz="2400" b="1" cap="all" dirty="0">
              <a:latin typeface="Arial" panose="020B0604020202020204" pitchFamily="34" charset="0"/>
            </a:endParaRPr>
          </a:p>
        </p:txBody>
      </p:sp>
      <p:sp>
        <p:nvSpPr>
          <p:cNvPr id="3079" name="TextovéPole 10"/>
          <p:cNvSpPr txBox="1">
            <a:spLocks noChangeArrowheads="1"/>
          </p:cNvSpPr>
          <p:nvPr/>
        </p:nvSpPr>
        <p:spPr bwMode="auto">
          <a:xfrm>
            <a:off x="320675" y="1320085"/>
            <a:ext cx="847725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1800" dirty="0">
                <a:solidFill>
                  <a:srgbClr val="404040"/>
                </a:solidFill>
                <a:latin typeface="arial" panose="020B0604020202020204" pitchFamily="34" charset="0"/>
              </a:rPr>
              <a:t>EU rules require </a:t>
            </a:r>
            <a:r>
              <a:rPr lang="en-GB" altLang="cs-CZ" sz="1800" b="1" dirty="0">
                <a:solidFill>
                  <a:srgbClr val="404040"/>
                </a:solidFill>
                <a:latin typeface="arial" panose="020B0604020202020204" pitchFamily="34" charset="0"/>
              </a:rPr>
              <a:t>large companies and listed companies </a:t>
            </a:r>
            <a:r>
              <a:rPr lang="en-GB" altLang="cs-CZ" sz="1800" dirty="0">
                <a:solidFill>
                  <a:srgbClr val="404040"/>
                </a:solidFill>
                <a:latin typeface="arial" panose="020B0604020202020204" pitchFamily="34" charset="0"/>
              </a:rPr>
              <a:t>to publish regular reports on the social and environmental risks they face, and on how their activities impact people and the environment. </a:t>
            </a:r>
            <a:r>
              <a:rPr lang="en-GB" altLang="cs-CZ" sz="1000" dirty="0">
                <a:solidFill>
                  <a:srgbClr val="404040"/>
                </a:solidFill>
                <a:latin typeface="arial" panose="020B0604020202020204" pitchFamily="34" charset="0"/>
                <a:hlinkClick r:id="rId2"/>
              </a:rPr>
              <a:t>https://finance.ec.europa.eu/capital-markets-union-and-financial-markets/company-reporting-and-auditing/company-reporting/corporate-sustainability-reporting_en</a:t>
            </a:r>
            <a:r>
              <a:rPr lang="cs-CZ" altLang="cs-CZ" sz="1000" dirty="0">
                <a:solidFill>
                  <a:srgbClr val="404040"/>
                </a:solidFill>
                <a:latin typeface="arial" panose="020B0604020202020204" pitchFamily="34" charset="0"/>
              </a:rPr>
              <a:t> </a:t>
            </a:r>
          </a:p>
          <a:p>
            <a:pPr marL="285750" indent="-285750" eaLnBrk="1" hangingPunct="1">
              <a:spcBef>
                <a:spcPct val="0"/>
              </a:spcBef>
              <a:defRPr/>
            </a:pPr>
            <a:endParaRPr lang="cs-CZ" altLang="cs-CZ" sz="1000" dirty="0">
              <a:solidFill>
                <a:srgbClr val="404040"/>
              </a:solidFill>
              <a:latin typeface="arial" panose="020B0604020202020204" pitchFamily="34" charset="0"/>
            </a:endParaRPr>
          </a:p>
          <a:p>
            <a:pPr marL="285750" indent="-285750" eaLnBrk="1" hangingPunct="1">
              <a:spcBef>
                <a:spcPct val="0"/>
              </a:spcBef>
              <a:defRPr/>
            </a:pPr>
            <a:endParaRPr lang="cs-CZ" altLang="cs-CZ" sz="1000" dirty="0">
              <a:solidFill>
                <a:srgbClr val="404040"/>
              </a:solidFill>
              <a:latin typeface="arial" panose="020B0604020202020204" pitchFamily="34" charset="0"/>
            </a:endParaRPr>
          </a:p>
          <a:p>
            <a:pPr eaLnBrk="1" hangingPunct="1">
              <a:spcBef>
                <a:spcPct val="0"/>
              </a:spcBef>
              <a:buNone/>
              <a:defRPr/>
            </a:pPr>
            <a:r>
              <a:rPr lang="en-GB" altLang="cs-CZ" sz="1600" b="1" dirty="0">
                <a:solidFill>
                  <a:srgbClr val="404040"/>
                </a:solidFill>
                <a:latin typeface="arial" panose="020B0604020202020204" pitchFamily="34" charset="0"/>
              </a:rPr>
              <a:t>Rules introduced by the Non-Financial Reporting Directive</a:t>
            </a:r>
          </a:p>
          <a:p>
            <a:pPr marL="285750" indent="-285750" eaLnBrk="1" hangingPunct="1">
              <a:spcBef>
                <a:spcPct val="0"/>
              </a:spcBef>
              <a:defRPr/>
            </a:pPr>
            <a:r>
              <a:rPr lang="en-GB" altLang="cs-CZ" sz="1600" dirty="0">
                <a:solidFill>
                  <a:srgbClr val="404040"/>
                </a:solidFill>
                <a:latin typeface="arial" panose="020B0604020202020204" pitchFamily="34" charset="0"/>
              </a:rPr>
              <a:t>The rules introduced by the Non-Financial Reporting Directive (NFRD) remain in force until companies have to apply the new rules of the CSRD. Under the NFRD, large companies have to publish information related to</a:t>
            </a:r>
          </a:p>
          <a:p>
            <a:pPr marL="1028700" lvl="1" eaLnBrk="1" hangingPunct="1">
              <a:spcBef>
                <a:spcPct val="0"/>
              </a:spcBef>
              <a:defRPr/>
            </a:pPr>
            <a:r>
              <a:rPr lang="en-GB" altLang="cs-CZ" sz="1200" dirty="0">
                <a:solidFill>
                  <a:srgbClr val="404040"/>
                </a:solidFill>
                <a:latin typeface="arial" panose="020B0604020202020204" pitchFamily="34" charset="0"/>
              </a:rPr>
              <a:t>environmental matters</a:t>
            </a:r>
          </a:p>
          <a:p>
            <a:pPr marL="1028700" lvl="1" eaLnBrk="1" hangingPunct="1">
              <a:spcBef>
                <a:spcPct val="0"/>
              </a:spcBef>
              <a:defRPr/>
            </a:pPr>
            <a:r>
              <a:rPr lang="en-GB" altLang="cs-CZ" sz="1200" dirty="0">
                <a:solidFill>
                  <a:srgbClr val="404040"/>
                </a:solidFill>
                <a:latin typeface="arial" panose="020B0604020202020204" pitchFamily="34" charset="0"/>
              </a:rPr>
              <a:t>social matters and treatment of employees</a:t>
            </a:r>
          </a:p>
          <a:p>
            <a:pPr marL="1028700" lvl="1" eaLnBrk="1" hangingPunct="1">
              <a:spcBef>
                <a:spcPct val="0"/>
              </a:spcBef>
              <a:defRPr/>
            </a:pPr>
            <a:r>
              <a:rPr lang="en-GB" altLang="cs-CZ" sz="1200" dirty="0">
                <a:solidFill>
                  <a:srgbClr val="404040"/>
                </a:solidFill>
                <a:latin typeface="arial" panose="020B0604020202020204" pitchFamily="34" charset="0"/>
              </a:rPr>
              <a:t>respect for human rights</a:t>
            </a:r>
          </a:p>
          <a:p>
            <a:pPr marL="1028700" lvl="1" eaLnBrk="1" hangingPunct="1">
              <a:spcBef>
                <a:spcPct val="0"/>
              </a:spcBef>
              <a:defRPr/>
            </a:pPr>
            <a:r>
              <a:rPr lang="en-GB" altLang="cs-CZ" sz="1200" dirty="0">
                <a:solidFill>
                  <a:srgbClr val="404040"/>
                </a:solidFill>
                <a:latin typeface="arial" panose="020B0604020202020204" pitchFamily="34" charset="0"/>
              </a:rPr>
              <a:t>anti-corruption and bribery</a:t>
            </a:r>
          </a:p>
          <a:p>
            <a:pPr marL="1028700" lvl="1" eaLnBrk="1" hangingPunct="1">
              <a:spcBef>
                <a:spcPct val="0"/>
              </a:spcBef>
              <a:defRPr/>
            </a:pPr>
            <a:r>
              <a:rPr lang="en-GB" altLang="cs-CZ" sz="1200" dirty="0">
                <a:solidFill>
                  <a:srgbClr val="404040"/>
                </a:solidFill>
                <a:latin typeface="arial" panose="020B0604020202020204" pitchFamily="34" charset="0"/>
              </a:rPr>
              <a:t>diversity on company boards (in terms of age, gender, educational and professional background)</a:t>
            </a:r>
          </a:p>
          <a:p>
            <a:pPr marL="285750" indent="-285750" eaLnBrk="1" hangingPunct="1">
              <a:spcBef>
                <a:spcPct val="0"/>
              </a:spcBef>
              <a:defRPr/>
            </a:pPr>
            <a:r>
              <a:rPr lang="en-GB" altLang="cs-CZ" sz="1600" dirty="0">
                <a:solidFill>
                  <a:srgbClr val="404040"/>
                </a:solidFill>
                <a:latin typeface="arial" panose="020B0604020202020204" pitchFamily="34" charset="0"/>
              </a:rPr>
              <a:t>These reporting rules apply to large public-interest companies with more than 500 employees. This covers approximately 11 700 large companies and groups across the EU, including</a:t>
            </a:r>
          </a:p>
          <a:p>
            <a:pPr marL="1028700" lvl="1" eaLnBrk="1" hangingPunct="1">
              <a:spcBef>
                <a:spcPct val="0"/>
              </a:spcBef>
              <a:defRPr/>
            </a:pPr>
            <a:r>
              <a:rPr lang="en-GB" altLang="cs-CZ" sz="1200" dirty="0">
                <a:solidFill>
                  <a:srgbClr val="404040"/>
                </a:solidFill>
                <a:latin typeface="arial" panose="020B0604020202020204" pitchFamily="34" charset="0"/>
              </a:rPr>
              <a:t>listed companies</a:t>
            </a:r>
          </a:p>
          <a:p>
            <a:pPr marL="1028700" lvl="1" eaLnBrk="1" hangingPunct="1">
              <a:spcBef>
                <a:spcPct val="0"/>
              </a:spcBef>
              <a:defRPr/>
            </a:pPr>
            <a:r>
              <a:rPr lang="en-GB" altLang="cs-CZ" sz="1200" dirty="0">
                <a:solidFill>
                  <a:srgbClr val="404040"/>
                </a:solidFill>
                <a:latin typeface="arial" panose="020B0604020202020204" pitchFamily="34" charset="0"/>
              </a:rPr>
              <a:t>banks</a:t>
            </a:r>
          </a:p>
          <a:p>
            <a:pPr marL="1028700" lvl="1" eaLnBrk="1" hangingPunct="1">
              <a:spcBef>
                <a:spcPct val="0"/>
              </a:spcBef>
              <a:defRPr/>
            </a:pPr>
            <a:r>
              <a:rPr lang="en-GB" altLang="cs-CZ" sz="1200" dirty="0">
                <a:solidFill>
                  <a:srgbClr val="404040"/>
                </a:solidFill>
                <a:latin typeface="arial" panose="020B0604020202020204" pitchFamily="34" charset="0"/>
              </a:rPr>
              <a:t>insurance companies</a:t>
            </a:r>
          </a:p>
          <a:p>
            <a:pPr marL="1028700" lvl="1" eaLnBrk="1" hangingPunct="1">
              <a:spcBef>
                <a:spcPct val="0"/>
              </a:spcBef>
              <a:defRPr/>
            </a:pPr>
            <a:r>
              <a:rPr lang="en-GB" altLang="cs-CZ" sz="1200" dirty="0">
                <a:solidFill>
                  <a:srgbClr val="404040"/>
                </a:solidFill>
                <a:latin typeface="arial" panose="020B0604020202020204" pitchFamily="34" charset="0"/>
              </a:rPr>
              <a:t>other companies designated by national authorities as public-interest entities</a:t>
            </a:r>
            <a:endParaRPr lang="cs-CZ" altLang="cs-CZ" sz="1200" dirty="0">
              <a:solidFill>
                <a:srgbClr val="404040"/>
              </a:solidFill>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189360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Benefits of reporting</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a:latin typeface="Arial" panose="020B0604020202020204" pitchFamily="34" charset="0"/>
              </a:rPr>
              <a:t>Internal benefits:</a:t>
            </a:r>
          </a:p>
          <a:p>
            <a:pPr marL="285750" indent="-285750" eaLnBrk="1" hangingPunct="1">
              <a:spcBef>
                <a:spcPct val="0"/>
              </a:spcBef>
              <a:defRPr/>
            </a:pPr>
            <a:endParaRPr lang="cs-CZ" altLang="cs-CZ" sz="2200">
              <a:latin typeface="Arial" panose="020B0604020202020204" pitchFamily="34" charset="0"/>
            </a:endParaRPr>
          </a:p>
          <a:p>
            <a:pPr marL="1028700" lvl="1" eaLnBrk="1" hangingPunct="1">
              <a:spcBef>
                <a:spcPct val="0"/>
              </a:spcBef>
              <a:defRPr/>
            </a:pPr>
            <a:r>
              <a:rPr lang="en-US" altLang="cs-CZ" sz="2000">
                <a:latin typeface="Arial" panose="020B0604020202020204" pitchFamily="34" charset="0"/>
              </a:rPr>
              <a:t>Increased understanding of risks and opportunities</a:t>
            </a:r>
          </a:p>
          <a:p>
            <a:pPr marL="1028700" lvl="1" eaLnBrk="1" hangingPunct="1">
              <a:spcBef>
                <a:spcPct val="0"/>
              </a:spcBef>
              <a:defRPr/>
            </a:pPr>
            <a:r>
              <a:rPr lang="en-US" altLang="cs-CZ" sz="2000">
                <a:latin typeface="Arial" panose="020B0604020202020204" pitchFamily="34" charset="0"/>
              </a:rPr>
              <a:t>Emphasizing the link between financial and non-financial performance</a:t>
            </a:r>
          </a:p>
          <a:p>
            <a:pPr marL="1028700" lvl="1" eaLnBrk="1" hangingPunct="1">
              <a:spcBef>
                <a:spcPct val="0"/>
              </a:spcBef>
              <a:defRPr/>
            </a:pPr>
            <a:r>
              <a:rPr lang="en-US" altLang="cs-CZ" sz="2000">
                <a:latin typeface="Arial" panose="020B0604020202020204" pitchFamily="34" charset="0"/>
              </a:rPr>
              <a:t>Influencing long term management strategy and policy, and business plans</a:t>
            </a:r>
          </a:p>
          <a:p>
            <a:pPr marL="1028700" lvl="1" eaLnBrk="1" hangingPunct="1">
              <a:spcBef>
                <a:spcPct val="0"/>
              </a:spcBef>
              <a:defRPr/>
            </a:pPr>
            <a:r>
              <a:rPr lang="en-US" altLang="cs-CZ" sz="2000">
                <a:latin typeface="Arial" panose="020B0604020202020204" pitchFamily="34" charset="0"/>
              </a:rPr>
              <a:t>Streamlining processes, reducing costs and improving efficiency</a:t>
            </a:r>
          </a:p>
          <a:p>
            <a:pPr marL="1028700" lvl="1" eaLnBrk="1" hangingPunct="1">
              <a:spcBef>
                <a:spcPct val="0"/>
              </a:spcBef>
              <a:defRPr/>
            </a:pPr>
            <a:r>
              <a:rPr lang="en-US" altLang="cs-CZ" sz="2000">
                <a:latin typeface="Arial" panose="020B0604020202020204" pitchFamily="34" charset="0"/>
              </a:rPr>
              <a:t>Benchmarking and assessing sustainability performance with respect to laws, norms, codes, performance standards, and voluntary initiatives</a:t>
            </a:r>
          </a:p>
          <a:p>
            <a:pPr marL="1028700" lvl="1" eaLnBrk="1" hangingPunct="1">
              <a:spcBef>
                <a:spcPct val="0"/>
              </a:spcBef>
              <a:defRPr/>
            </a:pPr>
            <a:r>
              <a:rPr lang="en-US" altLang="cs-CZ" sz="2000">
                <a:latin typeface="Arial" panose="020B0604020202020204" pitchFamily="34" charset="0"/>
              </a:rPr>
              <a:t>Avoiding being implicated in publicized environmental, social and governance failures</a:t>
            </a:r>
          </a:p>
          <a:p>
            <a:pPr marL="1028700" lvl="1" eaLnBrk="1" hangingPunct="1">
              <a:spcBef>
                <a:spcPct val="0"/>
              </a:spcBef>
              <a:defRPr/>
            </a:pPr>
            <a:r>
              <a:rPr lang="en-US" altLang="cs-CZ" sz="2000">
                <a:latin typeface="Arial" panose="020B0604020202020204" pitchFamily="34" charset="0"/>
              </a:rPr>
              <a:t>Comparing performance internally, and between organizations and sectors</a:t>
            </a:r>
            <a:endParaRPr lang="cs-CZ" altLang="cs-CZ" sz="2000">
              <a:latin typeface="Arial" panose="020B0604020202020204" pitchFamily="34" charset="0"/>
            </a:endParaRPr>
          </a:p>
        </p:txBody>
      </p:sp>
    </p:spTree>
    <p:extLst>
      <p:ext uri="{BB962C8B-B14F-4D97-AF65-F5344CB8AC3E}">
        <p14:creationId xmlns:p14="http://schemas.microsoft.com/office/powerpoint/2010/main" val="4247295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Benefits of reporting</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a:latin typeface="Arial" panose="020B0604020202020204" pitchFamily="34" charset="0"/>
              </a:rPr>
              <a:t>External benefits:</a:t>
            </a:r>
          </a:p>
          <a:p>
            <a:pPr marL="285750" indent="-285750" eaLnBrk="1" hangingPunct="1">
              <a:spcBef>
                <a:spcPct val="0"/>
              </a:spcBef>
              <a:defRPr/>
            </a:pPr>
            <a:endParaRPr lang="cs-CZ" altLang="cs-CZ" sz="2200">
              <a:latin typeface="Arial" panose="020B0604020202020204" pitchFamily="34" charset="0"/>
            </a:endParaRPr>
          </a:p>
          <a:p>
            <a:pPr marL="1028700" lvl="1" eaLnBrk="1" hangingPunct="1">
              <a:spcBef>
                <a:spcPct val="0"/>
              </a:spcBef>
              <a:defRPr/>
            </a:pPr>
            <a:r>
              <a:rPr lang="en-US" altLang="cs-CZ" sz="2000">
                <a:latin typeface="Arial" panose="020B0604020202020204" pitchFamily="34" charset="0"/>
              </a:rPr>
              <a:t>Mitigating – or reversing – negative environmental, social and governance impacts</a:t>
            </a:r>
          </a:p>
          <a:p>
            <a:pPr marL="1028700" lvl="1" eaLnBrk="1" hangingPunct="1">
              <a:spcBef>
                <a:spcPct val="0"/>
              </a:spcBef>
              <a:defRPr/>
            </a:pPr>
            <a:r>
              <a:rPr lang="en-US" altLang="cs-CZ" sz="2000">
                <a:latin typeface="Arial" panose="020B0604020202020204" pitchFamily="34" charset="0"/>
              </a:rPr>
              <a:t>Improving reputation and brand loyalty</a:t>
            </a:r>
          </a:p>
          <a:p>
            <a:pPr marL="1028700" lvl="1" eaLnBrk="1" hangingPunct="1">
              <a:spcBef>
                <a:spcPct val="0"/>
              </a:spcBef>
              <a:defRPr/>
            </a:pPr>
            <a:r>
              <a:rPr lang="en-US" altLang="cs-CZ" sz="2000">
                <a:latin typeface="Arial" panose="020B0604020202020204" pitchFamily="34" charset="0"/>
              </a:rPr>
              <a:t>Enabling external stakeholders to understand the organization’s true value, and tangible and intangible assets</a:t>
            </a:r>
          </a:p>
          <a:p>
            <a:pPr marL="1028700" lvl="1" eaLnBrk="1" hangingPunct="1">
              <a:spcBef>
                <a:spcPct val="0"/>
              </a:spcBef>
              <a:defRPr/>
            </a:pPr>
            <a:r>
              <a:rPr lang="en-US" altLang="cs-CZ" sz="2000">
                <a:latin typeface="Arial" panose="020B0604020202020204" pitchFamily="34" charset="0"/>
              </a:rPr>
              <a:t>Demonstrating how the organization influences, and is influenced by, expectations about sustainable development</a:t>
            </a:r>
            <a:endParaRPr lang="cs-CZ" altLang="cs-CZ" sz="2000">
              <a:latin typeface="Arial" panose="020B0604020202020204" pitchFamily="34" charset="0"/>
            </a:endParaRPr>
          </a:p>
        </p:txBody>
      </p:sp>
    </p:spTree>
    <p:extLst>
      <p:ext uri="{BB962C8B-B14F-4D97-AF65-F5344CB8AC3E}">
        <p14:creationId xmlns:p14="http://schemas.microsoft.com/office/powerpoint/2010/main" val="398611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Global Reporting Initiative (GRI) is a large international non-profit organization and a network of thousands of experts from dozens of countries around the world.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GRI was founded in 1997 by the </a:t>
            </a:r>
            <a:r>
              <a:rPr lang="en-US" altLang="cs-CZ" sz="1800" i="1" dirty="0">
                <a:latin typeface="Arial" panose="020B0604020202020204" pitchFamily="34" charset="0"/>
              </a:rPr>
              <a:t>Coalition for Environmentally responsible Economics </a:t>
            </a:r>
            <a:r>
              <a:rPr lang="en-US" altLang="cs-CZ" sz="1800" dirty="0">
                <a:latin typeface="Arial" panose="020B0604020202020204" pitchFamily="34" charset="0"/>
              </a:rPr>
              <a:t>(CERES), in collaboration with the </a:t>
            </a:r>
            <a:r>
              <a:rPr lang="en-US" altLang="cs-CZ" sz="1800" i="1" dirty="0">
                <a:latin typeface="Arial" panose="020B0604020202020204" pitchFamily="34" charset="0"/>
              </a:rPr>
              <a:t>United Nations Environmental </a:t>
            </a:r>
            <a:r>
              <a:rPr lang="en-US" altLang="cs-CZ" sz="1800" i="1" dirty="0" err="1">
                <a:latin typeface="Arial" panose="020B0604020202020204" pitchFamily="34" charset="0"/>
              </a:rPr>
              <a:t>Programme</a:t>
            </a:r>
            <a:r>
              <a:rPr lang="en-US" altLang="cs-CZ" sz="1800" dirty="0">
                <a:latin typeface="Arial" panose="020B0604020202020204" pitchFamily="34" charset="0"/>
              </a:rPr>
              <a:t> (UNEP) and its headquarters is located in Amsterdam.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i="1" dirty="0">
                <a:latin typeface="Arial" panose="020B0604020202020204" pitchFamily="34" charset="0"/>
              </a:rPr>
              <a:t>Initiative GRI defines CSR report as publicly published a report</a:t>
            </a:r>
            <a:r>
              <a:rPr lang="en-US" altLang="cs-CZ" sz="1800" dirty="0">
                <a:latin typeface="Arial" panose="020B0604020202020204" pitchFamily="34" charset="0"/>
              </a:rPr>
              <a:t>, which the company makes available to all stakeholders in order to provide a detailed overview of corporate activities in broader economic, environmental and social dimensions</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3151186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a:latin typeface="Arial" panose="020B0604020202020204" pitchFamily="34" charset="0"/>
              </a:rPr>
              <a:t>The first draft Guidelines 2000 was issued in 2000, his second release entitled Sustainable Reporting Guidelines established in 2002. </a:t>
            </a:r>
            <a:endParaRPr lang="cs-CZ" altLang="cs-CZ" sz="2200">
              <a:latin typeface="Arial" panose="020B0604020202020204" pitchFamily="34" charset="0"/>
            </a:endParaRPr>
          </a:p>
          <a:p>
            <a:pPr marL="285750" indent="-285750" eaLnBrk="1" hangingPunct="1">
              <a:spcBef>
                <a:spcPct val="0"/>
              </a:spcBef>
              <a:defRPr/>
            </a:pPr>
            <a:endParaRPr lang="cs-CZ" altLang="cs-CZ" sz="2200">
              <a:latin typeface="Arial" panose="020B0604020202020204" pitchFamily="34" charset="0"/>
            </a:endParaRPr>
          </a:p>
          <a:p>
            <a:pPr marL="285750" indent="-285750" eaLnBrk="1" hangingPunct="1">
              <a:spcBef>
                <a:spcPct val="0"/>
              </a:spcBef>
              <a:defRPr/>
            </a:pPr>
            <a:r>
              <a:rPr lang="en-US" altLang="cs-CZ" sz="2200">
                <a:latin typeface="Arial" panose="020B0604020202020204" pitchFamily="34" charset="0"/>
              </a:rPr>
              <a:t>Four years later, followed by the third edition, called G3 Guidelines, which in 2013 was replaced by the G4 version of the Sustainability Reporting Guidelines. </a:t>
            </a:r>
            <a:endParaRPr lang="cs-CZ" altLang="cs-CZ" sz="2200">
              <a:latin typeface="Arial" panose="020B0604020202020204" pitchFamily="34" charset="0"/>
            </a:endParaRPr>
          </a:p>
          <a:p>
            <a:pPr marL="285750" indent="-285750" eaLnBrk="1" hangingPunct="1">
              <a:spcBef>
                <a:spcPct val="0"/>
              </a:spcBef>
              <a:defRPr/>
            </a:pPr>
            <a:endParaRPr lang="cs-CZ" altLang="cs-CZ" sz="2200">
              <a:latin typeface="Arial" panose="020B0604020202020204" pitchFamily="34" charset="0"/>
            </a:endParaRPr>
          </a:p>
          <a:p>
            <a:pPr marL="285750" indent="-285750" eaLnBrk="1" hangingPunct="1">
              <a:spcBef>
                <a:spcPct val="0"/>
              </a:spcBef>
              <a:defRPr/>
            </a:pPr>
            <a:r>
              <a:rPr lang="en-US" altLang="cs-CZ" sz="2200">
                <a:latin typeface="Arial" panose="020B0604020202020204" pitchFamily="34" charset="0"/>
              </a:rPr>
              <a:t>Directive is freely available on the organization's website.</a:t>
            </a:r>
            <a:endParaRPr lang="cs-CZ" altLang="cs-CZ" sz="2200">
              <a:latin typeface="Arial" panose="020B0604020202020204" pitchFamily="34" charset="0"/>
            </a:endParaRPr>
          </a:p>
        </p:txBody>
      </p:sp>
    </p:spTree>
    <p:extLst>
      <p:ext uri="{BB962C8B-B14F-4D97-AF65-F5344CB8AC3E}">
        <p14:creationId xmlns:p14="http://schemas.microsoft.com/office/powerpoint/2010/main" val="2084627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The </a:t>
            </a:r>
            <a:r>
              <a:rPr lang="en-US" altLang="cs-CZ" sz="1800" b="1" dirty="0">
                <a:latin typeface="Arial" panose="020B0604020202020204" pitchFamily="34" charset="0"/>
              </a:rPr>
              <a:t>GRI Sustainability Reporting Guidelines </a:t>
            </a:r>
            <a:r>
              <a:rPr lang="en-US" altLang="cs-CZ" sz="1800" dirty="0">
                <a:latin typeface="Arial" panose="020B0604020202020204" pitchFamily="34" charset="0"/>
              </a:rPr>
              <a:t>(the Guidelines) offer </a:t>
            </a:r>
            <a:r>
              <a:rPr lang="en-US" altLang="cs-CZ" sz="1800" b="1" i="1" dirty="0">
                <a:latin typeface="Arial" panose="020B0604020202020204" pitchFamily="34" charset="0"/>
              </a:rPr>
              <a:t>Reporting Principles</a:t>
            </a:r>
            <a:r>
              <a:rPr lang="cs-CZ" altLang="cs-CZ" sz="1800" b="1" i="1" dirty="0">
                <a:latin typeface="Arial" panose="020B0604020202020204" pitchFamily="34" charset="0"/>
              </a:rPr>
              <a:t> and</a:t>
            </a:r>
            <a:r>
              <a:rPr lang="en-US" altLang="cs-CZ" sz="1800" b="1" i="1" dirty="0">
                <a:latin typeface="Arial" panose="020B0604020202020204" pitchFamily="34" charset="0"/>
              </a:rPr>
              <a:t> Standard Disclosures</a:t>
            </a:r>
            <a:r>
              <a:rPr lang="cs-CZ" altLang="cs-CZ" sz="1800" i="1" dirty="0">
                <a:latin typeface="Arial" panose="020B0604020202020204" pitchFamily="34" charset="0"/>
              </a:rPr>
              <a:t>,</a:t>
            </a:r>
            <a:r>
              <a:rPr lang="en-US" altLang="cs-CZ" sz="1800" i="1" dirty="0">
                <a:latin typeface="Arial" panose="020B0604020202020204" pitchFamily="34" charset="0"/>
              </a:rPr>
              <a:t> </a:t>
            </a:r>
            <a:r>
              <a:rPr lang="en-US" altLang="cs-CZ" sz="1800" dirty="0">
                <a:latin typeface="Arial" panose="020B0604020202020204" pitchFamily="34" charset="0"/>
              </a:rPr>
              <a:t>and an</a:t>
            </a:r>
            <a:r>
              <a:rPr lang="cs-CZ" altLang="cs-CZ" sz="1800" dirty="0">
                <a:latin typeface="Arial" panose="020B0604020202020204" pitchFamily="34" charset="0"/>
              </a:rPr>
              <a:t> </a:t>
            </a:r>
            <a:r>
              <a:rPr lang="en-US" altLang="cs-CZ" sz="1800" b="1" i="1" dirty="0">
                <a:latin typeface="Arial" panose="020B0604020202020204" pitchFamily="34" charset="0"/>
              </a:rPr>
              <a:t>Implementation Manual </a:t>
            </a:r>
            <a:r>
              <a:rPr lang="en-US" altLang="cs-CZ" sz="1800" dirty="0">
                <a:latin typeface="Arial" panose="020B0604020202020204" pitchFamily="34" charset="0"/>
              </a:rPr>
              <a:t>for the preparation of sustainability reports by organizations, regardless of their size, sector or location.</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Guidelines also </a:t>
            </a:r>
            <a:r>
              <a:rPr lang="en-US" altLang="cs-CZ" sz="1800" b="1" dirty="0">
                <a:latin typeface="Arial" panose="020B0604020202020204" pitchFamily="34" charset="0"/>
              </a:rPr>
              <a:t>offer an international reference </a:t>
            </a:r>
            <a:r>
              <a:rPr lang="en-US" altLang="cs-CZ" sz="1800" dirty="0">
                <a:latin typeface="Arial" panose="020B0604020202020204" pitchFamily="34" charset="0"/>
              </a:rPr>
              <a:t>for all those interested in the </a:t>
            </a:r>
            <a:r>
              <a:rPr lang="en-US" altLang="cs-CZ" sz="1800" b="1" dirty="0">
                <a:latin typeface="Arial" panose="020B0604020202020204" pitchFamily="34" charset="0"/>
              </a:rPr>
              <a:t>disclosure of governance approach </a:t>
            </a:r>
            <a:r>
              <a:rPr lang="en-US" altLang="cs-CZ" sz="1800" dirty="0">
                <a:latin typeface="Arial" panose="020B0604020202020204" pitchFamily="34" charset="0"/>
              </a:rPr>
              <a:t>and of the</a:t>
            </a:r>
            <a:r>
              <a:rPr lang="cs-CZ" altLang="cs-CZ" sz="1800" dirty="0">
                <a:latin typeface="Arial" panose="020B0604020202020204" pitchFamily="34" charset="0"/>
              </a:rPr>
              <a:t> </a:t>
            </a:r>
            <a:r>
              <a:rPr lang="en-US" altLang="cs-CZ" sz="1800" dirty="0">
                <a:latin typeface="Arial" panose="020B0604020202020204" pitchFamily="34" charset="0"/>
              </a:rPr>
              <a:t>environmental, social and economic performance and impacts of organizations</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Guidelines are developed </a:t>
            </a:r>
            <a:r>
              <a:rPr lang="en-US" altLang="cs-CZ" sz="1800" b="1" dirty="0">
                <a:latin typeface="Arial" panose="020B0604020202020204" pitchFamily="34" charset="0"/>
              </a:rPr>
              <a:t>through a global </a:t>
            </a:r>
            <a:r>
              <a:rPr lang="en-US" altLang="cs-CZ" sz="1800" b="1" dirty="0" err="1">
                <a:latin typeface="Arial" panose="020B0604020202020204" pitchFamily="34" charset="0"/>
              </a:rPr>
              <a:t>multistakeholder</a:t>
            </a:r>
            <a:r>
              <a:rPr lang="en-US" altLang="cs-CZ" sz="1800" b="1" dirty="0">
                <a:latin typeface="Arial" panose="020B0604020202020204" pitchFamily="34" charset="0"/>
              </a:rPr>
              <a:t> process </a:t>
            </a:r>
            <a:r>
              <a:rPr lang="en-US" altLang="cs-CZ" sz="1800" dirty="0">
                <a:latin typeface="Arial" panose="020B0604020202020204" pitchFamily="34" charset="0"/>
              </a:rPr>
              <a:t>involving representatives from business, labor,</a:t>
            </a:r>
            <a:r>
              <a:rPr lang="cs-CZ" altLang="cs-CZ" sz="1800" dirty="0">
                <a:latin typeface="Arial" panose="020B0604020202020204" pitchFamily="34" charset="0"/>
              </a:rPr>
              <a:t> </a:t>
            </a:r>
            <a:r>
              <a:rPr lang="en-US" altLang="cs-CZ" sz="1800" dirty="0">
                <a:latin typeface="Arial" panose="020B0604020202020204" pitchFamily="34" charset="0"/>
              </a:rPr>
              <a:t>civil society, and financial markets, as well as auditors and experts in</a:t>
            </a:r>
            <a:r>
              <a:rPr lang="cs-CZ" altLang="cs-CZ" sz="1800" dirty="0">
                <a:latin typeface="Arial" panose="020B0604020202020204" pitchFamily="34" charset="0"/>
              </a:rPr>
              <a:t> </a:t>
            </a:r>
            <a:r>
              <a:rPr lang="en-US" altLang="cs-CZ" sz="1800" dirty="0">
                <a:latin typeface="Arial" panose="020B0604020202020204" pitchFamily="34" charset="0"/>
              </a:rPr>
              <a:t>various fields; and in close dialogue with regulators</a:t>
            </a:r>
            <a:r>
              <a:rPr lang="cs-CZ" altLang="cs-CZ" sz="1800" dirty="0">
                <a:latin typeface="Arial" panose="020B0604020202020204" pitchFamily="34" charset="0"/>
              </a:rPr>
              <a:t> </a:t>
            </a:r>
            <a:r>
              <a:rPr lang="en-US" altLang="cs-CZ" sz="1800" dirty="0">
                <a:latin typeface="Arial" panose="020B0604020202020204" pitchFamily="34" charset="0"/>
              </a:rPr>
              <a:t>and governmental agencies in several countries.</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3826705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GRI’s Standards help businesses, governments and other organizations understand and communicate the impact of business on critical sustainability issues. Some of the distinctive elements of the </a:t>
            </a:r>
            <a:r>
              <a:rPr lang="en-US" altLang="cs-CZ" sz="1800" b="1" dirty="0">
                <a:latin typeface="Arial" panose="020B0604020202020204" pitchFamily="34" charset="0"/>
              </a:rPr>
              <a:t>GRI Standards</a:t>
            </a:r>
            <a:r>
              <a:rPr lang="cs-CZ" altLang="cs-CZ" sz="1800" b="1" dirty="0">
                <a:latin typeface="Arial" panose="020B0604020202020204" pitchFamily="34" charset="0"/>
              </a:rPr>
              <a:t> </a:t>
            </a:r>
            <a:r>
              <a:rPr lang="en-US" altLang="cs-CZ" sz="1800" b="1" dirty="0">
                <a:latin typeface="Arial" panose="020B0604020202020204" pitchFamily="34" charset="0"/>
              </a:rPr>
              <a:t>include</a:t>
            </a:r>
            <a:r>
              <a:rPr lang="en-US" altLang="cs-CZ" sz="1800" dirty="0">
                <a:latin typeface="Arial" panose="020B0604020202020204" pitchFamily="34" charset="0"/>
              </a:rPr>
              <a:t>:</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Multi-stakeholder input: Our approach is based on multi-stakeholder engagement, representing the best combination of technical expertise and diversity of experience to address the needs of all report makers and users. This approach enables us to produce universally-applicable reporting guidance.</a:t>
            </a: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 </a:t>
            </a:r>
            <a:r>
              <a:rPr lang="cs-CZ" altLang="cs-CZ" sz="1800" dirty="0">
                <a:latin typeface="Arial" panose="020B0604020202020204" pitchFamily="34" charset="0"/>
              </a:rPr>
              <a:t>A </a:t>
            </a:r>
            <a:r>
              <a:rPr lang="en-US" altLang="cs-CZ" sz="1800" dirty="0">
                <a:latin typeface="Arial" panose="020B0604020202020204" pitchFamily="34" charset="0"/>
              </a:rPr>
              <a:t>record of use and endorsement: Of the world’s largest 250 corporations, 92% report on their sustainability performance and 74% of these use GRI’s Standards to do so. </a:t>
            </a: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cs-CZ" altLang="cs-CZ" sz="1800" dirty="0" err="1">
                <a:latin typeface="Arial" panose="020B0604020202020204" pitchFamily="34" charset="0"/>
              </a:rPr>
              <a:t>Governmental</a:t>
            </a:r>
            <a:r>
              <a:rPr lang="cs-CZ" altLang="cs-CZ" sz="1800" dirty="0">
                <a:latin typeface="Arial" panose="020B0604020202020204" pitchFamily="34" charset="0"/>
              </a:rPr>
              <a:t> </a:t>
            </a:r>
            <a:r>
              <a:rPr lang="cs-CZ" altLang="cs-CZ" sz="1800" dirty="0" err="1">
                <a:latin typeface="Arial" panose="020B0604020202020204" pitchFamily="34" charset="0"/>
              </a:rPr>
              <a:t>references</a:t>
            </a:r>
            <a:r>
              <a:rPr lang="cs-CZ" altLang="cs-CZ" sz="1800" dirty="0">
                <a:latin typeface="Arial" panose="020B0604020202020204" pitchFamily="34" charset="0"/>
              </a:rPr>
              <a:t> and </a:t>
            </a:r>
            <a:r>
              <a:rPr lang="cs-CZ" altLang="cs-CZ" sz="1800" dirty="0" err="1">
                <a:latin typeface="Arial" panose="020B0604020202020204" pitchFamily="34" charset="0"/>
              </a:rPr>
              <a:t>activities</a:t>
            </a:r>
            <a:r>
              <a:rPr lang="cs-CZ" altLang="cs-CZ" sz="1800" dirty="0">
                <a:latin typeface="Arial" panose="020B0604020202020204" pitchFamily="34" charset="0"/>
              </a:rPr>
              <a:t>.</a:t>
            </a:r>
          </a:p>
          <a:p>
            <a:pPr marL="1028700" lvl="1"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3508951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000">
                <a:latin typeface="Arial" panose="020B0604020202020204" pitchFamily="34" charset="0"/>
              </a:rPr>
              <a:t>An examples of categories and aspets in the guidelines</a:t>
            </a:r>
          </a:p>
          <a:p>
            <a:pPr eaLnBrk="1" hangingPunct="1">
              <a:spcBef>
                <a:spcPct val="0"/>
              </a:spcBef>
              <a:buNone/>
              <a:defRPr/>
            </a:pPr>
            <a:endParaRPr lang="cs-CZ" altLang="cs-CZ" sz="2000">
              <a:latin typeface="Arial" panose="020B0604020202020204" pitchFamily="34" charset="0"/>
            </a:endParaRPr>
          </a:p>
        </p:txBody>
      </p:sp>
      <p:pic>
        <p:nvPicPr>
          <p:cNvPr id="2" name="Obrázek 1"/>
          <p:cNvPicPr>
            <a:picLocks noChangeAspect="1"/>
          </p:cNvPicPr>
          <p:nvPr/>
        </p:nvPicPr>
        <p:blipFill rotWithShape="1">
          <a:blip r:embed="rId2"/>
          <a:srcRect l="21685" t="19169" r="24210" b="44527"/>
          <a:stretch/>
        </p:blipFill>
        <p:spPr>
          <a:xfrm>
            <a:off x="338138" y="2575241"/>
            <a:ext cx="8245642" cy="3112170"/>
          </a:xfrm>
          <a:prstGeom prst="rect">
            <a:avLst/>
          </a:prstGeom>
        </p:spPr>
      </p:pic>
      <p:sp>
        <p:nvSpPr>
          <p:cNvPr id="6" name="Obdélník 5"/>
          <p:cNvSpPr/>
          <p:nvPr/>
        </p:nvSpPr>
        <p:spPr>
          <a:xfrm>
            <a:off x="338138" y="5785260"/>
            <a:ext cx="6922170" cy="246221"/>
          </a:xfrm>
          <a:prstGeom prst="rect">
            <a:avLst/>
          </a:prstGeom>
        </p:spPr>
        <p:txBody>
          <a:bodyPr wrap="square">
            <a:spAutoFit/>
          </a:bodyPr>
          <a:lstStyle/>
          <a:p>
            <a:r>
              <a:rPr lang="en-US" sz="1000"/>
              <a:t>Source: </a:t>
            </a:r>
            <a:r>
              <a:rPr lang="cs-CZ" sz="1000"/>
              <a:t>GRI, G4, www.globalreporting.org </a:t>
            </a:r>
          </a:p>
        </p:txBody>
      </p:sp>
    </p:spTree>
    <p:extLst>
      <p:ext uri="{BB962C8B-B14F-4D97-AF65-F5344CB8AC3E}">
        <p14:creationId xmlns:p14="http://schemas.microsoft.com/office/powerpoint/2010/main" val="1985956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000">
                <a:latin typeface="Arial" panose="020B0604020202020204" pitchFamily="34" charset="0"/>
              </a:rPr>
              <a:t>An examples of categories and aspets in the guidelines</a:t>
            </a:r>
          </a:p>
          <a:p>
            <a:pPr eaLnBrk="1" hangingPunct="1">
              <a:spcBef>
                <a:spcPct val="0"/>
              </a:spcBef>
              <a:buNone/>
              <a:defRPr/>
            </a:pPr>
            <a:endParaRPr lang="cs-CZ" altLang="cs-CZ" sz="2000">
              <a:latin typeface="Arial" panose="020B0604020202020204" pitchFamily="34" charset="0"/>
            </a:endParaRPr>
          </a:p>
        </p:txBody>
      </p:sp>
      <p:pic>
        <p:nvPicPr>
          <p:cNvPr id="5" name="Obrázek 4"/>
          <p:cNvPicPr>
            <a:picLocks noChangeAspect="1"/>
          </p:cNvPicPr>
          <p:nvPr/>
        </p:nvPicPr>
        <p:blipFill rotWithShape="1">
          <a:blip r:embed="rId2"/>
          <a:srcRect l="16527" t="28901" r="15369" b="12526"/>
          <a:stretch/>
        </p:blipFill>
        <p:spPr>
          <a:xfrm>
            <a:off x="335482" y="1896765"/>
            <a:ext cx="8462443" cy="4093887"/>
          </a:xfrm>
          <a:prstGeom prst="rect">
            <a:avLst/>
          </a:prstGeom>
        </p:spPr>
      </p:pic>
      <p:sp>
        <p:nvSpPr>
          <p:cNvPr id="8" name="Obdélník 7"/>
          <p:cNvSpPr/>
          <p:nvPr/>
        </p:nvSpPr>
        <p:spPr>
          <a:xfrm>
            <a:off x="335482" y="5990652"/>
            <a:ext cx="6922170" cy="246221"/>
          </a:xfrm>
          <a:prstGeom prst="rect">
            <a:avLst/>
          </a:prstGeom>
        </p:spPr>
        <p:txBody>
          <a:bodyPr wrap="square">
            <a:spAutoFit/>
          </a:bodyPr>
          <a:lstStyle/>
          <a:p>
            <a:r>
              <a:rPr lang="en-US" sz="1000"/>
              <a:t>Source: </a:t>
            </a:r>
            <a:r>
              <a:rPr lang="cs-CZ" sz="1000"/>
              <a:t>GRI, G4, www.globalreporting.org </a:t>
            </a:r>
          </a:p>
        </p:txBody>
      </p:sp>
    </p:spTree>
    <p:extLst>
      <p:ext uri="{BB962C8B-B14F-4D97-AF65-F5344CB8AC3E}">
        <p14:creationId xmlns:p14="http://schemas.microsoft.com/office/powerpoint/2010/main" val="2364356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000" b="1">
                <a:latin typeface="Arial" panose="020B0604020202020204" pitchFamily="34" charset="0"/>
              </a:rPr>
              <a:t>Economic performance </a:t>
            </a:r>
            <a:r>
              <a:rPr lang="cs-CZ" altLang="cs-CZ" sz="2000">
                <a:latin typeface="Arial" panose="020B0604020202020204" pitchFamily="34" charset="0"/>
              </a:rPr>
              <a:t>– t</a:t>
            </a:r>
            <a:r>
              <a:rPr lang="en-US" altLang="cs-CZ" sz="2000">
                <a:latin typeface="Arial" panose="020B0604020202020204" pitchFamily="34" charset="0"/>
              </a:rPr>
              <a:t>he economic dimension of sustainability concerns the organization’s impacts on the economic conditions of</a:t>
            </a:r>
            <a:r>
              <a:rPr lang="cs-CZ" altLang="cs-CZ" sz="2000">
                <a:latin typeface="Arial" panose="020B0604020202020204" pitchFamily="34" charset="0"/>
              </a:rPr>
              <a:t> </a:t>
            </a:r>
            <a:r>
              <a:rPr lang="en-US" altLang="cs-CZ" sz="2000">
                <a:latin typeface="Arial" panose="020B0604020202020204" pitchFamily="34" charset="0"/>
              </a:rPr>
              <a:t>its stakeholders, and on economic systems at local, national, and global levels.</a:t>
            </a:r>
            <a:endParaRPr lang="cs-CZ" altLang="cs-CZ" sz="2000">
              <a:latin typeface="Arial" panose="020B0604020202020204" pitchFamily="34" charset="0"/>
            </a:endParaRPr>
          </a:p>
          <a:p>
            <a:pPr marL="1028700" lvl="1" eaLnBrk="1" hangingPunct="1">
              <a:spcBef>
                <a:spcPct val="0"/>
              </a:spcBef>
              <a:defRPr/>
            </a:pPr>
            <a:r>
              <a:rPr lang="cs-CZ" altLang="cs-CZ" sz="2000">
                <a:latin typeface="Arial" panose="020B0604020202020204" pitchFamily="34" charset="0"/>
              </a:rPr>
              <a:t>Direct economic value generated (examples from G4-EC1): </a:t>
            </a:r>
            <a:r>
              <a:rPr lang="en-US" altLang="cs-CZ" sz="2000">
                <a:latin typeface="Arial" panose="020B0604020202020204" pitchFamily="34" charset="0"/>
              </a:rPr>
              <a:t>Operating costs</a:t>
            </a:r>
            <a:r>
              <a:rPr lang="cs-CZ" altLang="cs-CZ" sz="2000">
                <a:latin typeface="Arial" panose="020B0604020202020204" pitchFamily="34" charset="0"/>
              </a:rPr>
              <a:t>, </a:t>
            </a:r>
            <a:r>
              <a:rPr lang="en-US" altLang="cs-CZ" sz="2000">
                <a:latin typeface="Arial" panose="020B0604020202020204" pitchFamily="34" charset="0"/>
              </a:rPr>
              <a:t>Employee wages and benefits</a:t>
            </a:r>
            <a:r>
              <a:rPr lang="cs-CZ" altLang="cs-CZ" sz="2000">
                <a:latin typeface="Arial" panose="020B0604020202020204" pitchFamily="34" charset="0"/>
              </a:rPr>
              <a:t>, </a:t>
            </a:r>
            <a:r>
              <a:rPr lang="en-US" altLang="cs-CZ" sz="2000">
                <a:latin typeface="Arial" panose="020B0604020202020204" pitchFamily="34" charset="0"/>
              </a:rPr>
              <a:t>Payments to providers of capital</a:t>
            </a:r>
            <a:r>
              <a:rPr lang="cs-CZ" altLang="cs-CZ" sz="2000">
                <a:latin typeface="Arial" panose="020B0604020202020204" pitchFamily="34" charset="0"/>
              </a:rPr>
              <a:t>, </a:t>
            </a:r>
            <a:r>
              <a:rPr lang="en-US" altLang="cs-CZ" sz="2000">
                <a:latin typeface="Arial" panose="020B0604020202020204" pitchFamily="34" charset="0"/>
              </a:rPr>
              <a:t>Payments to government</a:t>
            </a:r>
            <a:r>
              <a:rPr lang="cs-CZ" altLang="cs-CZ" sz="2000">
                <a:latin typeface="Arial" panose="020B0604020202020204" pitchFamily="34" charset="0"/>
              </a:rPr>
              <a:t>, Community investments.</a:t>
            </a:r>
          </a:p>
          <a:p>
            <a:pPr marL="1028700" lvl="1" eaLnBrk="1" hangingPunct="1">
              <a:spcBef>
                <a:spcPct val="0"/>
              </a:spcBef>
              <a:defRPr/>
            </a:pPr>
            <a:endParaRPr lang="cs-CZ" altLang="cs-CZ" sz="2000">
              <a:latin typeface="Arial" panose="020B0604020202020204" pitchFamily="34" charset="0"/>
            </a:endParaRPr>
          </a:p>
          <a:p>
            <a:pPr marL="1028700" lvl="1" eaLnBrk="1" hangingPunct="1">
              <a:spcBef>
                <a:spcPct val="0"/>
              </a:spcBef>
              <a:defRPr/>
            </a:pPr>
            <a:r>
              <a:rPr lang="cs-CZ" altLang="cs-CZ" sz="2000">
                <a:latin typeface="Arial" panose="020B0604020202020204" pitchFamily="34" charset="0"/>
              </a:rPr>
              <a:t>Indirect economic impacts (examples from G4-EC8): </a:t>
            </a:r>
          </a:p>
          <a:p>
            <a:pPr marL="1428750" lvl="2" eaLnBrk="1" hangingPunct="1">
              <a:spcBef>
                <a:spcPct val="0"/>
              </a:spcBef>
              <a:defRPr/>
            </a:pPr>
            <a:r>
              <a:rPr lang="en-US" altLang="cs-CZ" sz="1800">
                <a:latin typeface="Arial" panose="020B0604020202020204" pitchFamily="34" charset="0"/>
              </a:rPr>
              <a:t>Changing the productivity of organizations, sectors</a:t>
            </a:r>
            <a:endParaRPr lang="cs-CZ" altLang="cs-CZ" sz="1800">
              <a:latin typeface="Arial" panose="020B0604020202020204" pitchFamily="34" charset="0"/>
            </a:endParaRPr>
          </a:p>
          <a:p>
            <a:pPr marL="1428750" lvl="2" eaLnBrk="1" hangingPunct="1">
              <a:spcBef>
                <a:spcPct val="0"/>
              </a:spcBef>
              <a:defRPr/>
            </a:pPr>
            <a:r>
              <a:rPr lang="cs-CZ" altLang="cs-CZ" sz="1800">
                <a:latin typeface="Arial" panose="020B0604020202020204" pitchFamily="34" charset="0"/>
              </a:rPr>
              <a:t>Eco</a:t>
            </a:r>
            <a:r>
              <a:rPr lang="en-US" altLang="cs-CZ" sz="1800">
                <a:latin typeface="Arial" panose="020B0604020202020204" pitchFamily="34" charset="0"/>
              </a:rPr>
              <a:t>nomic development in areas of high poverty</a:t>
            </a:r>
          </a:p>
          <a:p>
            <a:pPr marL="1428750" lvl="2" eaLnBrk="1" hangingPunct="1">
              <a:spcBef>
                <a:spcPct val="0"/>
              </a:spcBef>
              <a:defRPr/>
            </a:pPr>
            <a:r>
              <a:rPr lang="cs-CZ" altLang="cs-CZ" sz="1800">
                <a:latin typeface="Arial" panose="020B0604020202020204" pitchFamily="34" charset="0"/>
              </a:rPr>
              <a:t>Ec</a:t>
            </a:r>
            <a:r>
              <a:rPr lang="en-US" altLang="cs-CZ" sz="1800">
                <a:latin typeface="Arial" panose="020B0604020202020204" pitchFamily="34" charset="0"/>
              </a:rPr>
              <a:t>onomic impact of improving or deteriorating social or environmental conditions</a:t>
            </a:r>
          </a:p>
          <a:p>
            <a:pPr marL="1428750" lvl="2" eaLnBrk="1" hangingPunct="1">
              <a:spcBef>
                <a:spcPct val="0"/>
              </a:spcBef>
              <a:defRPr/>
            </a:pPr>
            <a:r>
              <a:rPr lang="cs-CZ" altLang="cs-CZ" sz="1800">
                <a:latin typeface="Arial" panose="020B0604020202020204" pitchFamily="34" charset="0"/>
              </a:rPr>
              <a:t>Jo</a:t>
            </a:r>
            <a:r>
              <a:rPr lang="en-US" altLang="cs-CZ" sz="1800">
                <a:latin typeface="Arial" panose="020B0604020202020204" pitchFamily="34" charset="0"/>
              </a:rPr>
              <a:t>bs supported in the supply chain or distribution chain</a:t>
            </a:r>
            <a:endParaRPr lang="cs-CZ" altLang="cs-CZ" sz="1800">
              <a:latin typeface="Arial" panose="020B0604020202020204" pitchFamily="34" charset="0"/>
            </a:endParaRPr>
          </a:p>
          <a:p>
            <a:pPr marL="1428750" lvl="2" eaLnBrk="1" hangingPunct="1">
              <a:spcBef>
                <a:spcPct val="0"/>
              </a:spcBef>
              <a:defRPr/>
            </a:pPr>
            <a:r>
              <a:rPr lang="cs-CZ" altLang="cs-CZ" sz="1800">
                <a:latin typeface="Arial" panose="020B0604020202020204" pitchFamily="34" charset="0"/>
              </a:rPr>
              <a:t>S</a:t>
            </a:r>
            <a:r>
              <a:rPr lang="en-US" altLang="cs-CZ" sz="1800">
                <a:latin typeface="Arial" panose="020B0604020202020204" pitchFamily="34" charset="0"/>
              </a:rPr>
              <a:t>timulating, enabling, or limiting foreign direct investment</a:t>
            </a:r>
            <a:endParaRPr lang="cs-CZ" altLang="cs-CZ" sz="1800">
              <a:latin typeface="Arial" panose="020B0604020202020204" pitchFamily="34" charset="0"/>
            </a:endParaRPr>
          </a:p>
          <a:p>
            <a:pPr marL="1428750" lvl="2" eaLnBrk="1" hangingPunct="1">
              <a:spcBef>
                <a:spcPct val="0"/>
              </a:spcBef>
              <a:defRPr/>
            </a:pPr>
            <a:r>
              <a:rPr lang="cs-CZ" altLang="cs-CZ" sz="1800">
                <a:latin typeface="Arial" panose="020B0604020202020204" pitchFamily="34" charset="0"/>
              </a:rPr>
              <a:t>Ec</a:t>
            </a:r>
            <a:r>
              <a:rPr lang="en-US" altLang="cs-CZ" sz="1800">
                <a:latin typeface="Arial" panose="020B0604020202020204" pitchFamily="34" charset="0"/>
              </a:rPr>
              <a:t>onomic impact of the use of products and services</a:t>
            </a:r>
            <a:endParaRPr lang="cs-CZ" altLang="cs-CZ" sz="1800">
              <a:latin typeface="Arial" panose="020B0604020202020204" pitchFamily="34" charset="0"/>
            </a:endParaRPr>
          </a:p>
        </p:txBody>
      </p:sp>
    </p:spTree>
    <p:extLst>
      <p:ext uri="{BB962C8B-B14F-4D97-AF65-F5344CB8AC3E}">
        <p14:creationId xmlns:p14="http://schemas.microsoft.com/office/powerpoint/2010/main" val="112109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Sustainability and CSR policies, plans, programs, and projects have been initiated in corporations around the world. Given the broad nature of sustainability, the breadth and depth of these </a:t>
            </a:r>
            <a:r>
              <a:rPr lang="en-US" altLang="cs-CZ" sz="1800" b="1" dirty="0">
                <a:latin typeface="Arial" panose="020B0604020202020204" pitchFamily="34" charset="0"/>
              </a:rPr>
              <a:t>initiatives</a:t>
            </a:r>
            <a:r>
              <a:rPr lang="en-US" altLang="cs-CZ" sz="1800" dirty="0">
                <a:latin typeface="Arial" panose="020B0604020202020204" pitchFamily="34" charset="0"/>
              </a:rPr>
              <a:t> </a:t>
            </a:r>
            <a:r>
              <a:rPr lang="en-US" altLang="cs-CZ" sz="1800" b="1" dirty="0">
                <a:latin typeface="Arial" panose="020B0604020202020204" pitchFamily="34" charset="0"/>
              </a:rPr>
              <a:t>varies widely</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cs-CZ" altLang="cs-CZ" sz="1800" dirty="0" err="1">
                <a:latin typeface="Arial" panose="020B0604020202020204" pitchFamily="34" charset="0"/>
              </a:rPr>
              <a:t>The</a:t>
            </a:r>
            <a:r>
              <a:rPr lang="cs-CZ" altLang="cs-CZ" sz="1800" dirty="0">
                <a:latin typeface="Arial" panose="020B0604020202020204" pitchFamily="34" charset="0"/>
              </a:rPr>
              <a:t> </a:t>
            </a:r>
            <a:r>
              <a:rPr lang="en-US" altLang="cs-CZ" sz="1800" dirty="0">
                <a:latin typeface="Arial" panose="020B0604020202020204" pitchFamily="34" charset="0"/>
              </a:rPr>
              <a:t>internationally recognized system GRI to maintain the unification reports. Although the titles of these reports differ, they typically include words such as “</a:t>
            </a:r>
            <a:r>
              <a:rPr lang="en-US" altLang="cs-CZ" sz="1800" i="1" dirty="0">
                <a:latin typeface="Arial" panose="020B0604020202020204" pitchFamily="34" charset="0"/>
              </a:rPr>
              <a:t>sustainability</a:t>
            </a:r>
            <a:r>
              <a:rPr lang="en-US" altLang="cs-CZ" sz="1800" dirty="0">
                <a:latin typeface="Arial" panose="020B0604020202020204" pitchFamily="34" charset="0"/>
              </a:rPr>
              <a:t>”, “</a:t>
            </a:r>
            <a:r>
              <a:rPr lang="en-US" altLang="cs-CZ" sz="1800" i="1" dirty="0">
                <a:latin typeface="Arial" panose="020B0604020202020204" pitchFamily="34" charset="0"/>
              </a:rPr>
              <a:t>responsibility</a:t>
            </a:r>
            <a:r>
              <a:rPr lang="en-US" altLang="cs-CZ" sz="1800" dirty="0">
                <a:latin typeface="Arial" panose="020B0604020202020204" pitchFamily="34" charset="0"/>
              </a:rPr>
              <a:t>”, </a:t>
            </a:r>
            <a:r>
              <a:rPr lang="cs-CZ" altLang="cs-CZ" sz="1800" dirty="0">
                <a:latin typeface="Arial" panose="020B0604020202020204" pitchFamily="34" charset="0"/>
              </a:rPr>
              <a:t>„</a:t>
            </a:r>
            <a:r>
              <a:rPr lang="en-US" altLang="cs-CZ" sz="1800" i="1" dirty="0">
                <a:latin typeface="Arial" panose="020B0604020202020204" pitchFamily="34" charset="0"/>
              </a:rPr>
              <a:t>accountability</a:t>
            </a:r>
            <a:r>
              <a:rPr lang="en-US" altLang="cs-CZ" sz="1800" dirty="0">
                <a:latin typeface="Arial" panose="020B0604020202020204" pitchFamily="34" charset="0"/>
              </a:rPr>
              <a:t>” or “</a:t>
            </a:r>
            <a:r>
              <a:rPr lang="en-US" altLang="cs-CZ" sz="1800" i="1" dirty="0">
                <a:latin typeface="Arial" panose="020B0604020202020204" pitchFamily="34" charset="0"/>
              </a:rPr>
              <a:t>citizenship</a:t>
            </a:r>
            <a:r>
              <a:rPr lang="en-US" altLang="cs-CZ" sz="1800" dirty="0">
                <a:latin typeface="Arial" panose="020B0604020202020204" pitchFamily="34" charset="0"/>
              </a:rPr>
              <a:t>”, and they focus on addressing the economic, environmental, and social dimensions of corporate performance through a review of both qualitative and quantitative information.</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CSR reports are typically focused mainly on the environmental and social elements </a:t>
            </a:r>
            <a:r>
              <a:rPr lang="en-US" altLang="cs-CZ" sz="1800" dirty="0">
                <a:latin typeface="Arial" panose="020B0604020202020204" pitchFamily="34" charset="0"/>
              </a:rPr>
              <a:t>of organizational performance, with the mandatory annual report containing the financial/economic performance.</a:t>
            </a: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2984674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438275"/>
            <a:ext cx="847725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1800" b="1" dirty="0" err="1">
                <a:latin typeface="Arial" panose="020B0604020202020204" pitchFamily="34" charset="0"/>
              </a:rPr>
              <a:t>Environmental</a:t>
            </a:r>
            <a:r>
              <a:rPr lang="cs-CZ" altLang="cs-CZ" sz="1800" b="1" dirty="0">
                <a:latin typeface="Arial" panose="020B0604020202020204" pitchFamily="34" charset="0"/>
              </a:rPr>
              <a:t> performance </a:t>
            </a:r>
            <a:r>
              <a:rPr lang="cs-CZ" altLang="cs-CZ" sz="1800" dirty="0">
                <a:latin typeface="Arial" panose="020B0604020202020204" pitchFamily="34" charset="0"/>
              </a:rPr>
              <a:t>– t</a:t>
            </a:r>
            <a:r>
              <a:rPr lang="en-US" altLang="cs-CZ" sz="1800" dirty="0">
                <a:latin typeface="Arial" panose="020B0604020202020204" pitchFamily="34" charset="0"/>
              </a:rPr>
              <a:t>he environmental dimension of sustainability concerns the organization’s impact on living and non-living</a:t>
            </a:r>
            <a:r>
              <a:rPr lang="cs-CZ" altLang="cs-CZ" sz="1800" dirty="0">
                <a:latin typeface="Arial" panose="020B0604020202020204" pitchFamily="34" charset="0"/>
              </a:rPr>
              <a:t> </a:t>
            </a:r>
            <a:r>
              <a:rPr lang="en-US" altLang="cs-CZ" sz="1800" dirty="0">
                <a:latin typeface="Arial" panose="020B0604020202020204" pitchFamily="34" charset="0"/>
              </a:rPr>
              <a:t>natural systems, including land, air, water and ecosystems.</a:t>
            </a:r>
            <a:endParaRPr lang="cs-CZ" altLang="cs-CZ" sz="1800" dirty="0">
              <a:latin typeface="Arial" panose="020B0604020202020204" pitchFamily="34" charset="0"/>
            </a:endParaRPr>
          </a:p>
          <a:p>
            <a:pPr marL="342900" indent="-342900" eaLnBrk="1" hangingPunct="1">
              <a:spcBef>
                <a:spcPct val="0"/>
              </a:spcBef>
              <a:defRPr/>
            </a:pPr>
            <a:endParaRPr lang="cs-CZ" altLang="cs-CZ" sz="1800" dirty="0">
              <a:latin typeface="Arial" panose="020B0604020202020204" pitchFamily="34" charset="0"/>
            </a:endParaRPr>
          </a:p>
          <a:p>
            <a:pPr marL="342900" indent="-342900" eaLnBrk="1" hangingPunct="1">
              <a:spcBef>
                <a:spcPct val="0"/>
              </a:spcBef>
              <a:defRPr/>
            </a:pPr>
            <a:r>
              <a:rPr lang="en-US" altLang="cs-CZ" sz="1800" b="1" dirty="0">
                <a:latin typeface="Arial" panose="020B0604020202020204" pitchFamily="34" charset="0"/>
              </a:rPr>
              <a:t>The </a:t>
            </a:r>
            <a:r>
              <a:rPr lang="cs-CZ" altLang="cs-CZ" sz="1800" b="1" dirty="0">
                <a:latin typeface="Arial" panose="020B0604020202020204" pitchFamily="34" charset="0"/>
              </a:rPr>
              <a:t>e</a:t>
            </a:r>
            <a:r>
              <a:rPr lang="en-US" altLang="cs-CZ" sz="1800" b="1" dirty="0" err="1">
                <a:latin typeface="Arial" panose="020B0604020202020204" pitchFamily="34" charset="0"/>
              </a:rPr>
              <a:t>nvironmental</a:t>
            </a:r>
            <a:r>
              <a:rPr lang="en-US" altLang="cs-CZ" sz="1800" b="1" dirty="0">
                <a:latin typeface="Arial" panose="020B0604020202020204" pitchFamily="34" charset="0"/>
              </a:rPr>
              <a:t> </a:t>
            </a:r>
            <a:r>
              <a:rPr lang="cs-CZ" altLang="cs-CZ" sz="1800" b="1" dirty="0">
                <a:latin typeface="Arial" panose="020B0604020202020204" pitchFamily="34" charset="0"/>
              </a:rPr>
              <a:t>c</a:t>
            </a:r>
            <a:r>
              <a:rPr lang="en-US" altLang="cs-CZ" sz="1800" b="1" dirty="0" err="1">
                <a:latin typeface="Arial" panose="020B0604020202020204" pitchFamily="34" charset="0"/>
              </a:rPr>
              <a:t>ategory</a:t>
            </a:r>
            <a:r>
              <a:rPr lang="en-US" altLang="cs-CZ" sz="1800" b="1" dirty="0">
                <a:latin typeface="Arial" panose="020B0604020202020204" pitchFamily="34" charset="0"/>
              </a:rPr>
              <a:t> covers impacts</a:t>
            </a:r>
            <a:r>
              <a:rPr lang="en-US" altLang="cs-CZ" sz="1800" dirty="0">
                <a:latin typeface="Arial" panose="020B0604020202020204" pitchFamily="34" charset="0"/>
              </a:rPr>
              <a:t> related to inputs (such as energy and water) and outputs (such as</a:t>
            </a:r>
            <a:r>
              <a:rPr lang="cs-CZ" altLang="cs-CZ" sz="1800" dirty="0">
                <a:latin typeface="Arial" panose="020B0604020202020204" pitchFamily="34" charset="0"/>
              </a:rPr>
              <a:t> </a:t>
            </a:r>
            <a:r>
              <a:rPr lang="en-US" altLang="cs-CZ" sz="1800" dirty="0">
                <a:latin typeface="Arial" panose="020B0604020202020204" pitchFamily="34" charset="0"/>
              </a:rPr>
              <a:t>emissions, effluents and waste). In addition, it covers biodiversity, transport, and product and service-</a:t>
            </a:r>
            <a:r>
              <a:rPr lang="cs-CZ" altLang="cs-CZ" sz="1800" dirty="0">
                <a:latin typeface="Arial" panose="020B0604020202020204" pitchFamily="34" charset="0"/>
              </a:rPr>
              <a:t>r</a:t>
            </a:r>
            <a:r>
              <a:rPr lang="en-US" altLang="cs-CZ" sz="1800" dirty="0">
                <a:latin typeface="Arial" panose="020B0604020202020204" pitchFamily="34" charset="0"/>
              </a:rPr>
              <a:t>elated</a:t>
            </a:r>
            <a:r>
              <a:rPr lang="cs-CZ" altLang="cs-CZ" sz="1800" dirty="0">
                <a:latin typeface="Arial" panose="020B0604020202020204" pitchFamily="34" charset="0"/>
              </a:rPr>
              <a:t> </a:t>
            </a:r>
            <a:r>
              <a:rPr lang="en-US" altLang="cs-CZ" sz="1800" dirty="0">
                <a:latin typeface="Arial" panose="020B0604020202020204" pitchFamily="34" charset="0"/>
              </a:rPr>
              <a:t>impacts, as well as environmental compliance and expenditures</a:t>
            </a:r>
            <a:r>
              <a:rPr lang="cs-CZ" altLang="cs-CZ" sz="1800" dirty="0">
                <a:latin typeface="Arial" panose="020B0604020202020204" pitchFamily="34" charset="0"/>
              </a:rPr>
              <a:t> (more study in G4- EN part </a:t>
            </a:r>
            <a:r>
              <a:rPr lang="cs-CZ" altLang="cs-CZ" sz="1800" dirty="0" err="1">
                <a:latin typeface="Arial" panose="020B0604020202020204" pitchFamily="34" charset="0"/>
              </a:rPr>
              <a:t>of</a:t>
            </a:r>
            <a:r>
              <a:rPr lang="cs-CZ" altLang="cs-CZ" sz="1800" dirty="0">
                <a:latin typeface="Arial" panose="020B0604020202020204" pitchFamily="34" charset="0"/>
              </a:rPr>
              <a:t> GRI).</a:t>
            </a:r>
          </a:p>
          <a:p>
            <a:pPr marL="342900" indent="-342900" eaLnBrk="1" hangingPunct="1">
              <a:spcBef>
                <a:spcPct val="0"/>
              </a:spcBef>
              <a:defRPr/>
            </a:pPr>
            <a:endParaRPr lang="cs-CZ" altLang="cs-CZ" sz="1800" dirty="0">
              <a:latin typeface="Arial" panose="020B0604020202020204" pitchFamily="34" charset="0"/>
            </a:endParaRPr>
          </a:p>
          <a:p>
            <a:pPr marL="1085850" lvl="1" indent="-342900" eaLnBrk="1" hangingPunct="1">
              <a:spcBef>
                <a:spcPct val="0"/>
              </a:spcBef>
              <a:defRPr/>
            </a:pPr>
            <a:r>
              <a:rPr lang="cs-CZ" altLang="cs-CZ" sz="1800" dirty="0" err="1">
                <a:latin typeface="Arial" panose="020B0604020202020204" pitchFamily="34" charset="0"/>
              </a:rPr>
              <a:t>Materials</a:t>
            </a:r>
            <a:r>
              <a:rPr lang="cs-CZ" altLang="cs-CZ" sz="1800" dirty="0">
                <a:latin typeface="Arial" panose="020B0604020202020204" pitchFamily="34" charset="0"/>
              </a:rPr>
              <a:t> (</a:t>
            </a:r>
            <a:r>
              <a:rPr lang="cs-CZ" altLang="cs-CZ" sz="1800" dirty="0" err="1">
                <a:latin typeface="Arial" panose="020B0604020202020204" pitchFamily="34" charset="0"/>
              </a:rPr>
              <a:t>examples</a:t>
            </a:r>
            <a:r>
              <a:rPr lang="cs-CZ" altLang="cs-CZ" sz="1800" dirty="0">
                <a:latin typeface="Arial" panose="020B0604020202020204" pitchFamily="34" charset="0"/>
              </a:rPr>
              <a:t> G4-EN1): </a:t>
            </a:r>
          </a:p>
          <a:p>
            <a:pPr marL="1428750" lvl="2" eaLnBrk="1" hangingPunct="1">
              <a:spcBef>
                <a:spcPct val="0"/>
              </a:spcBef>
              <a:defRPr/>
            </a:pPr>
            <a:r>
              <a:rPr lang="en-US" altLang="cs-CZ" sz="1800" dirty="0">
                <a:latin typeface="Arial" panose="020B0604020202020204" pitchFamily="34" charset="0"/>
              </a:rPr>
              <a:t>Report the total weight or volume of materials that are used to produce and package the organization’s</a:t>
            </a:r>
            <a:r>
              <a:rPr lang="cs-CZ" altLang="cs-CZ" sz="1800" dirty="0">
                <a:latin typeface="Arial" panose="020B0604020202020204" pitchFamily="34" charset="0"/>
              </a:rPr>
              <a:t> </a:t>
            </a:r>
            <a:r>
              <a:rPr lang="en-US" altLang="cs-CZ" sz="1800" dirty="0">
                <a:latin typeface="Arial" panose="020B0604020202020204" pitchFamily="34" charset="0"/>
              </a:rPr>
              <a:t>primary products and services during the reporting period, by:</a:t>
            </a:r>
          </a:p>
          <a:p>
            <a:pPr marL="1428750" lvl="2" eaLnBrk="1" hangingPunct="1">
              <a:spcBef>
                <a:spcPct val="0"/>
              </a:spcBef>
              <a:defRPr/>
            </a:pPr>
            <a:r>
              <a:rPr lang="cs-CZ" altLang="cs-CZ" sz="1800" dirty="0">
                <a:latin typeface="Arial" panose="020B0604020202020204" pitchFamily="34" charset="0"/>
              </a:rPr>
              <a:t>N</a:t>
            </a:r>
            <a:r>
              <a:rPr lang="en-US" altLang="cs-CZ" sz="1800" dirty="0">
                <a:latin typeface="Arial" panose="020B0604020202020204" pitchFamily="34" charset="0"/>
              </a:rPr>
              <a:t>on-renewable materials used</a:t>
            </a:r>
          </a:p>
          <a:p>
            <a:pPr marL="1428750" lvl="2" eaLnBrk="1" hangingPunct="1">
              <a:spcBef>
                <a:spcPct val="0"/>
              </a:spcBef>
              <a:defRPr/>
            </a:pPr>
            <a:r>
              <a:rPr lang="cs-CZ" altLang="cs-CZ" sz="1800" dirty="0">
                <a:latin typeface="Arial" panose="020B0604020202020204" pitchFamily="34" charset="0"/>
              </a:rPr>
              <a:t>Re</a:t>
            </a:r>
            <a:r>
              <a:rPr lang="en-US" altLang="cs-CZ" sz="1800" dirty="0" err="1">
                <a:latin typeface="Arial" panose="020B0604020202020204" pitchFamily="34" charset="0"/>
              </a:rPr>
              <a:t>newable</a:t>
            </a:r>
            <a:r>
              <a:rPr lang="en-US" altLang="cs-CZ" sz="1800" dirty="0">
                <a:latin typeface="Arial" panose="020B0604020202020204" pitchFamily="34" charset="0"/>
              </a:rPr>
              <a:t> materials used</a:t>
            </a:r>
            <a:endParaRPr lang="cs-CZ" altLang="cs-CZ" sz="1800" dirty="0">
              <a:latin typeface="Arial" panose="020B0604020202020204" pitchFamily="34" charset="0"/>
            </a:endParaRPr>
          </a:p>
          <a:p>
            <a:pPr marL="1085850" lvl="1" indent="-342900" eaLnBrk="1" hangingPunct="1">
              <a:spcBef>
                <a:spcPct val="0"/>
              </a:spcBef>
              <a:defRPr/>
            </a:pPr>
            <a:r>
              <a:rPr lang="cs-CZ" altLang="cs-CZ" sz="1800" dirty="0" err="1">
                <a:latin typeface="Arial" panose="020B0604020202020204" pitchFamily="34" charset="0"/>
              </a:rPr>
              <a:t>Percentage</a:t>
            </a:r>
            <a:r>
              <a:rPr lang="cs-CZ" altLang="cs-CZ" sz="1800" dirty="0">
                <a:latin typeface="Arial" panose="020B0604020202020204" pitchFamily="34" charset="0"/>
              </a:rPr>
              <a:t> </a:t>
            </a:r>
            <a:r>
              <a:rPr lang="cs-CZ" altLang="cs-CZ" sz="1800" dirty="0" err="1">
                <a:latin typeface="Arial" panose="020B0604020202020204" pitchFamily="34" charset="0"/>
              </a:rPr>
              <a:t>of</a:t>
            </a:r>
            <a:r>
              <a:rPr lang="cs-CZ" altLang="cs-CZ" sz="1800" dirty="0">
                <a:latin typeface="Arial" panose="020B0604020202020204" pitchFamily="34" charset="0"/>
              </a:rPr>
              <a:t> </a:t>
            </a:r>
            <a:r>
              <a:rPr lang="cs-CZ" altLang="cs-CZ" sz="1800" dirty="0" err="1">
                <a:latin typeface="Arial" panose="020B0604020202020204" pitchFamily="34" charset="0"/>
              </a:rPr>
              <a:t>materials</a:t>
            </a:r>
            <a:r>
              <a:rPr lang="cs-CZ" altLang="cs-CZ" sz="1800" dirty="0">
                <a:latin typeface="Arial" panose="020B0604020202020204" pitchFamily="34" charset="0"/>
              </a:rPr>
              <a:t> </a:t>
            </a:r>
            <a:r>
              <a:rPr lang="cs-CZ" altLang="cs-CZ" sz="1800" dirty="0" err="1">
                <a:latin typeface="Arial" panose="020B0604020202020204" pitchFamily="34" charset="0"/>
              </a:rPr>
              <a:t>used</a:t>
            </a:r>
            <a:r>
              <a:rPr lang="cs-CZ" altLang="cs-CZ" sz="1800" dirty="0">
                <a:latin typeface="Arial" panose="020B0604020202020204" pitchFamily="34" charset="0"/>
              </a:rPr>
              <a:t> </a:t>
            </a:r>
            <a:r>
              <a:rPr lang="cs-CZ" altLang="cs-CZ" sz="1800" dirty="0" err="1">
                <a:latin typeface="Arial" panose="020B0604020202020204" pitchFamily="34" charset="0"/>
              </a:rPr>
              <a:t>that</a:t>
            </a:r>
            <a:r>
              <a:rPr lang="cs-CZ" altLang="cs-CZ" sz="1800" dirty="0">
                <a:latin typeface="Arial" panose="020B0604020202020204" pitchFamily="34" charset="0"/>
              </a:rPr>
              <a:t> are </a:t>
            </a:r>
            <a:r>
              <a:rPr lang="cs-CZ" altLang="cs-CZ" sz="1800" dirty="0" err="1">
                <a:latin typeface="Arial" panose="020B0604020202020204" pitchFamily="34" charset="0"/>
              </a:rPr>
              <a:t>recycled</a:t>
            </a:r>
            <a:r>
              <a:rPr lang="cs-CZ" altLang="cs-CZ" sz="1800" dirty="0">
                <a:latin typeface="Arial" panose="020B0604020202020204" pitchFamily="34" charset="0"/>
              </a:rPr>
              <a:t> input </a:t>
            </a:r>
            <a:r>
              <a:rPr lang="cs-CZ" altLang="cs-CZ" sz="1800" dirty="0" err="1">
                <a:latin typeface="Arial" panose="020B0604020202020204" pitchFamily="34" charset="0"/>
              </a:rPr>
              <a:t>materials</a:t>
            </a:r>
            <a:endParaRPr lang="cs-CZ" altLang="cs-CZ" sz="1800" dirty="0">
              <a:latin typeface="Arial" panose="020B0604020202020204" pitchFamily="34" charset="0"/>
            </a:endParaRPr>
          </a:p>
          <a:p>
            <a:pPr marL="1085850" lvl="1" indent="-342900" eaLnBrk="1" hangingPunct="1">
              <a:spcBef>
                <a:spcPct val="0"/>
              </a:spcBef>
              <a:defRPr/>
            </a:pPr>
            <a:r>
              <a:rPr lang="cs-CZ" altLang="cs-CZ" sz="1800" dirty="0" err="1">
                <a:latin typeface="Arial" panose="020B0604020202020204" pitchFamily="34" charset="0"/>
              </a:rPr>
              <a:t>Energy</a:t>
            </a:r>
            <a:r>
              <a:rPr lang="cs-CZ" altLang="cs-CZ" sz="1800" dirty="0">
                <a:latin typeface="Arial" panose="020B0604020202020204" pitchFamily="34" charset="0"/>
              </a:rPr>
              <a:t> </a:t>
            </a:r>
            <a:r>
              <a:rPr lang="cs-CZ" altLang="cs-CZ" sz="1800" dirty="0" err="1">
                <a:latin typeface="Arial" panose="020B0604020202020204" pitchFamily="34" charset="0"/>
              </a:rPr>
              <a:t>consuption</a:t>
            </a:r>
            <a:r>
              <a:rPr lang="cs-CZ" altLang="cs-CZ" sz="1800" dirty="0">
                <a:latin typeface="Arial" panose="020B0604020202020204" pitchFamily="34" charset="0"/>
              </a:rPr>
              <a:t> </a:t>
            </a:r>
            <a:r>
              <a:rPr lang="cs-CZ" altLang="cs-CZ" sz="1800" dirty="0" err="1">
                <a:latin typeface="Arial" panose="020B0604020202020204" pitchFamily="34" charset="0"/>
              </a:rPr>
              <a:t>within</a:t>
            </a:r>
            <a:r>
              <a:rPr lang="cs-CZ" altLang="cs-CZ" sz="1800" dirty="0">
                <a:latin typeface="Arial" panose="020B0604020202020204" pitchFamily="34" charset="0"/>
              </a:rPr>
              <a:t> </a:t>
            </a:r>
            <a:r>
              <a:rPr lang="cs-CZ" altLang="cs-CZ" sz="1800" dirty="0" err="1">
                <a:latin typeface="Arial" panose="020B0604020202020204" pitchFamily="34" charset="0"/>
              </a:rPr>
              <a:t>the</a:t>
            </a:r>
            <a:r>
              <a:rPr lang="cs-CZ" altLang="cs-CZ" sz="1800" dirty="0">
                <a:latin typeface="Arial" panose="020B0604020202020204" pitchFamily="34" charset="0"/>
              </a:rPr>
              <a:t> </a:t>
            </a:r>
            <a:r>
              <a:rPr lang="cs-CZ" altLang="cs-CZ" sz="1800" dirty="0" err="1">
                <a:latin typeface="Arial" panose="020B0604020202020204" pitchFamily="34" charset="0"/>
              </a:rPr>
              <a:t>organization</a:t>
            </a:r>
            <a:r>
              <a:rPr lang="cs-CZ" altLang="cs-CZ" sz="1800" dirty="0">
                <a:latin typeface="Arial" panose="020B0604020202020204" pitchFamily="34" charset="0"/>
              </a:rPr>
              <a:t> (elektricity, </a:t>
            </a:r>
            <a:r>
              <a:rPr lang="cs-CZ" altLang="cs-CZ" sz="1800" dirty="0" err="1">
                <a:latin typeface="Arial" panose="020B0604020202020204" pitchFamily="34" charset="0"/>
              </a:rPr>
              <a:t>heating</a:t>
            </a:r>
            <a:r>
              <a:rPr lang="cs-CZ" altLang="cs-CZ" sz="1800" dirty="0">
                <a:latin typeface="Arial" panose="020B0604020202020204" pitchFamily="34" charset="0"/>
              </a:rPr>
              <a:t>, </a:t>
            </a:r>
            <a:r>
              <a:rPr lang="cs-CZ" altLang="cs-CZ" sz="1800" dirty="0" err="1">
                <a:latin typeface="Arial" panose="020B0604020202020204" pitchFamily="34" charset="0"/>
              </a:rPr>
              <a:t>cooling</a:t>
            </a:r>
            <a:r>
              <a:rPr lang="cs-CZ" altLang="cs-CZ" sz="1800" dirty="0">
                <a:latin typeface="Arial" panose="020B0604020202020204" pitchFamily="34" charset="0"/>
              </a:rPr>
              <a:t>, </a:t>
            </a:r>
            <a:r>
              <a:rPr lang="cs-CZ" altLang="cs-CZ" sz="1800" dirty="0" err="1">
                <a:latin typeface="Arial" panose="020B0604020202020204" pitchFamily="34" charset="0"/>
              </a:rPr>
              <a:t>steam</a:t>
            </a:r>
            <a:r>
              <a:rPr lang="cs-CZ" altLang="cs-CZ" sz="1800" dirty="0">
                <a:latin typeface="Arial" panose="020B0604020202020204" pitchFamily="34" charset="0"/>
              </a:rPr>
              <a:t> </a:t>
            </a:r>
            <a:r>
              <a:rPr lang="cs-CZ" altLang="cs-CZ" sz="1800" dirty="0" err="1">
                <a:latin typeface="Arial" panose="020B0604020202020204" pitchFamily="34" charset="0"/>
              </a:rPr>
              <a:t>consuption</a:t>
            </a:r>
            <a:endParaRPr lang="cs-CZ" altLang="cs-CZ" sz="1800" dirty="0">
              <a:latin typeface="Arial" panose="020B0604020202020204" pitchFamily="34" charset="0"/>
            </a:endParaRPr>
          </a:p>
          <a:p>
            <a:pPr marL="342900" indent="-34290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cs-CZ" altLang="cs-CZ" sz="1800" b="1" dirty="0">
                <a:latin typeface="Arial" panose="020B0604020202020204" pitchFamily="34" charset="0"/>
              </a:rPr>
              <a:t> </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3506318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000" b="1">
                <a:latin typeface="Arial" panose="020B0604020202020204" pitchFamily="34" charset="0"/>
              </a:rPr>
              <a:t>Environmental performance </a:t>
            </a:r>
            <a:endParaRPr lang="cs-CZ" altLang="cs-CZ" sz="2000">
              <a:latin typeface="Arial" panose="020B0604020202020204" pitchFamily="34" charset="0"/>
            </a:endParaRPr>
          </a:p>
          <a:p>
            <a:pPr marL="1085850" lvl="1" indent="-342900" eaLnBrk="1" hangingPunct="1">
              <a:spcBef>
                <a:spcPct val="0"/>
              </a:spcBef>
              <a:defRPr/>
            </a:pPr>
            <a:r>
              <a:rPr lang="cs-CZ" altLang="cs-CZ" sz="2000">
                <a:latin typeface="Arial" panose="020B0604020202020204" pitchFamily="34" charset="0"/>
              </a:rPr>
              <a:t>Total weight of waste by type and disposal method (examples G4-EN23): </a:t>
            </a:r>
          </a:p>
          <a:p>
            <a:pPr marL="1428750" lvl="2" eaLnBrk="1" hangingPunct="1">
              <a:spcBef>
                <a:spcPct val="0"/>
              </a:spcBef>
              <a:defRPr/>
            </a:pPr>
            <a:r>
              <a:rPr lang="en-US" altLang="cs-CZ" sz="1800">
                <a:latin typeface="Arial" panose="020B0604020202020204" pitchFamily="34" charset="0"/>
              </a:rPr>
              <a:t>Reuse</a:t>
            </a:r>
          </a:p>
          <a:p>
            <a:pPr marL="1428750" lvl="2" eaLnBrk="1" hangingPunct="1">
              <a:spcBef>
                <a:spcPct val="0"/>
              </a:spcBef>
              <a:defRPr/>
            </a:pPr>
            <a:r>
              <a:rPr lang="cs-CZ" altLang="cs-CZ" sz="1800">
                <a:latin typeface="Arial" panose="020B0604020202020204" pitchFamily="34" charset="0"/>
              </a:rPr>
              <a:t>R</a:t>
            </a:r>
            <a:r>
              <a:rPr lang="en-US" altLang="cs-CZ" sz="1800">
                <a:latin typeface="Arial" panose="020B0604020202020204" pitchFamily="34" charset="0"/>
              </a:rPr>
              <a:t>ecycling</a:t>
            </a:r>
          </a:p>
          <a:p>
            <a:pPr marL="1428750" lvl="2" eaLnBrk="1" hangingPunct="1">
              <a:spcBef>
                <a:spcPct val="0"/>
              </a:spcBef>
              <a:defRPr/>
            </a:pPr>
            <a:r>
              <a:rPr lang="cs-CZ" altLang="cs-CZ" sz="1800">
                <a:latin typeface="Arial" panose="020B0604020202020204" pitchFamily="34" charset="0"/>
              </a:rPr>
              <a:t>C</a:t>
            </a:r>
            <a:r>
              <a:rPr lang="en-US" altLang="cs-CZ" sz="1800">
                <a:latin typeface="Arial" panose="020B0604020202020204" pitchFamily="34" charset="0"/>
              </a:rPr>
              <a:t>omposting</a:t>
            </a:r>
          </a:p>
          <a:p>
            <a:pPr marL="1428750" lvl="2" eaLnBrk="1" hangingPunct="1">
              <a:spcBef>
                <a:spcPct val="0"/>
              </a:spcBef>
              <a:defRPr/>
            </a:pPr>
            <a:r>
              <a:rPr lang="cs-CZ" altLang="cs-CZ" sz="1800">
                <a:latin typeface="Arial" panose="020B0604020202020204" pitchFamily="34" charset="0"/>
              </a:rPr>
              <a:t>R</a:t>
            </a:r>
            <a:r>
              <a:rPr lang="en-US" altLang="cs-CZ" sz="1800">
                <a:latin typeface="Arial" panose="020B0604020202020204" pitchFamily="34" charset="0"/>
              </a:rPr>
              <a:t>ecovery, including energy recovery</a:t>
            </a:r>
          </a:p>
          <a:p>
            <a:pPr marL="1428750" lvl="2" eaLnBrk="1" hangingPunct="1">
              <a:spcBef>
                <a:spcPct val="0"/>
              </a:spcBef>
              <a:defRPr/>
            </a:pPr>
            <a:r>
              <a:rPr lang="cs-CZ" altLang="cs-CZ" sz="1800">
                <a:latin typeface="Arial" panose="020B0604020202020204" pitchFamily="34" charset="0"/>
              </a:rPr>
              <a:t>I</a:t>
            </a:r>
            <a:r>
              <a:rPr lang="en-US" altLang="cs-CZ" sz="1800">
                <a:latin typeface="Arial" panose="020B0604020202020204" pitchFamily="34" charset="0"/>
              </a:rPr>
              <a:t>ncineration (mass burn)</a:t>
            </a:r>
          </a:p>
          <a:p>
            <a:pPr marL="1428750" lvl="2" eaLnBrk="1" hangingPunct="1">
              <a:spcBef>
                <a:spcPct val="0"/>
              </a:spcBef>
              <a:defRPr/>
            </a:pPr>
            <a:r>
              <a:rPr lang="cs-CZ" altLang="cs-CZ" sz="1800">
                <a:latin typeface="Arial" panose="020B0604020202020204" pitchFamily="34" charset="0"/>
              </a:rPr>
              <a:t>D</a:t>
            </a:r>
            <a:r>
              <a:rPr lang="en-US" altLang="cs-CZ" sz="1800">
                <a:latin typeface="Arial" panose="020B0604020202020204" pitchFamily="34" charset="0"/>
              </a:rPr>
              <a:t>ep well injection</a:t>
            </a:r>
          </a:p>
          <a:p>
            <a:pPr marL="1428750" lvl="2" eaLnBrk="1" hangingPunct="1">
              <a:spcBef>
                <a:spcPct val="0"/>
              </a:spcBef>
              <a:defRPr/>
            </a:pPr>
            <a:r>
              <a:rPr lang="cs-CZ" altLang="cs-CZ" sz="1800">
                <a:latin typeface="Arial" panose="020B0604020202020204" pitchFamily="34" charset="0"/>
              </a:rPr>
              <a:t>L</a:t>
            </a:r>
            <a:r>
              <a:rPr lang="en-US" altLang="cs-CZ" sz="1800">
                <a:latin typeface="Arial" panose="020B0604020202020204" pitchFamily="34" charset="0"/>
              </a:rPr>
              <a:t>andfill</a:t>
            </a:r>
          </a:p>
          <a:p>
            <a:pPr marL="1428750" lvl="2" eaLnBrk="1" hangingPunct="1">
              <a:spcBef>
                <a:spcPct val="0"/>
              </a:spcBef>
              <a:defRPr/>
            </a:pPr>
            <a:r>
              <a:rPr lang="cs-CZ" altLang="cs-CZ" sz="1800">
                <a:latin typeface="Arial" panose="020B0604020202020204" pitchFamily="34" charset="0"/>
              </a:rPr>
              <a:t>O</a:t>
            </a:r>
            <a:r>
              <a:rPr lang="en-US" altLang="cs-CZ" sz="1800">
                <a:latin typeface="Arial" panose="020B0604020202020204" pitchFamily="34" charset="0"/>
              </a:rPr>
              <a:t>n-site storag</a:t>
            </a:r>
            <a:r>
              <a:rPr lang="cs-CZ" altLang="cs-CZ" sz="1800">
                <a:latin typeface="Arial" panose="020B0604020202020204" pitchFamily="34" charset="0"/>
              </a:rPr>
              <a:t>e</a:t>
            </a:r>
          </a:p>
          <a:p>
            <a:pPr marL="342900" indent="-342900" eaLnBrk="1" hangingPunct="1">
              <a:spcBef>
                <a:spcPct val="0"/>
              </a:spcBef>
              <a:defRPr/>
            </a:pPr>
            <a:endParaRPr lang="cs-CZ" altLang="cs-CZ" sz="2000">
              <a:latin typeface="Arial" panose="020B0604020202020204" pitchFamily="34" charset="0"/>
            </a:endParaRPr>
          </a:p>
          <a:p>
            <a:pPr eaLnBrk="1" hangingPunct="1">
              <a:spcBef>
                <a:spcPct val="0"/>
              </a:spcBef>
              <a:buNone/>
              <a:defRPr/>
            </a:pPr>
            <a:r>
              <a:rPr lang="cs-CZ" altLang="cs-CZ" sz="2000" b="1">
                <a:latin typeface="Arial" panose="020B0604020202020204" pitchFamily="34" charset="0"/>
              </a:rPr>
              <a:t> </a:t>
            </a:r>
            <a:endParaRPr lang="cs-CZ" altLang="cs-CZ" sz="1800">
              <a:latin typeface="Arial" panose="020B0604020202020204" pitchFamily="34" charset="0"/>
            </a:endParaRPr>
          </a:p>
        </p:txBody>
      </p:sp>
    </p:spTree>
    <p:extLst>
      <p:ext uri="{BB962C8B-B14F-4D97-AF65-F5344CB8AC3E}">
        <p14:creationId xmlns:p14="http://schemas.microsoft.com/office/powerpoint/2010/main" val="2767116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000" b="1">
                <a:latin typeface="Arial" panose="020B0604020202020204" pitchFamily="34" charset="0"/>
              </a:rPr>
              <a:t>Social performance </a:t>
            </a:r>
            <a:r>
              <a:rPr lang="cs-CZ" altLang="cs-CZ" sz="2000">
                <a:latin typeface="Arial" panose="020B0604020202020204" pitchFamily="34" charset="0"/>
              </a:rPr>
              <a:t>– t</a:t>
            </a:r>
            <a:r>
              <a:rPr lang="en-US" altLang="cs-CZ" sz="2000">
                <a:latin typeface="Arial" panose="020B0604020202020204" pitchFamily="34" charset="0"/>
              </a:rPr>
              <a:t>he social dimension of sustainability concerns the impacts the organization has on the social systems within</a:t>
            </a:r>
            <a:r>
              <a:rPr lang="cs-CZ" altLang="cs-CZ" sz="2000">
                <a:latin typeface="Arial" panose="020B0604020202020204" pitchFamily="34" charset="0"/>
              </a:rPr>
              <a:t> </a:t>
            </a:r>
            <a:r>
              <a:rPr lang="en-US" altLang="cs-CZ" sz="2000">
                <a:latin typeface="Arial" panose="020B0604020202020204" pitchFamily="34" charset="0"/>
              </a:rPr>
              <a:t>which it operates.</a:t>
            </a:r>
            <a:r>
              <a:rPr lang="cs-CZ" altLang="cs-CZ" sz="2000">
                <a:latin typeface="Arial" panose="020B0604020202020204" pitchFamily="34" charset="0"/>
              </a:rPr>
              <a:t> </a:t>
            </a:r>
            <a:r>
              <a:rPr lang="en-US" altLang="cs-CZ" sz="2000">
                <a:latin typeface="Arial" panose="020B0604020202020204" pitchFamily="34" charset="0"/>
              </a:rPr>
              <a:t>The </a:t>
            </a:r>
            <a:r>
              <a:rPr lang="cs-CZ" altLang="cs-CZ" sz="2000">
                <a:latin typeface="Arial" panose="020B0604020202020204" pitchFamily="34" charset="0"/>
              </a:rPr>
              <a:t>s</a:t>
            </a:r>
            <a:r>
              <a:rPr lang="en-US" altLang="cs-CZ" sz="2000">
                <a:latin typeface="Arial" panose="020B0604020202020204" pitchFamily="34" charset="0"/>
              </a:rPr>
              <a:t>ocial </a:t>
            </a:r>
            <a:r>
              <a:rPr lang="cs-CZ" altLang="cs-CZ" sz="2000">
                <a:latin typeface="Arial" panose="020B0604020202020204" pitchFamily="34" charset="0"/>
              </a:rPr>
              <a:t>c</a:t>
            </a:r>
            <a:r>
              <a:rPr lang="en-US" altLang="cs-CZ" sz="2000">
                <a:latin typeface="Arial" panose="020B0604020202020204" pitchFamily="34" charset="0"/>
              </a:rPr>
              <a:t>ategory includes the sub-</a:t>
            </a:r>
            <a:r>
              <a:rPr lang="cs-CZ" altLang="cs-CZ" sz="2000">
                <a:latin typeface="Arial" panose="020B0604020202020204" pitchFamily="34" charset="0"/>
              </a:rPr>
              <a:t>c</a:t>
            </a:r>
            <a:r>
              <a:rPr lang="en-US" altLang="cs-CZ" sz="2000">
                <a:latin typeface="Arial" panose="020B0604020202020204" pitchFamily="34" charset="0"/>
              </a:rPr>
              <a:t>ategories:</a:t>
            </a:r>
          </a:p>
          <a:p>
            <a:pPr marL="342900" indent="-342900" eaLnBrk="1" hangingPunct="1">
              <a:spcBef>
                <a:spcPct val="0"/>
              </a:spcBef>
              <a:defRPr/>
            </a:pPr>
            <a:r>
              <a:rPr lang="cs-CZ" altLang="cs-CZ" sz="2000">
                <a:latin typeface="Arial" panose="020B0604020202020204" pitchFamily="34" charset="0"/>
              </a:rPr>
              <a:t>La</a:t>
            </a:r>
            <a:r>
              <a:rPr lang="en-US" altLang="cs-CZ" sz="2000">
                <a:latin typeface="Arial" panose="020B0604020202020204" pitchFamily="34" charset="0"/>
              </a:rPr>
              <a:t>bor Practices and Decent Work</a:t>
            </a:r>
          </a:p>
          <a:p>
            <a:pPr marL="342900" indent="-342900" eaLnBrk="1" hangingPunct="1">
              <a:spcBef>
                <a:spcPct val="0"/>
              </a:spcBef>
              <a:defRPr/>
            </a:pPr>
            <a:r>
              <a:rPr lang="cs-CZ" altLang="cs-CZ" sz="2000">
                <a:latin typeface="Arial" panose="020B0604020202020204" pitchFamily="34" charset="0"/>
              </a:rPr>
              <a:t>H</a:t>
            </a:r>
            <a:r>
              <a:rPr lang="en-US" altLang="cs-CZ" sz="2000">
                <a:latin typeface="Arial" panose="020B0604020202020204" pitchFamily="34" charset="0"/>
              </a:rPr>
              <a:t>uman Rights</a:t>
            </a:r>
          </a:p>
          <a:p>
            <a:pPr marL="342900" indent="-342900" eaLnBrk="1" hangingPunct="1">
              <a:spcBef>
                <a:spcPct val="0"/>
              </a:spcBef>
              <a:defRPr/>
            </a:pPr>
            <a:r>
              <a:rPr lang="cs-CZ" altLang="cs-CZ" sz="2000">
                <a:latin typeface="Arial" panose="020B0604020202020204" pitchFamily="34" charset="0"/>
              </a:rPr>
              <a:t>S</a:t>
            </a:r>
            <a:r>
              <a:rPr lang="en-US" altLang="cs-CZ" sz="2000">
                <a:latin typeface="Arial" panose="020B0604020202020204" pitchFamily="34" charset="0"/>
              </a:rPr>
              <a:t>ociety</a:t>
            </a:r>
            <a:r>
              <a:rPr lang="cs-CZ" altLang="cs-CZ" sz="2000">
                <a:latin typeface="Arial" panose="020B0604020202020204" pitchFamily="34" charset="0"/>
              </a:rPr>
              <a:t> (local communities, anti-corruption, </a:t>
            </a:r>
            <a:endParaRPr lang="en-US" altLang="cs-CZ" sz="2000">
              <a:latin typeface="Arial" panose="020B0604020202020204" pitchFamily="34" charset="0"/>
            </a:endParaRPr>
          </a:p>
          <a:p>
            <a:pPr marL="342900" indent="-342900" eaLnBrk="1" hangingPunct="1">
              <a:spcBef>
                <a:spcPct val="0"/>
              </a:spcBef>
              <a:defRPr/>
            </a:pPr>
            <a:r>
              <a:rPr lang="cs-CZ" altLang="cs-CZ" sz="2000">
                <a:latin typeface="Arial" panose="020B0604020202020204" pitchFamily="34" charset="0"/>
              </a:rPr>
              <a:t>P</a:t>
            </a:r>
            <a:r>
              <a:rPr lang="en-US" altLang="cs-CZ" sz="2000">
                <a:latin typeface="Arial" panose="020B0604020202020204" pitchFamily="34" charset="0"/>
              </a:rPr>
              <a:t>roduct Responsibility</a:t>
            </a:r>
            <a:r>
              <a:rPr lang="cs-CZ" altLang="cs-CZ" sz="2000">
                <a:latin typeface="Arial" panose="020B0604020202020204" pitchFamily="34" charset="0"/>
              </a:rPr>
              <a:t> (customer health and safety, labeling, marketing communications, </a:t>
            </a:r>
          </a:p>
          <a:p>
            <a:pPr marL="342900" indent="-342900" eaLnBrk="1" hangingPunct="1">
              <a:spcBef>
                <a:spcPct val="0"/>
              </a:spcBef>
              <a:defRPr/>
            </a:pPr>
            <a:r>
              <a:rPr lang="cs-CZ" altLang="cs-CZ" sz="2000">
                <a:latin typeface="Arial" panose="020B0604020202020204" pitchFamily="34" charset="0"/>
              </a:rPr>
              <a:t>More study in G4-LA part of GRI). Examples (G4-LA2):</a:t>
            </a:r>
          </a:p>
          <a:p>
            <a:pPr marL="1085850" lvl="1" indent="-342900" eaLnBrk="1" hangingPunct="1">
              <a:spcBef>
                <a:spcPct val="0"/>
              </a:spcBef>
              <a:defRPr/>
            </a:pPr>
            <a:r>
              <a:rPr lang="cs-CZ" altLang="cs-CZ" sz="2000">
                <a:latin typeface="Arial" panose="020B0604020202020204" pitchFamily="34" charset="0"/>
              </a:rPr>
              <a:t>Employment</a:t>
            </a:r>
          </a:p>
          <a:p>
            <a:pPr marL="1428750" lvl="2" eaLnBrk="1" hangingPunct="1">
              <a:spcBef>
                <a:spcPct val="0"/>
              </a:spcBef>
              <a:defRPr/>
            </a:pPr>
            <a:r>
              <a:rPr lang="cs-CZ" altLang="cs-CZ" sz="1800">
                <a:latin typeface="Arial" panose="020B0604020202020204" pitchFamily="34" charset="0"/>
              </a:rPr>
              <a:t>Benefits provided to full-time employees (life insurence, health care, disability and invalidity coverage, parental leave, retirement provision, stock ownership).</a:t>
            </a:r>
          </a:p>
          <a:p>
            <a:pPr marL="1085850" lvl="1" indent="-342900" eaLnBrk="1" hangingPunct="1">
              <a:spcBef>
                <a:spcPct val="0"/>
              </a:spcBef>
              <a:defRPr/>
            </a:pPr>
            <a:r>
              <a:rPr lang="cs-CZ" altLang="cs-CZ" sz="2000">
                <a:latin typeface="Arial" panose="020B0604020202020204" pitchFamily="34" charset="0"/>
              </a:rPr>
              <a:t>Training and education </a:t>
            </a:r>
          </a:p>
          <a:p>
            <a:pPr marL="1085850" lvl="1" indent="-342900" eaLnBrk="1" hangingPunct="1">
              <a:spcBef>
                <a:spcPct val="0"/>
              </a:spcBef>
              <a:defRPr/>
            </a:pPr>
            <a:r>
              <a:rPr lang="cs-CZ" altLang="cs-CZ" sz="2000">
                <a:latin typeface="Arial" panose="020B0604020202020204" pitchFamily="34" charset="0"/>
              </a:rPr>
              <a:t>Diversity and equal opprortunity </a:t>
            </a:r>
          </a:p>
          <a:p>
            <a:pPr marL="1085850" lvl="1" indent="-342900" eaLnBrk="1" hangingPunct="1">
              <a:spcBef>
                <a:spcPct val="0"/>
              </a:spcBef>
              <a:defRPr/>
            </a:pPr>
            <a:r>
              <a:rPr lang="cs-CZ" altLang="cs-CZ" sz="2000">
                <a:latin typeface="Arial" panose="020B0604020202020204" pitchFamily="34" charset="0"/>
              </a:rPr>
              <a:t>Equal remuneration for women and men</a:t>
            </a:r>
          </a:p>
          <a:p>
            <a:pPr eaLnBrk="1" hangingPunct="1">
              <a:spcBef>
                <a:spcPct val="0"/>
              </a:spcBef>
              <a:buNone/>
              <a:defRPr/>
            </a:pPr>
            <a:r>
              <a:rPr lang="cs-CZ" altLang="cs-CZ" sz="2000" b="1">
                <a:latin typeface="Arial" panose="020B0604020202020204" pitchFamily="34" charset="0"/>
              </a:rPr>
              <a:t> </a:t>
            </a:r>
            <a:endParaRPr lang="cs-CZ" altLang="cs-CZ" sz="1800">
              <a:latin typeface="Arial" panose="020B0604020202020204" pitchFamily="34" charset="0"/>
            </a:endParaRPr>
          </a:p>
        </p:txBody>
      </p:sp>
    </p:spTree>
    <p:extLst>
      <p:ext uri="{BB962C8B-B14F-4D97-AF65-F5344CB8AC3E}">
        <p14:creationId xmlns:p14="http://schemas.microsoft.com/office/powerpoint/2010/main" val="2817031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Process for defining reporting content - summary</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r>
              <a:rPr lang="en-US" altLang="cs-CZ" sz="2200" dirty="0">
                <a:latin typeface="Arial" panose="020B0604020202020204" pitchFamily="34" charset="0"/>
              </a:rPr>
              <a:t>Step – Identification</a:t>
            </a:r>
          </a:p>
          <a:p>
            <a:pPr marL="857250" lvl="1" indent="-457200" eaLnBrk="1" hangingPunct="1">
              <a:spcBef>
                <a:spcPct val="0"/>
              </a:spcBef>
              <a:defRPr/>
            </a:pPr>
            <a:r>
              <a:rPr lang="en-US" altLang="cs-CZ" sz="2000" dirty="0">
                <a:latin typeface="Arial" panose="020B0604020202020204" pitchFamily="34" charset="0"/>
              </a:rPr>
              <a:t>consider the GRI Aspects list and other topics of interest apply the Principles of Sustainability Context and Stakeholder Inclusiveness: Identify the Aspects – and other relevant topics – based on the relevant economic, environmental and social impacts related to all of the organization’s activities, products, services, and relationships.</a:t>
            </a:r>
          </a:p>
          <a:p>
            <a:pPr marL="857250" lvl="1" indent="-457200" eaLnBrk="1" hangingPunct="1">
              <a:spcBef>
                <a:spcPct val="0"/>
              </a:spcBef>
              <a:defRPr/>
            </a:pPr>
            <a:r>
              <a:rPr lang="en-US" altLang="cs-CZ" sz="2000" dirty="0">
                <a:latin typeface="Arial" panose="020B0604020202020204" pitchFamily="34" charset="0"/>
              </a:rPr>
              <a:t>Identify where the impacts occur.</a:t>
            </a:r>
          </a:p>
          <a:p>
            <a:pPr marL="857250" lvl="1" indent="-457200" eaLnBrk="1" hangingPunct="1">
              <a:spcBef>
                <a:spcPct val="0"/>
              </a:spcBef>
              <a:defRPr/>
            </a:pPr>
            <a:r>
              <a:rPr lang="en-US" altLang="cs-CZ" sz="2000" dirty="0">
                <a:latin typeface="Arial" panose="020B0604020202020204" pitchFamily="34" charset="0"/>
              </a:rPr>
              <a:t>Make a list of the aspects and other topics considered relevant.</a:t>
            </a:r>
          </a:p>
          <a:p>
            <a:pPr marL="857250" lvl="1" indent="-457200" eaLnBrk="1" hangingPunct="1">
              <a:spcBef>
                <a:spcPct val="0"/>
              </a:spcBef>
              <a:defRPr/>
            </a:pPr>
            <a:endParaRPr lang="en-US" altLang="cs-CZ" sz="2000" dirty="0">
              <a:latin typeface="Arial" panose="020B0604020202020204" pitchFamily="34" charset="0"/>
            </a:endParaRPr>
          </a:p>
          <a:p>
            <a:pPr marL="457200" indent="-457200" eaLnBrk="1" hangingPunct="1">
              <a:spcBef>
                <a:spcPct val="0"/>
              </a:spcBef>
              <a:buFont typeface="+mj-lt"/>
              <a:buAutoNum type="arabicPeriod"/>
              <a:defRPr/>
            </a:pPr>
            <a:r>
              <a:rPr lang="en-US" altLang="cs-CZ" sz="2200" dirty="0">
                <a:latin typeface="Arial" panose="020B0604020202020204" pitchFamily="34" charset="0"/>
              </a:rPr>
              <a:t>Step – Prioritization</a:t>
            </a:r>
          </a:p>
          <a:p>
            <a:pPr lvl="1" eaLnBrk="1" hangingPunct="1">
              <a:spcBef>
                <a:spcPct val="0"/>
              </a:spcBef>
              <a:defRPr/>
            </a:pPr>
            <a:r>
              <a:rPr lang="en-US" altLang="cs-CZ" sz="1800" dirty="0">
                <a:latin typeface="Arial" panose="020B0604020202020204" pitchFamily="34" charset="0"/>
              </a:rPr>
              <a:t>Apply the principles of </a:t>
            </a:r>
            <a:r>
              <a:rPr lang="en-US" altLang="cs-CZ" sz="1800" dirty="0" err="1">
                <a:latin typeface="Arial" panose="020B0604020202020204" pitchFamily="34" charset="0"/>
              </a:rPr>
              <a:t>materality</a:t>
            </a:r>
            <a:r>
              <a:rPr lang="en-US" altLang="cs-CZ" sz="1800" dirty="0">
                <a:latin typeface="Arial" panose="020B0604020202020204" pitchFamily="34" charset="0"/>
              </a:rPr>
              <a:t> and stakeholder inclusiveness (</a:t>
            </a:r>
            <a:r>
              <a:rPr lang="en-US" altLang="cs-CZ" sz="1800" dirty="0" err="1">
                <a:latin typeface="Arial" panose="020B0604020202020204" pitchFamily="34" charset="0"/>
              </a:rPr>
              <a:t>signifikance</a:t>
            </a:r>
            <a:r>
              <a:rPr lang="en-US" altLang="cs-CZ" sz="1800" dirty="0">
                <a:latin typeface="Arial" panose="020B0604020202020204" pitchFamily="34" charset="0"/>
              </a:rPr>
              <a:t> </a:t>
            </a:r>
            <a:r>
              <a:rPr lang="en-US" altLang="cs-CZ" sz="1800" dirty="0" err="1">
                <a:latin typeface="Arial" panose="020B0604020202020204" pitchFamily="34" charset="0"/>
              </a:rPr>
              <a:t>fo</a:t>
            </a:r>
            <a:r>
              <a:rPr lang="en-US" altLang="cs-CZ" sz="1800" dirty="0">
                <a:latin typeface="Arial" panose="020B0604020202020204" pitchFamily="34" charset="0"/>
              </a:rPr>
              <a:t> the economic, environmental and social impacts)</a:t>
            </a:r>
          </a:p>
          <a:p>
            <a:pPr lvl="1" eaLnBrk="1" hangingPunct="1">
              <a:spcBef>
                <a:spcPct val="0"/>
              </a:spcBef>
              <a:defRPr/>
            </a:pPr>
            <a:r>
              <a:rPr lang="en-US" altLang="cs-CZ" sz="1800" dirty="0">
                <a:latin typeface="Arial" panose="020B0604020202020204" pitchFamily="34" charset="0"/>
              </a:rPr>
              <a:t>Define and document thresholds (criteria) </a:t>
            </a:r>
          </a:p>
          <a:p>
            <a:pPr lvl="1" eaLnBrk="1" hangingPunct="1">
              <a:spcBef>
                <a:spcPct val="0"/>
              </a:spcBef>
              <a:defRPr/>
            </a:pPr>
            <a:r>
              <a:rPr lang="en-US" altLang="cs-CZ" sz="1800" dirty="0">
                <a:latin typeface="Arial" panose="020B0604020202020204" pitchFamily="34" charset="0"/>
              </a:rPr>
              <a:t>For each </a:t>
            </a:r>
            <a:r>
              <a:rPr lang="en-US" altLang="cs-CZ" sz="1800" dirty="0" err="1">
                <a:latin typeface="Arial" panose="020B0604020202020204" pitchFamily="34" charset="0"/>
              </a:rPr>
              <a:t>materiál</a:t>
            </a:r>
            <a:r>
              <a:rPr lang="en-US" altLang="cs-CZ" sz="1800" dirty="0">
                <a:latin typeface="Arial" panose="020B0604020202020204" pitchFamily="34" charset="0"/>
              </a:rPr>
              <a:t> aspect identified, decide the level of coverage</a:t>
            </a:r>
          </a:p>
          <a:p>
            <a:pPr lvl="1" eaLnBrk="1" hangingPunct="1">
              <a:spcBef>
                <a:spcPct val="0"/>
              </a:spcBef>
              <a:defRPr/>
            </a:pPr>
            <a:r>
              <a:rPr lang="en-US" altLang="cs-CZ" sz="1800" dirty="0">
                <a:latin typeface="Arial" panose="020B0604020202020204" pitchFamily="34" charset="0"/>
              </a:rPr>
              <a:t>Lis the </a:t>
            </a:r>
            <a:r>
              <a:rPr lang="en-US" altLang="cs-CZ" sz="1800" dirty="0" err="1">
                <a:latin typeface="Arial" panose="020B0604020202020204" pitchFamily="34" charset="0"/>
              </a:rPr>
              <a:t>materiál</a:t>
            </a:r>
            <a:r>
              <a:rPr lang="en-US" altLang="cs-CZ" sz="1800" dirty="0">
                <a:latin typeface="Arial" panose="020B0604020202020204" pitchFamily="34" charset="0"/>
              </a:rPr>
              <a:t> </a:t>
            </a:r>
            <a:r>
              <a:rPr lang="en-US" altLang="cs-CZ" sz="1800" dirty="0" err="1">
                <a:latin typeface="Arial" panose="020B0604020202020204" pitchFamily="34" charset="0"/>
              </a:rPr>
              <a:t>spects</a:t>
            </a:r>
            <a:r>
              <a:rPr lang="en-US" altLang="cs-CZ" sz="1800" dirty="0">
                <a:latin typeface="Arial" panose="020B0604020202020204" pitchFamily="34" charset="0"/>
              </a:rPr>
              <a:t> to be included in the report</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3047323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Process for defining reporting content - summary</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3"/>
              <a:defRPr/>
            </a:pPr>
            <a:r>
              <a:rPr lang="cs-CZ" altLang="cs-CZ" sz="2200">
                <a:latin typeface="Arial" panose="020B0604020202020204" pitchFamily="34" charset="0"/>
              </a:rPr>
              <a:t>Step – Validation</a:t>
            </a:r>
          </a:p>
          <a:p>
            <a:pPr lvl="1" eaLnBrk="1" hangingPunct="1">
              <a:spcBef>
                <a:spcPct val="0"/>
              </a:spcBef>
              <a:defRPr/>
            </a:pPr>
            <a:r>
              <a:rPr lang="en-US" altLang="cs-CZ" sz="1800">
                <a:latin typeface="Arial" panose="020B0604020202020204" pitchFamily="34" charset="0"/>
              </a:rPr>
              <a:t>Apply the Principles of Completeness and Stakeholder</a:t>
            </a:r>
            <a:r>
              <a:rPr lang="cs-CZ" altLang="cs-CZ" sz="1800">
                <a:latin typeface="Arial" panose="020B0604020202020204" pitchFamily="34" charset="0"/>
              </a:rPr>
              <a:t> </a:t>
            </a:r>
            <a:r>
              <a:rPr lang="en-US" altLang="cs-CZ" sz="1800">
                <a:latin typeface="Arial" panose="020B0604020202020204" pitchFamily="34" charset="0"/>
              </a:rPr>
              <a:t>Inclusiveness</a:t>
            </a:r>
            <a:endParaRPr lang="cs-CZ" altLang="cs-CZ" sz="1800">
              <a:latin typeface="Arial" panose="020B0604020202020204" pitchFamily="34" charset="0"/>
            </a:endParaRPr>
          </a:p>
          <a:p>
            <a:pPr lvl="1" eaLnBrk="1" hangingPunct="1">
              <a:spcBef>
                <a:spcPct val="0"/>
              </a:spcBef>
              <a:defRPr/>
            </a:pPr>
            <a:r>
              <a:rPr lang="en-US" altLang="cs-CZ" sz="1800">
                <a:latin typeface="Arial" panose="020B0604020202020204" pitchFamily="34" charset="0"/>
              </a:rPr>
              <a:t>Approve the list of identified material Aspects with the</a:t>
            </a:r>
            <a:r>
              <a:rPr lang="cs-CZ" altLang="cs-CZ" sz="1800">
                <a:latin typeface="Arial" panose="020B0604020202020204" pitchFamily="34" charset="0"/>
              </a:rPr>
              <a:t> </a:t>
            </a:r>
            <a:r>
              <a:rPr lang="en-US" altLang="cs-CZ" sz="1800">
                <a:latin typeface="Arial" panose="020B0604020202020204" pitchFamily="34" charset="0"/>
              </a:rPr>
              <a:t>relevant internal senior decision-maker</a:t>
            </a:r>
            <a:endParaRPr lang="cs-CZ" altLang="cs-CZ" sz="1800">
              <a:latin typeface="Arial" panose="020B0604020202020204" pitchFamily="34" charset="0"/>
            </a:endParaRPr>
          </a:p>
          <a:p>
            <a:pPr lvl="1" eaLnBrk="1" hangingPunct="1">
              <a:spcBef>
                <a:spcPct val="0"/>
              </a:spcBef>
              <a:defRPr/>
            </a:pPr>
            <a:r>
              <a:rPr lang="en-US" altLang="cs-CZ" sz="1800">
                <a:latin typeface="Arial" panose="020B0604020202020204" pitchFamily="34" charset="0"/>
              </a:rPr>
              <a:t>Determine which information is available and explain</a:t>
            </a:r>
            <a:r>
              <a:rPr lang="cs-CZ" altLang="cs-CZ" sz="1800">
                <a:latin typeface="Arial" panose="020B0604020202020204" pitchFamily="34" charset="0"/>
              </a:rPr>
              <a:t> </a:t>
            </a:r>
            <a:r>
              <a:rPr lang="en-US" altLang="cs-CZ" sz="1800">
                <a:latin typeface="Arial" panose="020B0604020202020204" pitchFamily="34" charset="0"/>
              </a:rPr>
              <a:t>those for which it still needs to establish management</a:t>
            </a:r>
            <a:r>
              <a:rPr lang="cs-CZ" altLang="cs-CZ" sz="1800">
                <a:latin typeface="Arial" panose="020B0604020202020204" pitchFamily="34" charset="0"/>
              </a:rPr>
              <a:t> </a:t>
            </a:r>
            <a:r>
              <a:rPr lang="en-US" altLang="cs-CZ" sz="1800">
                <a:latin typeface="Arial" panose="020B0604020202020204" pitchFamily="34" charset="0"/>
              </a:rPr>
              <a:t>approaches and measurements systems</a:t>
            </a:r>
            <a:endParaRPr lang="cs-CZ" altLang="cs-CZ" sz="1800">
              <a:latin typeface="Arial" panose="020B0604020202020204" pitchFamily="34" charset="0"/>
            </a:endParaRPr>
          </a:p>
          <a:p>
            <a:pPr marL="457200" indent="-457200" eaLnBrk="1" hangingPunct="1">
              <a:spcBef>
                <a:spcPct val="0"/>
              </a:spcBef>
              <a:buFont typeface="+mj-lt"/>
              <a:buAutoNum type="arabicPeriod" startAt="3"/>
              <a:defRPr/>
            </a:pPr>
            <a:r>
              <a:rPr lang="cs-CZ" altLang="cs-CZ" sz="2200">
                <a:latin typeface="Arial" panose="020B0604020202020204" pitchFamily="34" charset="0"/>
              </a:rPr>
              <a:t>Step – Review</a:t>
            </a:r>
          </a:p>
          <a:p>
            <a:pPr lvl="1" eaLnBrk="1" hangingPunct="1">
              <a:spcBef>
                <a:spcPct val="0"/>
              </a:spcBef>
              <a:defRPr/>
            </a:pPr>
            <a:r>
              <a:rPr lang="en-US" altLang="cs-CZ" sz="1800">
                <a:latin typeface="Arial" panose="020B0604020202020204" pitchFamily="34" charset="0"/>
              </a:rPr>
              <a:t>Apply the Principles of Sustainability Context and</a:t>
            </a:r>
            <a:r>
              <a:rPr lang="cs-CZ" altLang="cs-CZ" sz="1800">
                <a:latin typeface="Arial" panose="020B0604020202020204" pitchFamily="34" charset="0"/>
              </a:rPr>
              <a:t> </a:t>
            </a:r>
            <a:r>
              <a:rPr lang="en-US" altLang="cs-CZ" sz="1800">
                <a:latin typeface="Arial" panose="020B0604020202020204" pitchFamily="34" charset="0"/>
              </a:rPr>
              <a:t>Stakeholder Engagement: Review the Aspects that were</a:t>
            </a:r>
            <a:r>
              <a:rPr lang="cs-CZ" altLang="cs-CZ" sz="1800">
                <a:latin typeface="Arial" panose="020B0604020202020204" pitchFamily="34" charset="0"/>
              </a:rPr>
              <a:t> </a:t>
            </a:r>
            <a:r>
              <a:rPr lang="en-US" altLang="cs-CZ" sz="1800">
                <a:latin typeface="Arial" panose="020B0604020202020204" pitchFamily="34" charset="0"/>
              </a:rPr>
              <a:t>material in the previous reporting period</a:t>
            </a:r>
            <a:endParaRPr lang="cs-CZ" altLang="cs-CZ" sz="1800">
              <a:latin typeface="Arial" panose="020B0604020202020204" pitchFamily="34" charset="0"/>
            </a:endParaRPr>
          </a:p>
          <a:p>
            <a:pPr lvl="1" eaLnBrk="1" hangingPunct="1">
              <a:spcBef>
                <a:spcPct val="0"/>
              </a:spcBef>
              <a:defRPr/>
            </a:pPr>
            <a:r>
              <a:rPr lang="en-US" altLang="cs-CZ" sz="1800">
                <a:latin typeface="Arial" panose="020B0604020202020204" pitchFamily="34" charset="0"/>
              </a:rPr>
              <a:t>Use the result of the review to inform Step 1 Identification</a:t>
            </a:r>
            <a:r>
              <a:rPr lang="cs-CZ" altLang="cs-CZ" sz="1800">
                <a:latin typeface="Arial" panose="020B0604020202020204" pitchFamily="34" charset="0"/>
              </a:rPr>
              <a:t> </a:t>
            </a:r>
            <a:r>
              <a:rPr lang="en-US" altLang="cs-CZ" sz="1800">
                <a:latin typeface="Arial" panose="020B0604020202020204" pitchFamily="34" charset="0"/>
              </a:rPr>
              <a:t>for the next reporting cycle</a:t>
            </a:r>
            <a:endParaRPr lang="cs-CZ" altLang="cs-CZ" sz="1800">
              <a:latin typeface="Arial" panose="020B0604020202020204" pitchFamily="34" charset="0"/>
            </a:endParaRPr>
          </a:p>
          <a:p>
            <a:pPr marL="0" indent="0" eaLnBrk="1" hangingPunct="1">
              <a:spcBef>
                <a:spcPct val="0"/>
              </a:spcBef>
              <a:buNone/>
              <a:defRPr/>
            </a:pPr>
            <a:endParaRPr lang="cs-CZ" altLang="cs-CZ" sz="2200">
              <a:latin typeface="Arial" panose="020B0604020202020204" pitchFamily="34" charset="0"/>
            </a:endParaRPr>
          </a:p>
          <a:p>
            <a:pPr marL="0" indent="0" eaLnBrk="1" hangingPunct="1">
              <a:spcBef>
                <a:spcPct val="0"/>
              </a:spcBef>
              <a:buNone/>
              <a:defRPr/>
            </a:pPr>
            <a:r>
              <a:rPr lang="en-US" altLang="cs-CZ" sz="2200">
                <a:latin typeface="Arial" panose="020B0604020202020204" pitchFamily="34" charset="0"/>
              </a:rPr>
              <a:t>For the description and detailed guidance of the steps summarized here, see Guidance for G4-18, Implementation Manual pp. 31-40.</a:t>
            </a:r>
            <a:endParaRPr lang="en-GB" altLang="cs-CZ" sz="2200" dirty="0">
              <a:latin typeface="Arial" panose="020B0604020202020204" pitchFamily="34" charset="0"/>
            </a:endParaRPr>
          </a:p>
          <a:p>
            <a:pPr eaLnBrk="1" hangingPunct="1">
              <a:spcBef>
                <a:spcPct val="0"/>
              </a:spcBef>
              <a:buFont typeface="Calibri" panose="020F0502020204030204" pitchFamily="34" charset="0"/>
              <a:buAutoNum type="arabicPeriod" startAt="3"/>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549771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Process for defining reporting content - summary</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cs-CZ" altLang="cs-CZ" sz="2200" b="1">
                <a:latin typeface="Arial" panose="020B0604020202020204" pitchFamily="34" charset="0"/>
              </a:rPr>
              <a:t>Defining material aspects and boundaries – process overview</a:t>
            </a:r>
            <a:endParaRPr lang="en-GB" altLang="cs-CZ" sz="2200" b="1" dirty="0">
              <a:latin typeface="Arial" panose="020B0604020202020204" pitchFamily="34" charset="0"/>
            </a:endParaRPr>
          </a:p>
          <a:p>
            <a:pPr eaLnBrk="1" hangingPunct="1">
              <a:spcBef>
                <a:spcPct val="0"/>
              </a:spcBef>
              <a:buFont typeface="Calibri" panose="020F0502020204030204" pitchFamily="34" charset="0"/>
              <a:buAutoNum type="arabicPeriod" startAt="3"/>
              <a:defRPr/>
            </a:pPr>
            <a:endParaRPr lang="en-GB" altLang="cs-CZ" sz="1800" dirty="0">
              <a:latin typeface="Arial" panose="020B0604020202020204" pitchFamily="34" charset="0"/>
            </a:endParaRPr>
          </a:p>
        </p:txBody>
      </p:sp>
      <p:pic>
        <p:nvPicPr>
          <p:cNvPr id="2" name="Obrázek 1"/>
          <p:cNvPicPr>
            <a:picLocks noChangeAspect="1"/>
          </p:cNvPicPr>
          <p:nvPr/>
        </p:nvPicPr>
        <p:blipFill rotWithShape="1">
          <a:blip r:embed="rId2"/>
          <a:srcRect l="27579" t="14679" r="13053" b="21883"/>
          <a:stretch/>
        </p:blipFill>
        <p:spPr>
          <a:xfrm>
            <a:off x="1155032" y="2059533"/>
            <a:ext cx="7009121" cy="4212930"/>
          </a:xfrm>
          <a:prstGeom prst="rect">
            <a:avLst/>
          </a:prstGeom>
        </p:spPr>
      </p:pic>
      <p:sp>
        <p:nvSpPr>
          <p:cNvPr id="6" name="Obdélník 5"/>
          <p:cNvSpPr/>
          <p:nvPr/>
        </p:nvSpPr>
        <p:spPr>
          <a:xfrm>
            <a:off x="1098215" y="6272463"/>
            <a:ext cx="6922170" cy="246221"/>
          </a:xfrm>
          <a:prstGeom prst="rect">
            <a:avLst/>
          </a:prstGeom>
        </p:spPr>
        <p:txBody>
          <a:bodyPr wrap="square">
            <a:spAutoFit/>
          </a:bodyPr>
          <a:lstStyle/>
          <a:p>
            <a:r>
              <a:rPr lang="en-US" sz="1000"/>
              <a:t>Source: </a:t>
            </a:r>
            <a:r>
              <a:rPr lang="cs-CZ" sz="1000"/>
              <a:t>GRI, G4, www.globalreporting.org </a:t>
            </a:r>
          </a:p>
        </p:txBody>
      </p:sp>
    </p:spTree>
    <p:extLst>
      <p:ext uri="{BB962C8B-B14F-4D97-AF65-F5344CB8AC3E}">
        <p14:creationId xmlns:p14="http://schemas.microsoft.com/office/powerpoint/2010/main" val="1344108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Sustainability reporting is a process that assists organizations in setting goals, measuring performance and managing change</a:t>
            </a:r>
            <a:r>
              <a:rPr lang="cs-CZ" altLang="cs-CZ" sz="2200" dirty="0">
                <a:latin typeface="Arial" panose="020B0604020202020204" pitchFamily="34" charset="0"/>
              </a:rPr>
              <a:t> </a:t>
            </a:r>
            <a:r>
              <a:rPr lang="en-US" altLang="cs-CZ" sz="2200" dirty="0">
                <a:latin typeface="Arial" panose="020B0604020202020204" pitchFamily="34" charset="0"/>
              </a:rPr>
              <a:t>towards a sustainable global economy – one that combines long term profitability with social responsibility and environmental</a:t>
            </a:r>
            <a:r>
              <a:rPr lang="cs-CZ" altLang="cs-CZ" sz="2200" dirty="0">
                <a:latin typeface="Arial" panose="020B0604020202020204" pitchFamily="34" charset="0"/>
              </a:rPr>
              <a:t> </a:t>
            </a:r>
            <a:r>
              <a:rPr lang="en-US" altLang="cs-CZ" sz="2200" dirty="0">
                <a:latin typeface="Arial" panose="020B0604020202020204" pitchFamily="34" charset="0"/>
              </a:rPr>
              <a:t>care. </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Sustainability reporting – mainly through but not limited to a sustainability report – is the key platform for communicating</a:t>
            </a:r>
            <a:r>
              <a:rPr lang="cs-CZ" altLang="cs-CZ" sz="2200" dirty="0">
                <a:latin typeface="Arial" panose="020B0604020202020204" pitchFamily="34" charset="0"/>
              </a:rPr>
              <a:t> </a:t>
            </a:r>
            <a:r>
              <a:rPr lang="en-US" altLang="cs-CZ" sz="2200" dirty="0">
                <a:latin typeface="Arial" panose="020B0604020202020204" pitchFamily="34" charset="0"/>
              </a:rPr>
              <a:t>the organization’s economic, environmental, social and governance performance, reflecting positive and negative impacts.</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a:t>
            </a:r>
            <a:r>
              <a:rPr lang="cs-CZ" altLang="cs-CZ" sz="2200" dirty="0">
                <a:latin typeface="Arial" panose="020B0604020202020204" pitchFamily="34" charset="0"/>
              </a:rPr>
              <a:t>a</a:t>
            </a:r>
            <a:r>
              <a:rPr lang="en-US" altLang="cs-CZ" sz="2200" dirty="0" err="1">
                <a:latin typeface="Arial" panose="020B0604020202020204" pitchFamily="34" charset="0"/>
              </a:rPr>
              <a:t>spects</a:t>
            </a:r>
            <a:r>
              <a:rPr lang="en-US" altLang="cs-CZ" sz="2200" dirty="0">
                <a:latin typeface="Arial" panose="020B0604020202020204" pitchFamily="34" charset="0"/>
              </a:rPr>
              <a:t> that the organization deems to be material, in response to its stakeholders’ expectations and interests, drive</a:t>
            </a:r>
            <a:r>
              <a:rPr lang="cs-CZ" altLang="cs-CZ" sz="2200" dirty="0">
                <a:latin typeface="Arial" panose="020B0604020202020204" pitchFamily="34" charset="0"/>
              </a:rPr>
              <a:t> </a:t>
            </a:r>
            <a:r>
              <a:rPr lang="en-US" altLang="cs-CZ" sz="2200" dirty="0">
                <a:latin typeface="Arial" panose="020B0604020202020204" pitchFamily="34" charset="0"/>
              </a:rPr>
              <a:t>sustainability reporting.</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2330515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Integrated reporting is an emerging and evolving trend in corporate reporting, which in general aims primarily to offer an organization’s providers of financial capital with an integrated representation of the key factors that are material to its present and future value creation.</a:t>
            </a:r>
          </a:p>
          <a:p>
            <a:pPr eaLnBrk="1" hangingPunct="1">
              <a:spcBef>
                <a:spcPct val="0"/>
              </a:spcBef>
              <a:defRPr/>
            </a:pPr>
            <a:endParaRPr lang="en-US"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accounting plays an important part in this process of improving the credibility of CR performance.</a:t>
            </a:r>
          </a:p>
          <a:p>
            <a:pPr marL="0" indent="0" eaLnBrk="1" hangingPunct="1">
              <a:spcBef>
                <a:spcPct val="0"/>
              </a:spcBef>
              <a:buNone/>
              <a:defRPr/>
            </a:pPr>
            <a:endParaRPr lang="en-US" altLang="cs-CZ" sz="2200" dirty="0">
              <a:latin typeface="Arial" panose="020B0604020202020204" pitchFamily="34" charset="0"/>
            </a:endParaRPr>
          </a:p>
          <a:p>
            <a:pPr marL="0" indent="0" eaLnBrk="1" hangingPunct="1">
              <a:spcBef>
                <a:spcPct val="0"/>
              </a:spcBef>
              <a:buNone/>
              <a:defRPr/>
            </a:pPr>
            <a:r>
              <a:rPr lang="en-US" altLang="cs-CZ" sz="2200" dirty="0">
                <a:latin typeface="Arial" panose="020B0604020202020204" pitchFamily="34" charset="0"/>
              </a:rPr>
              <a:t>Recommended study:</a:t>
            </a:r>
          </a:p>
          <a:p>
            <a:pPr lvl="1" eaLnBrk="1" hangingPunct="1">
              <a:spcBef>
                <a:spcPct val="0"/>
              </a:spcBef>
              <a:defRPr/>
            </a:pPr>
            <a:r>
              <a:rPr lang="en-US" altLang="cs-CZ" sz="1800" dirty="0">
                <a:latin typeface="Arial" panose="020B0604020202020204" pitchFamily="34" charset="0"/>
              </a:rPr>
              <a:t>The KPMG Survey of Corporate responsibility reporting 2020</a:t>
            </a:r>
          </a:p>
          <a:p>
            <a:pPr lvl="1" eaLnBrk="1" hangingPunct="1">
              <a:spcBef>
                <a:spcPct val="0"/>
              </a:spcBef>
              <a:defRPr/>
            </a:pPr>
            <a:r>
              <a:rPr lang="en-US" altLang="cs-CZ" sz="1800" dirty="0">
                <a:latin typeface="Arial" panose="020B0604020202020204" pitchFamily="34" charset="0"/>
              </a:rPr>
              <a:t>GRI Sustainability Reporting Standards (G4)</a:t>
            </a:r>
          </a:p>
          <a:p>
            <a:pPr lvl="1" eaLnBrk="1" hangingPunct="1">
              <a:spcBef>
                <a:spcPct val="0"/>
              </a:spcBef>
              <a:defRPr/>
            </a:pPr>
            <a:r>
              <a:rPr lang="en-US" altLang="cs-CZ" sz="1800" dirty="0" err="1">
                <a:latin typeface="Arial" panose="020B0604020202020204" pitchFamily="34" charset="0"/>
              </a:rPr>
              <a:t>Blowfield</a:t>
            </a:r>
            <a:r>
              <a:rPr lang="en-US" altLang="cs-CZ" sz="1800" dirty="0">
                <a:latin typeface="Arial" panose="020B0604020202020204" pitchFamily="34" charset="0"/>
              </a:rPr>
              <a:t> and Murray, Corporate Responsibility, 2014 (chapter 8)</a:t>
            </a:r>
          </a:p>
          <a:p>
            <a:pPr marL="0" indent="0" eaLnBrk="1" hangingPunct="1">
              <a:spcBef>
                <a:spcPct val="0"/>
              </a:spcBef>
              <a:buFont typeface="Arial" panose="020B0604020202020204" pitchFamily="34" charset="0"/>
              <a:buNone/>
              <a:defRPr/>
            </a:pPr>
            <a:r>
              <a:rPr lang="en-US"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2025422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20675" y="1179215"/>
            <a:ext cx="84772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a:latin typeface="Arial" panose="020B0604020202020204" pitchFamily="34" charset="0"/>
              </a:rPr>
              <a:t>„M</a:t>
            </a:r>
            <a:r>
              <a:rPr lang="en-US" altLang="cs-CZ" sz="1800" dirty="0">
                <a:latin typeface="Arial" panose="020B0604020202020204" pitchFamily="34" charset="0"/>
              </a:rPr>
              <a:t>ore than three quarters of the</a:t>
            </a:r>
            <a:r>
              <a:rPr lang="cs-CZ" altLang="cs-CZ" sz="1800" dirty="0">
                <a:latin typeface="Arial" panose="020B0604020202020204" pitchFamily="34" charset="0"/>
              </a:rPr>
              <a:t> </a:t>
            </a:r>
            <a:r>
              <a:rPr lang="en-US" altLang="cs-CZ" sz="1800" dirty="0">
                <a:latin typeface="Arial" panose="020B0604020202020204" pitchFamily="34" charset="0"/>
              </a:rPr>
              <a:t>world’s largest 250 companies now include at least some</a:t>
            </a:r>
            <a:r>
              <a:rPr lang="cs-CZ" altLang="cs-CZ" sz="1800" dirty="0">
                <a:latin typeface="Arial" panose="020B0604020202020204" pitchFamily="34" charset="0"/>
              </a:rPr>
              <a:t> </a:t>
            </a:r>
            <a:r>
              <a:rPr lang="en-US" altLang="cs-CZ" sz="1800" dirty="0">
                <a:latin typeface="Arial" panose="020B0604020202020204" pitchFamily="34" charset="0"/>
              </a:rPr>
              <a:t>“non-financial” information in their annual financial</a:t>
            </a:r>
            <a:r>
              <a:rPr lang="cs-CZ" altLang="cs-CZ" sz="1800" dirty="0">
                <a:latin typeface="Arial" panose="020B0604020202020204" pitchFamily="34" charset="0"/>
              </a:rPr>
              <a:t> </a:t>
            </a:r>
            <a:r>
              <a:rPr lang="en-US" altLang="cs-CZ" sz="1800" dirty="0">
                <a:latin typeface="Arial" panose="020B0604020202020204" pitchFamily="34" charset="0"/>
              </a:rPr>
              <a:t>reports. And where the largest firms lead, others</a:t>
            </a:r>
            <a:r>
              <a:rPr lang="cs-CZ" altLang="cs-CZ" sz="1800" dirty="0">
                <a:latin typeface="Arial" panose="020B0604020202020204" pitchFamily="34" charset="0"/>
              </a:rPr>
              <a:t> </a:t>
            </a:r>
            <a:r>
              <a:rPr lang="en-US" altLang="cs-CZ" sz="1800" dirty="0">
                <a:latin typeface="Arial" panose="020B0604020202020204" pitchFamily="34" charset="0"/>
              </a:rPr>
              <a:t>inevitably follow. We can also see that some </a:t>
            </a:r>
            <a:r>
              <a:rPr lang="en-US" altLang="cs-CZ" sz="1800" dirty="0" err="1">
                <a:latin typeface="Arial" panose="020B0604020202020204" pitchFamily="34" charset="0"/>
              </a:rPr>
              <a:t>countrie</a:t>
            </a:r>
            <a:r>
              <a:rPr lang="cs-CZ" altLang="cs-CZ" sz="1800" dirty="0">
                <a:latin typeface="Arial" panose="020B0604020202020204" pitchFamily="34" charset="0"/>
              </a:rPr>
              <a:t>s </a:t>
            </a:r>
            <a:r>
              <a:rPr lang="en-US" altLang="cs-CZ" sz="1800" dirty="0">
                <a:latin typeface="Arial" panose="020B0604020202020204" pitchFamily="34" charset="0"/>
              </a:rPr>
              <a:t>appear to be enthusiastically adopting the concept of</a:t>
            </a:r>
            <a:r>
              <a:rPr lang="cs-CZ" altLang="cs-CZ" sz="1800" dirty="0">
                <a:latin typeface="Arial" panose="020B0604020202020204" pitchFamily="34" charset="0"/>
              </a:rPr>
              <a:t> </a:t>
            </a:r>
            <a:r>
              <a:rPr lang="en-US" altLang="cs-CZ" sz="1800" dirty="0">
                <a:latin typeface="Arial" panose="020B0604020202020204" pitchFamily="34" charset="0"/>
              </a:rPr>
              <a:t>integrated financial and “non-financial” reporting, in many</a:t>
            </a:r>
            <a:r>
              <a:rPr lang="cs-CZ" altLang="cs-CZ" sz="1800" dirty="0">
                <a:latin typeface="Arial" panose="020B0604020202020204" pitchFamily="34" charset="0"/>
              </a:rPr>
              <a:t> </a:t>
            </a:r>
            <a:r>
              <a:rPr lang="en-US" altLang="cs-CZ" sz="1800" dirty="0">
                <a:latin typeface="Arial" panose="020B0604020202020204" pitchFamily="34" charset="0"/>
              </a:rPr>
              <a:t>cases nudged along by regulation or stock </a:t>
            </a:r>
            <a:r>
              <a:rPr lang="cs-CZ" altLang="cs-CZ" sz="1800" dirty="0">
                <a:latin typeface="Arial" panose="020B0604020202020204" pitchFamily="34" charset="0"/>
              </a:rPr>
              <a:t>e</a:t>
            </a:r>
            <a:r>
              <a:rPr lang="en-US" altLang="cs-CZ" sz="1800" dirty="0" err="1">
                <a:latin typeface="Arial" panose="020B0604020202020204" pitchFamily="34" charset="0"/>
              </a:rPr>
              <a:t>xchange</a:t>
            </a:r>
            <a:r>
              <a:rPr lang="cs-CZ" altLang="cs-CZ" sz="1800" dirty="0">
                <a:latin typeface="Arial" panose="020B0604020202020204" pitchFamily="34" charset="0"/>
              </a:rPr>
              <a:t> </a:t>
            </a:r>
            <a:r>
              <a:rPr lang="en-US" altLang="cs-CZ" sz="1800" dirty="0">
                <a:latin typeface="Arial" panose="020B0604020202020204" pitchFamily="34" charset="0"/>
              </a:rPr>
              <a:t>guidelines</a:t>
            </a:r>
            <a:r>
              <a:rPr lang="cs-CZ" altLang="cs-CZ" sz="1800" dirty="0">
                <a:latin typeface="Arial" panose="020B0604020202020204" pitchFamily="34" charset="0"/>
              </a:rPr>
              <a:t>“</a:t>
            </a:r>
            <a:r>
              <a:rPr lang="en-US" altLang="cs-CZ" sz="1800" dirty="0">
                <a:latin typeface="Arial" panose="020B0604020202020204" pitchFamily="34" charset="0"/>
              </a:rPr>
              <a:t>.</a:t>
            </a:r>
            <a:r>
              <a:rPr lang="cs-CZ" altLang="cs-CZ" sz="1800" dirty="0">
                <a:latin typeface="Arial" panose="020B0604020202020204" pitchFamily="34" charset="0"/>
              </a:rPr>
              <a:t> (KPMG)</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We operate and use the </a:t>
            </a:r>
            <a:r>
              <a:rPr lang="en-US" altLang="cs-CZ" sz="1800" b="1" dirty="0">
                <a:latin typeface="Arial" panose="020B0604020202020204" pitchFamily="34" charset="0"/>
              </a:rPr>
              <a:t>principles of the major initiatives </a:t>
            </a:r>
            <a:r>
              <a:rPr lang="en-US" altLang="cs-CZ" sz="1800" dirty="0">
                <a:latin typeface="Arial" panose="020B0604020202020204" pitchFamily="34" charset="0"/>
              </a:rPr>
              <a:t>(principles) or standards which are used by the large companies in the Czech Republic, namely </a:t>
            </a:r>
            <a:r>
              <a:rPr lang="en-US" altLang="cs-CZ" sz="1800" b="1" dirty="0">
                <a:latin typeface="Arial" panose="020B0604020202020204" pitchFamily="34" charset="0"/>
              </a:rPr>
              <a:t>Global Reporting Initiative </a:t>
            </a:r>
            <a:r>
              <a:rPr lang="en-US" altLang="cs-CZ" sz="1800" dirty="0">
                <a:latin typeface="Arial" panose="020B0604020202020204" pitchFamily="34" charset="0"/>
              </a:rPr>
              <a:t>(GRI) and </a:t>
            </a:r>
            <a:r>
              <a:rPr lang="en-US" altLang="cs-CZ" sz="1800" b="1" dirty="0">
                <a:latin typeface="Arial" panose="020B0604020202020204" pitchFamily="34" charset="0"/>
              </a:rPr>
              <a:t>Top Responsible Company Award </a:t>
            </a:r>
            <a:r>
              <a:rPr lang="en-US" altLang="cs-CZ" sz="1800" dirty="0">
                <a:latin typeface="Arial" panose="020B0604020202020204" pitchFamily="34" charset="0"/>
              </a:rPr>
              <a:t>organized and awarded by Business for Society</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GRI has pioneered the creation of the world's most widely used concept</a:t>
            </a:r>
            <a:r>
              <a:rPr lang="en-US" altLang="cs-CZ" sz="1800" dirty="0">
                <a:latin typeface="Arial" panose="020B0604020202020204" pitchFamily="34" charset="0"/>
              </a:rPr>
              <a:t> that provides organizations with guidance on how to generate reports focused on sustainable development, which are publicly published and accessible to all interested parties in order to provide a detailed overview of the activities of the organization</a:t>
            </a:r>
            <a:r>
              <a:rPr lang="cs-CZ" altLang="cs-CZ" sz="1800" dirty="0">
                <a:latin typeface="Arial" panose="020B0604020202020204" pitchFamily="34" charset="0"/>
              </a:rPr>
              <a:t>.</a:t>
            </a:r>
            <a:endParaRPr lang="en-US" altLang="cs-CZ" sz="1800" dirty="0">
              <a:latin typeface="Arial" panose="020B0604020202020204" pitchFamily="34" charset="0"/>
            </a:endParaRPr>
          </a:p>
        </p:txBody>
      </p:sp>
    </p:spTree>
    <p:extLst>
      <p:ext uri="{BB962C8B-B14F-4D97-AF65-F5344CB8AC3E}">
        <p14:creationId xmlns:p14="http://schemas.microsoft.com/office/powerpoint/2010/main" val="305939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a:latin typeface="Arial" panose="020B0604020202020204" pitchFamily="34" charset="0"/>
              </a:rPr>
              <a:t>For many years companies have been issuing </a:t>
            </a:r>
            <a:r>
              <a:rPr lang="cs-CZ" altLang="cs-CZ" sz="2200" b="1" dirty="0">
                <a:latin typeface="Arial" panose="020B0604020202020204" pitchFamily="34" charset="0"/>
              </a:rPr>
              <a:t>C</a:t>
            </a:r>
            <a:r>
              <a:rPr lang="en-GB" altLang="cs-CZ" sz="2200" b="1" dirty="0" err="1">
                <a:latin typeface="Arial" panose="020B0604020202020204" pitchFamily="34" charset="0"/>
              </a:rPr>
              <a:t>orporate</a:t>
            </a:r>
            <a:r>
              <a:rPr lang="en-GB" altLang="cs-CZ" sz="2200" b="1" dirty="0">
                <a:latin typeface="Arial" panose="020B0604020202020204" pitchFamily="34" charset="0"/>
              </a:rPr>
              <a:t> Responsibility</a:t>
            </a:r>
            <a:r>
              <a:rPr lang="en-GB" altLang="cs-CZ" sz="2200" dirty="0">
                <a:latin typeface="Arial" panose="020B0604020202020204" pitchFamily="34" charset="0"/>
              </a:rPr>
              <a:t> (CR) reports – not that they were called CR reports in the early days, any more than the activities that we now count as CSR we thought of as such.</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The first reports data appeared were normally included as a </a:t>
            </a:r>
            <a:r>
              <a:rPr lang="en-GB" altLang="cs-CZ" sz="2200" b="1" dirty="0">
                <a:latin typeface="Arial" panose="020B0604020202020204" pitchFamily="34" charset="0"/>
              </a:rPr>
              <a:t>section in the annual report</a:t>
            </a:r>
            <a:r>
              <a:rPr lang="en-GB" altLang="cs-CZ" sz="2200" dirty="0">
                <a:latin typeface="Arial" panose="020B0604020202020204" pitchFamily="34" charset="0"/>
              </a:rPr>
              <a:t>. </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Only latterly have companies begun to issue „free-standing“ environmental, sustainability, or other types of report now grouped under the term „corporate responsibility“.</a:t>
            </a:r>
          </a:p>
        </p:txBody>
      </p:sp>
    </p:spTree>
    <p:extLst>
      <p:ext uri="{BB962C8B-B14F-4D97-AF65-F5344CB8AC3E}">
        <p14:creationId xmlns:p14="http://schemas.microsoft.com/office/powerpoint/2010/main" val="102509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a:latin typeface="Arial" panose="020B0604020202020204" pitchFamily="34" charset="0"/>
              </a:rPr>
              <a:t>Major providers of sustainability reporting guidance</a:t>
            </a:r>
          </a:p>
          <a:p>
            <a:pPr algn="ctr" eaLnBrk="1" hangingPunct="1">
              <a:spcBef>
                <a:spcPct val="0"/>
              </a:spcBef>
              <a:buFontTx/>
              <a:buNone/>
            </a:pP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Sustainability reports are released by companies and organizations of all types, sizes and sectors, from every corner of the world.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Major providers of sustainability reporting guidance include:</a:t>
            </a:r>
          </a:p>
          <a:p>
            <a:pPr marL="1028700" lvl="1" eaLnBrk="1" hangingPunct="1">
              <a:spcBef>
                <a:spcPct val="0"/>
              </a:spcBef>
              <a:defRPr/>
            </a:pPr>
            <a:r>
              <a:rPr lang="en-US" altLang="cs-CZ" sz="1800" dirty="0">
                <a:latin typeface="Arial" panose="020B0604020202020204" pitchFamily="34" charset="0"/>
              </a:rPr>
              <a:t>GRI (GRI's Sustainability Reporting Standards)</a:t>
            </a: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a:t>
            </a:r>
            <a:r>
              <a:rPr lang="en-US" altLang="cs-CZ" sz="1800" dirty="0" err="1">
                <a:latin typeface="Arial" panose="020B0604020202020204" pitchFamily="34" charset="0"/>
              </a:rPr>
              <a:t>Organisation</a:t>
            </a:r>
            <a:r>
              <a:rPr lang="en-US" altLang="cs-CZ" sz="1800" dirty="0">
                <a:latin typeface="Arial" panose="020B0604020202020204" pitchFamily="34" charset="0"/>
              </a:rPr>
              <a:t> for Economic Co-operation and</a:t>
            </a:r>
            <a:r>
              <a:rPr lang="cs-CZ" altLang="cs-CZ" sz="1800" dirty="0">
                <a:latin typeface="Arial" panose="020B0604020202020204" pitchFamily="34" charset="0"/>
              </a:rPr>
              <a:t> </a:t>
            </a:r>
            <a:r>
              <a:rPr lang="en-US" altLang="cs-CZ" sz="1800" dirty="0">
                <a:latin typeface="Arial" panose="020B0604020202020204" pitchFamily="34" charset="0"/>
              </a:rPr>
              <a:t>Development</a:t>
            </a:r>
            <a:r>
              <a:rPr lang="cs-CZ" altLang="cs-CZ" sz="1800" dirty="0">
                <a:latin typeface="Arial" panose="020B0604020202020204" pitchFamily="34" charset="0"/>
              </a:rPr>
              <a:t> </a:t>
            </a:r>
            <a:r>
              <a:rPr lang="en-US" altLang="cs-CZ" sz="1800" dirty="0">
                <a:latin typeface="Arial" panose="020B0604020202020204" pitchFamily="34" charset="0"/>
              </a:rPr>
              <a:t>(OECD Guidelines for Multinational Enterprises)</a:t>
            </a:r>
            <a:endParaRPr lang="cs-CZ" altLang="cs-CZ" sz="1800" dirty="0">
              <a:latin typeface="Arial" panose="020B0604020202020204" pitchFamily="34" charset="0"/>
            </a:endParaRPr>
          </a:p>
          <a:p>
            <a:pPr marL="1028700" lvl="1" eaLnBrk="1" hangingPunct="1">
              <a:spcBef>
                <a:spcPct val="0"/>
              </a:spcBef>
              <a:defRPr/>
            </a:pP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United Nations Global Compact </a:t>
            </a:r>
            <a:endParaRPr lang="cs-CZ" altLang="cs-CZ" sz="1800" dirty="0">
              <a:latin typeface="Arial" panose="020B0604020202020204" pitchFamily="34" charset="0"/>
            </a:endParaRPr>
          </a:p>
          <a:p>
            <a:pPr marL="1028700" lvl="1" eaLnBrk="1" hangingPunct="1">
              <a:spcBef>
                <a:spcPct val="0"/>
              </a:spcBef>
              <a:defRPr/>
            </a:pP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International Organization for Standardization (ISO 26000, International Standard for social responsibility)</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28928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a:latin typeface="Arial" panose="020B0604020202020204" pitchFamily="34" charset="0"/>
              </a:rPr>
              <a:t>Major providers of sustainability reporting guidance</a:t>
            </a:r>
          </a:p>
          <a:p>
            <a:pPr algn="ctr" eaLnBrk="1" hangingPunct="1">
              <a:spcBef>
                <a:spcPct val="0"/>
              </a:spcBef>
              <a:buFontTx/>
              <a:buNone/>
            </a:pP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b="1" dirty="0">
                <a:latin typeface="Arial" panose="020B0604020202020204" pitchFamily="34" charset="0"/>
              </a:rPr>
              <a:t>Tim </a:t>
            </a:r>
            <a:r>
              <a:rPr lang="en-US" altLang="cs-CZ" sz="1800" b="1" dirty="0" err="1">
                <a:latin typeface="Arial" panose="020B0604020202020204" pitchFamily="34" charset="0"/>
              </a:rPr>
              <a:t>Mohin</a:t>
            </a:r>
            <a:r>
              <a:rPr lang="en-US" altLang="cs-CZ" sz="1800" dirty="0">
                <a:latin typeface="Arial" panose="020B0604020202020204" pitchFamily="34" charset="0"/>
              </a:rPr>
              <a:t>, Chief Executive of the Global Reporting Index (GRI), explained: </a:t>
            </a: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“In the past decade there has been a tremendous upswing in interest coming from the financial sector</a:t>
            </a:r>
            <a:r>
              <a:rPr lang="en-US" altLang="cs-CZ" sz="1800" b="1" dirty="0">
                <a:latin typeface="Arial" panose="020B0604020202020204" pitchFamily="34" charset="0"/>
              </a:rPr>
              <a:t>. With over 90% of the largest companies now filing sustainability reports</a:t>
            </a:r>
            <a:r>
              <a:rPr lang="en-US" altLang="cs-CZ" sz="1800" dirty="0">
                <a:latin typeface="Arial" panose="020B0604020202020204" pitchFamily="34" charset="0"/>
              </a:rPr>
              <a:t> (85% of the S&amp;P 500), the data is plentiful. But that is not new. </a:t>
            </a:r>
            <a:r>
              <a:rPr lang="en-US" altLang="cs-CZ" sz="1800" dirty="0">
                <a:highlight>
                  <a:srgbClr val="FFFF00"/>
                </a:highlight>
                <a:latin typeface="Arial" panose="020B0604020202020204" pitchFamily="34" charset="0"/>
              </a:rPr>
              <a:t>What is new is the interest in using the information for investment decisions</a:t>
            </a:r>
            <a:r>
              <a:rPr lang="en-US" altLang="cs-CZ" sz="1800" dirty="0">
                <a:latin typeface="Arial" panose="020B0604020202020204" pitchFamily="34" charset="0"/>
              </a:rPr>
              <a:t>.</a:t>
            </a:r>
            <a:r>
              <a:rPr lang="cs-CZ" altLang="cs-CZ" sz="1800" dirty="0">
                <a:latin typeface="Arial" panose="020B0604020202020204" pitchFamily="34" charset="0"/>
              </a:rPr>
              <a:t>“</a:t>
            </a:r>
            <a:r>
              <a:rPr lang="en-US" altLang="cs-CZ" sz="1800" dirty="0">
                <a:latin typeface="Arial" panose="020B0604020202020204" pitchFamily="34" charset="0"/>
              </a:rPr>
              <a:t>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A recent study from Oxford University found that </a:t>
            </a:r>
            <a:r>
              <a:rPr lang="en-US" altLang="cs-CZ" sz="1800" b="1" dirty="0">
                <a:latin typeface="Arial" panose="020B0604020202020204" pitchFamily="34" charset="0"/>
              </a:rPr>
              <a:t>more than 80% </a:t>
            </a:r>
            <a:r>
              <a:rPr lang="en-US" altLang="cs-CZ" sz="1800" dirty="0">
                <a:latin typeface="Arial" panose="020B0604020202020204" pitchFamily="34" charset="0"/>
              </a:rPr>
              <a:t>of mainstream investors now </a:t>
            </a:r>
            <a:r>
              <a:rPr lang="en-US" altLang="cs-CZ" sz="1800" b="1" dirty="0">
                <a:latin typeface="Arial" panose="020B0604020202020204" pitchFamily="34" charset="0"/>
              </a:rPr>
              <a:t>consider ‘ESG’ </a:t>
            </a:r>
            <a:r>
              <a:rPr lang="en-US" altLang="cs-CZ" sz="1800" dirty="0">
                <a:latin typeface="Arial" panose="020B0604020202020204" pitchFamily="34" charset="0"/>
              </a:rPr>
              <a:t>– environmental, social and governance – information when making investment decisions. And the numbers are compelling - globally, there are now </a:t>
            </a:r>
            <a:r>
              <a:rPr lang="en-US" altLang="cs-CZ" sz="1800" b="1" dirty="0">
                <a:latin typeface="Arial" panose="020B0604020202020204" pitchFamily="34" charset="0"/>
              </a:rPr>
              <a:t>$22.89 trillion of assets </a:t>
            </a:r>
            <a:r>
              <a:rPr lang="en-US" altLang="cs-CZ" sz="1800" dirty="0">
                <a:latin typeface="Arial" panose="020B0604020202020204" pitchFamily="34" charset="0"/>
              </a:rPr>
              <a:t>being professionally managed under </a:t>
            </a:r>
            <a:r>
              <a:rPr lang="en-US" altLang="cs-CZ" sz="1800" b="1" dirty="0">
                <a:latin typeface="Arial" panose="020B0604020202020204" pitchFamily="34" charset="0"/>
              </a:rPr>
              <a:t>responsible investment strategies</a:t>
            </a:r>
            <a:r>
              <a:rPr lang="en-US" altLang="cs-CZ" sz="1800" dirty="0">
                <a:latin typeface="Arial" panose="020B0604020202020204" pitchFamily="34" charset="0"/>
              </a:rPr>
              <a:t>, an </a:t>
            </a:r>
            <a:r>
              <a:rPr lang="en-US" altLang="cs-CZ" sz="1800" b="1" dirty="0">
                <a:latin typeface="Arial" panose="020B0604020202020204" pitchFamily="34" charset="0"/>
              </a:rPr>
              <a:t>increase of 25 percent since 2014</a:t>
            </a:r>
            <a:r>
              <a:rPr lang="en-US" altLang="cs-CZ" sz="1800" dirty="0">
                <a:latin typeface="Arial" panose="020B0604020202020204" pitchFamily="34" charset="0"/>
              </a:rPr>
              <a:t>. This number is so large it needs context – it exceeds the GDP of the entire US economy.”</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316533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sp>
        <p:nvSpPr>
          <p:cNvPr id="3079" name="TextovéPole 10"/>
          <p:cNvSpPr txBox="1">
            <a:spLocks noChangeArrowheads="1"/>
          </p:cNvSpPr>
          <p:nvPr/>
        </p:nvSpPr>
        <p:spPr bwMode="auto">
          <a:xfrm>
            <a:off x="320675" y="1483578"/>
            <a:ext cx="847725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CN100 companies continue to catch up with the G250</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a:t>
            </a:r>
            <a:r>
              <a:rPr lang="en-US" altLang="cs-CZ" sz="1800" b="1" dirty="0">
                <a:latin typeface="Arial" panose="020B0604020202020204" pitchFamily="34" charset="0"/>
              </a:rPr>
              <a:t>N100</a:t>
            </a:r>
            <a:r>
              <a:rPr lang="en-US" altLang="cs-CZ" sz="1800" dirty="0">
                <a:latin typeface="Arial" panose="020B0604020202020204" pitchFamily="34" charset="0"/>
              </a:rPr>
              <a:t> refers to a worldwide sample of 4,900</a:t>
            </a:r>
            <a:r>
              <a:rPr lang="cs-CZ" altLang="cs-CZ" sz="1800" dirty="0">
                <a:latin typeface="Arial" panose="020B0604020202020204" pitchFamily="34" charset="0"/>
              </a:rPr>
              <a:t> </a:t>
            </a:r>
            <a:r>
              <a:rPr lang="en-US" altLang="cs-CZ" sz="1800" dirty="0">
                <a:latin typeface="Arial" panose="020B0604020202020204" pitchFamily="34" charset="0"/>
              </a:rPr>
              <a:t>companies comprising the top 100 companies by</a:t>
            </a:r>
            <a:r>
              <a:rPr lang="cs-CZ" altLang="cs-CZ" sz="1800" dirty="0">
                <a:latin typeface="Arial" panose="020B0604020202020204" pitchFamily="34" charset="0"/>
              </a:rPr>
              <a:t> </a:t>
            </a:r>
            <a:r>
              <a:rPr lang="en-US" altLang="cs-CZ" sz="1800" dirty="0">
                <a:latin typeface="Arial" panose="020B0604020202020204" pitchFamily="34" charset="0"/>
              </a:rPr>
              <a:t>revenue in each of the 49 countries researched in</a:t>
            </a:r>
            <a:r>
              <a:rPr lang="cs-CZ" altLang="cs-CZ" sz="1800" dirty="0">
                <a:latin typeface="Arial" panose="020B0604020202020204" pitchFamily="34" charset="0"/>
              </a:rPr>
              <a:t> </a:t>
            </a:r>
            <a:r>
              <a:rPr lang="en-US" altLang="cs-CZ" sz="1800" dirty="0">
                <a:latin typeface="Arial" panose="020B0604020202020204" pitchFamily="34" charset="0"/>
              </a:rPr>
              <a:t>this study. These N100 statistics provide a </a:t>
            </a:r>
            <a:r>
              <a:rPr lang="en-US" altLang="cs-CZ" sz="1800" dirty="0" err="1">
                <a:latin typeface="Arial" panose="020B0604020202020204" pitchFamily="34" charset="0"/>
              </a:rPr>
              <a:t>broadbased</a:t>
            </a:r>
            <a:r>
              <a:rPr lang="en-US" altLang="cs-CZ" sz="1800" dirty="0">
                <a:latin typeface="Arial" panose="020B0604020202020204" pitchFamily="34" charset="0"/>
              </a:rPr>
              <a:t> snapshot of CR reporting among both large</a:t>
            </a:r>
            <a:r>
              <a:rPr lang="cs-CZ" altLang="cs-CZ" sz="1800" dirty="0">
                <a:latin typeface="Arial" panose="020B0604020202020204" pitchFamily="34" charset="0"/>
              </a:rPr>
              <a:t> </a:t>
            </a:r>
            <a:r>
              <a:rPr lang="en-US" altLang="cs-CZ" sz="1800" dirty="0">
                <a:latin typeface="Arial" panose="020B0604020202020204" pitchFamily="34" charset="0"/>
              </a:rPr>
              <a:t>and mid-cap firms around the world.</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a:t>
            </a:r>
            <a:r>
              <a:rPr lang="en-US" altLang="cs-CZ" sz="1800" b="1" dirty="0">
                <a:latin typeface="Arial" panose="020B0604020202020204" pitchFamily="34" charset="0"/>
              </a:rPr>
              <a:t>G250</a:t>
            </a:r>
            <a:r>
              <a:rPr lang="en-US" altLang="cs-CZ" sz="1800" dirty="0">
                <a:latin typeface="Arial" panose="020B0604020202020204" pitchFamily="34" charset="0"/>
              </a:rPr>
              <a:t> refers to the world’s 250 largest</a:t>
            </a:r>
            <a:r>
              <a:rPr lang="cs-CZ" altLang="cs-CZ" sz="1800" dirty="0">
                <a:latin typeface="Arial" panose="020B0604020202020204" pitchFamily="34" charset="0"/>
              </a:rPr>
              <a:t> </a:t>
            </a:r>
            <a:r>
              <a:rPr lang="en-US" altLang="cs-CZ" sz="1800" dirty="0">
                <a:latin typeface="Arial" panose="020B0604020202020204" pitchFamily="34" charset="0"/>
              </a:rPr>
              <a:t>companies by revenue based on the Fortune 500</a:t>
            </a:r>
            <a:r>
              <a:rPr lang="cs-CZ" altLang="cs-CZ" sz="1800" dirty="0">
                <a:latin typeface="Arial" panose="020B0604020202020204" pitchFamily="34" charset="0"/>
              </a:rPr>
              <a:t> </a:t>
            </a:r>
            <a:r>
              <a:rPr lang="en-US" altLang="cs-CZ" sz="1800" dirty="0">
                <a:latin typeface="Arial" panose="020B0604020202020204" pitchFamily="34" charset="0"/>
              </a:rPr>
              <a:t>ranking. Large global companies are</a:t>
            </a:r>
            <a:r>
              <a:rPr lang="cs-CZ" altLang="cs-CZ" sz="1800" dirty="0">
                <a:latin typeface="Arial" panose="020B0604020202020204" pitchFamily="34" charset="0"/>
              </a:rPr>
              <a:t> </a:t>
            </a:r>
            <a:r>
              <a:rPr lang="en-US" altLang="cs-CZ" sz="1800" dirty="0">
                <a:latin typeface="Arial" panose="020B0604020202020204" pitchFamily="34" charset="0"/>
              </a:rPr>
              <a:t>typically leaders in CR reporting and their behavior</a:t>
            </a:r>
            <a:r>
              <a:rPr lang="cs-CZ" altLang="cs-CZ" sz="1800" dirty="0">
                <a:latin typeface="Arial" panose="020B0604020202020204" pitchFamily="34" charset="0"/>
              </a:rPr>
              <a:t> </a:t>
            </a:r>
            <a:r>
              <a:rPr lang="en-US" altLang="cs-CZ" sz="1800" dirty="0">
                <a:latin typeface="Arial" panose="020B0604020202020204" pitchFamily="34" charset="0"/>
              </a:rPr>
              <a:t>often predicts trends that are subsequently</a:t>
            </a:r>
            <a:r>
              <a:rPr lang="cs-CZ" altLang="cs-CZ" sz="1800" dirty="0">
                <a:latin typeface="Arial" panose="020B0604020202020204" pitchFamily="34" charset="0"/>
              </a:rPr>
              <a:t> </a:t>
            </a:r>
            <a:r>
              <a:rPr lang="en-US" altLang="cs-CZ" sz="1800" dirty="0">
                <a:latin typeface="Arial" panose="020B0604020202020204" pitchFamily="34" charset="0"/>
              </a:rPr>
              <a:t>adopted more widely.</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cs-CZ" altLang="cs-CZ" sz="1600" dirty="0">
                <a:latin typeface="Arial" panose="020B0604020202020204" pitchFamily="34" charset="0"/>
              </a:rPr>
              <a:t>More </a:t>
            </a:r>
            <a:r>
              <a:rPr lang="cs-CZ" altLang="cs-CZ" sz="1600" dirty="0" err="1">
                <a:latin typeface="Arial" panose="020B0604020202020204" pitchFamily="34" charset="0"/>
              </a:rPr>
              <a:t>details</a:t>
            </a:r>
            <a:r>
              <a:rPr lang="cs-CZ" altLang="cs-CZ" sz="1600" dirty="0">
                <a:latin typeface="Arial" panose="020B0604020202020204" pitchFamily="34" charset="0"/>
              </a:rPr>
              <a:t> </a:t>
            </a:r>
            <a:r>
              <a:rPr lang="cs-CZ" altLang="cs-CZ" sz="1600" dirty="0" err="1">
                <a:latin typeface="Arial" panose="020B0604020202020204" pitchFamily="34" charset="0"/>
              </a:rPr>
              <a:t>about</a:t>
            </a:r>
            <a:r>
              <a:rPr lang="cs-CZ" altLang="cs-CZ" sz="1600" dirty="0">
                <a:latin typeface="Arial" panose="020B0604020202020204" pitchFamily="34" charset="0"/>
              </a:rPr>
              <a:t> - </a:t>
            </a:r>
            <a:r>
              <a:rPr lang="cs-CZ" sz="1600" dirty="0">
                <a:solidFill>
                  <a:schemeClr val="bg1"/>
                </a:solidFill>
                <a:latin typeface="Times New Roman" panose="02020603050405020304" pitchFamily="18" charset="0"/>
                <a:cs typeface="Times New Roman" panose="02020603050405020304" pitchFamily="18" charset="0"/>
                <a:hlinkClick r:id="rId2"/>
              </a:rPr>
              <a:t>ttps://home.kpmg/xx/en/home/insights/2020/11/the-time-has-come-survey-of-sustainability-reporting.html</a:t>
            </a:r>
            <a:r>
              <a:rPr lang="cs-CZ" sz="16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4191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sp>
        <p:nvSpPr>
          <p:cNvPr id="3079" name="TextovéPole 10"/>
          <p:cNvSpPr txBox="1">
            <a:spLocks noChangeArrowheads="1"/>
          </p:cNvSpPr>
          <p:nvPr/>
        </p:nvSpPr>
        <p:spPr bwMode="auto">
          <a:xfrm>
            <a:off x="320675" y="1438275"/>
            <a:ext cx="847725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1800" dirty="0">
                <a:latin typeface="Arial" panose="020B0604020202020204" pitchFamily="34" charset="0"/>
              </a:rPr>
              <a:t>The survey findings reveal that </a:t>
            </a:r>
            <a:r>
              <a:rPr lang="en-GB" altLang="cs-CZ" sz="1800" b="1" dirty="0">
                <a:latin typeface="Arial" panose="020B0604020202020204" pitchFamily="34" charset="0"/>
              </a:rPr>
              <a:t>80 percent</a:t>
            </a:r>
            <a:r>
              <a:rPr lang="cs-CZ" altLang="cs-CZ" sz="1800" b="1" dirty="0">
                <a:latin typeface="Arial" panose="020B0604020202020204" pitchFamily="34" charset="0"/>
              </a:rPr>
              <a:t> </a:t>
            </a:r>
            <a:r>
              <a:rPr lang="en-GB" altLang="cs-CZ" sz="1800" dirty="0">
                <a:latin typeface="Arial" panose="020B0604020202020204" pitchFamily="34" charset="0"/>
              </a:rPr>
              <a:t>of N100 companies worldwide now report</a:t>
            </a:r>
            <a:r>
              <a:rPr lang="cs-CZ" altLang="cs-CZ" sz="1800" dirty="0">
                <a:latin typeface="Arial" panose="020B0604020202020204" pitchFamily="34" charset="0"/>
              </a:rPr>
              <a:t> </a:t>
            </a:r>
            <a:r>
              <a:rPr lang="en-GB" altLang="cs-CZ" sz="1800" dirty="0">
                <a:latin typeface="Arial" panose="020B0604020202020204" pitchFamily="34" charset="0"/>
              </a:rPr>
              <a:t>on sustainability.</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altLang="cs-CZ" sz="1800" dirty="0">
                <a:latin typeface="Arial" panose="020B0604020202020204" pitchFamily="34" charset="0"/>
              </a:rPr>
              <a:t>This underlying global sustainability reporting rate</a:t>
            </a:r>
            <a:r>
              <a:rPr lang="cs-CZ" altLang="cs-CZ" sz="1800" dirty="0">
                <a:latin typeface="Arial" panose="020B0604020202020204" pitchFamily="34" charset="0"/>
              </a:rPr>
              <a:t> </a:t>
            </a:r>
            <a:r>
              <a:rPr lang="en-GB" altLang="cs-CZ" sz="1800" dirty="0">
                <a:latin typeface="Arial" panose="020B0604020202020204" pitchFamily="34" charset="0"/>
              </a:rPr>
              <a:t>(N100) has risen by 5 percentage points since the last</a:t>
            </a:r>
            <a:r>
              <a:rPr lang="cs-CZ" altLang="cs-CZ" sz="1800" dirty="0">
                <a:latin typeface="Arial" panose="020B0604020202020204" pitchFamily="34" charset="0"/>
              </a:rPr>
              <a:t> </a:t>
            </a:r>
            <a:r>
              <a:rPr lang="en-GB" altLang="cs-CZ" sz="1800" dirty="0">
                <a:latin typeface="Arial" panose="020B0604020202020204" pitchFamily="34" charset="0"/>
              </a:rPr>
              <a:t>KPMG survey in 2017, from 75 to 80 percent.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altLang="cs-CZ" sz="1800" dirty="0">
                <a:latin typeface="Arial" panose="020B0604020202020204" pitchFamily="34" charset="0"/>
              </a:rPr>
              <a:t>It shows that N100 companies continue to catch up</a:t>
            </a:r>
            <a:r>
              <a:rPr lang="cs-CZ" altLang="cs-CZ" sz="1800" dirty="0">
                <a:latin typeface="Arial" panose="020B0604020202020204" pitchFamily="34" charset="0"/>
              </a:rPr>
              <a:t> </a:t>
            </a:r>
            <a:r>
              <a:rPr lang="en-GB" altLang="cs-CZ" sz="1800" dirty="0">
                <a:latin typeface="Arial" panose="020B0604020202020204" pitchFamily="34" charset="0"/>
              </a:rPr>
              <a:t>with the G250. It is likely that the N100 reporting rate</a:t>
            </a:r>
            <a:r>
              <a:rPr lang="cs-CZ" altLang="cs-CZ" sz="1800" dirty="0">
                <a:latin typeface="Arial" panose="020B0604020202020204" pitchFamily="34" charset="0"/>
              </a:rPr>
              <a:t> </a:t>
            </a:r>
            <a:r>
              <a:rPr lang="en-GB" altLang="cs-CZ" sz="1800" dirty="0">
                <a:latin typeface="Arial" panose="020B0604020202020204" pitchFamily="34" charset="0"/>
              </a:rPr>
              <a:t>will continue to climb steadily in coming years.</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altLang="cs-CZ" sz="1800" dirty="0">
                <a:latin typeface="Arial" panose="020B0604020202020204" pitchFamily="34" charset="0"/>
              </a:rPr>
              <a:t>Since 2011</a:t>
            </a:r>
            <a:r>
              <a:rPr lang="en-GB" altLang="cs-CZ" sz="1800" b="1" dirty="0">
                <a:latin typeface="Arial" panose="020B0604020202020204" pitchFamily="34" charset="0"/>
              </a:rPr>
              <a:t>, 90 percent or more </a:t>
            </a:r>
            <a:r>
              <a:rPr lang="en-GB" altLang="cs-CZ" sz="1800" dirty="0">
                <a:latin typeface="Arial" panose="020B0604020202020204" pitchFamily="34" charset="0"/>
              </a:rPr>
              <a:t>of the G250 have</a:t>
            </a:r>
            <a:r>
              <a:rPr lang="cs-CZ" altLang="cs-CZ" sz="1800" dirty="0">
                <a:latin typeface="Arial" panose="020B0604020202020204" pitchFamily="34" charset="0"/>
              </a:rPr>
              <a:t> </a:t>
            </a:r>
            <a:r>
              <a:rPr lang="en-GB" altLang="cs-CZ" sz="1800" dirty="0">
                <a:latin typeface="Arial" panose="020B0604020202020204" pitchFamily="34" charset="0"/>
              </a:rPr>
              <a:t>reported rate on sustainability. This statistic fluctuates</a:t>
            </a:r>
            <a:r>
              <a:rPr lang="cs-CZ" altLang="cs-CZ" sz="1800" dirty="0">
                <a:latin typeface="Arial" panose="020B0604020202020204" pitchFamily="34" charset="0"/>
              </a:rPr>
              <a:t> </a:t>
            </a:r>
            <a:r>
              <a:rPr lang="en-GB" altLang="cs-CZ" sz="1800" dirty="0">
                <a:latin typeface="Arial" panose="020B0604020202020204" pitchFamily="34" charset="0"/>
              </a:rPr>
              <a:t>marginally year-to-year as the group of companies</a:t>
            </a:r>
            <a:r>
              <a:rPr lang="cs-CZ" altLang="cs-CZ" sz="1800" dirty="0">
                <a:latin typeface="Arial" panose="020B0604020202020204" pitchFamily="34" charset="0"/>
              </a:rPr>
              <a:t> </a:t>
            </a:r>
            <a:r>
              <a:rPr lang="en-GB" altLang="cs-CZ" sz="1800" dirty="0">
                <a:latin typeface="Arial" panose="020B0604020202020204" pitchFamily="34" charset="0"/>
              </a:rPr>
              <a:t>comprising the G250 changes.</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altLang="cs-CZ" sz="1800" dirty="0">
                <a:latin typeface="Arial" panose="020B0604020202020204" pitchFamily="34" charset="0"/>
              </a:rPr>
              <a:t>Sustainability reporting has seen a particularly strong</a:t>
            </a:r>
            <a:r>
              <a:rPr lang="cs-CZ" altLang="cs-CZ" sz="1800" dirty="0">
                <a:latin typeface="Arial" panose="020B0604020202020204" pitchFamily="34" charset="0"/>
              </a:rPr>
              <a:t> </a:t>
            </a:r>
            <a:r>
              <a:rPr lang="en-GB" altLang="cs-CZ" sz="1800" dirty="0">
                <a:latin typeface="Arial" panose="020B0604020202020204" pitchFamily="34" charset="0"/>
              </a:rPr>
              <a:t>increase in three countries: Kazakhstan (+ 34</a:t>
            </a:r>
            <a:r>
              <a:rPr lang="cs-CZ" altLang="cs-CZ" sz="1800" dirty="0">
                <a:latin typeface="Arial" panose="020B0604020202020204" pitchFamily="34" charset="0"/>
              </a:rPr>
              <a:t> </a:t>
            </a:r>
            <a:r>
              <a:rPr lang="en-GB" altLang="cs-CZ" sz="1800" dirty="0">
                <a:latin typeface="Arial" panose="020B0604020202020204" pitchFamily="34" charset="0"/>
              </a:rPr>
              <a:t>percentage points); Slovakia (+21 percentage points)</a:t>
            </a:r>
            <a:r>
              <a:rPr lang="cs-CZ" altLang="cs-CZ" sz="1800" dirty="0">
                <a:latin typeface="Arial" panose="020B0604020202020204" pitchFamily="34" charset="0"/>
              </a:rPr>
              <a:t> </a:t>
            </a:r>
            <a:r>
              <a:rPr lang="en-GB" altLang="cs-CZ" sz="1800" dirty="0">
                <a:latin typeface="Arial" panose="020B0604020202020204" pitchFamily="34" charset="0"/>
              </a:rPr>
              <a:t>and Germany (+19 percentage points).</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cs-CZ" altLang="cs-CZ" sz="1600" dirty="0">
                <a:latin typeface="Arial" panose="020B0604020202020204" pitchFamily="34" charset="0"/>
              </a:rPr>
              <a:t>More </a:t>
            </a:r>
            <a:r>
              <a:rPr lang="cs-CZ" altLang="cs-CZ" sz="1600" dirty="0" err="1">
                <a:latin typeface="Arial" panose="020B0604020202020204" pitchFamily="34" charset="0"/>
              </a:rPr>
              <a:t>details</a:t>
            </a:r>
            <a:r>
              <a:rPr lang="cs-CZ" altLang="cs-CZ" sz="1600" dirty="0">
                <a:latin typeface="Arial" panose="020B0604020202020204" pitchFamily="34" charset="0"/>
              </a:rPr>
              <a:t> </a:t>
            </a:r>
            <a:r>
              <a:rPr lang="cs-CZ" altLang="cs-CZ" sz="1600" dirty="0" err="1">
                <a:latin typeface="Arial" panose="020B0604020202020204" pitchFamily="34" charset="0"/>
              </a:rPr>
              <a:t>about</a:t>
            </a:r>
            <a:r>
              <a:rPr lang="cs-CZ" altLang="cs-CZ" sz="1600" dirty="0">
                <a:latin typeface="Arial" panose="020B0604020202020204" pitchFamily="34" charset="0"/>
              </a:rPr>
              <a:t> - </a:t>
            </a:r>
            <a:r>
              <a:rPr lang="cs-CZ" sz="1600" dirty="0">
                <a:solidFill>
                  <a:schemeClr val="bg1"/>
                </a:solidFill>
                <a:latin typeface="Times New Roman" panose="02020603050405020304" pitchFamily="18" charset="0"/>
                <a:cs typeface="Times New Roman" panose="02020603050405020304" pitchFamily="18" charset="0"/>
                <a:hlinkClick r:id="rId2"/>
              </a:rPr>
              <a:t>ttps://home.kpmg/xx/en/home/insights/2020/11/the-time-has-come-survey-of-sustainability-reporting.html</a:t>
            </a:r>
            <a:r>
              <a:rPr lang="cs-CZ" sz="16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93278231"/>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5277</TotalTime>
  <Words>3299</Words>
  <Application>Microsoft Office PowerPoint</Application>
  <PresentationFormat>Předvádění na obrazovce (4:3)</PresentationFormat>
  <Paragraphs>330</Paragraphs>
  <Slides>37</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37</vt:i4>
      </vt:variant>
    </vt:vector>
  </HeadingPairs>
  <TitlesOfParts>
    <vt:vector size="44" baseType="lpstr">
      <vt:lpstr>arial</vt:lpstr>
      <vt:lpstr>arial</vt:lpstr>
      <vt:lpstr>Calibri</vt:lpstr>
      <vt:lpstr>Calibri Light</vt:lpstr>
      <vt:lpstr>Times New Roman</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121</cp:revision>
  <dcterms:created xsi:type="dcterms:W3CDTF">2016-03-17T12:08:01Z</dcterms:created>
  <dcterms:modified xsi:type="dcterms:W3CDTF">2024-12-10T10:36:24Z</dcterms:modified>
</cp:coreProperties>
</file>