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324" r:id="rId5"/>
    <p:sldId id="323" r:id="rId6"/>
    <p:sldId id="264" r:id="rId7"/>
    <p:sldId id="294" r:id="rId8"/>
    <p:sldId id="289" r:id="rId9"/>
    <p:sldId id="295" r:id="rId10"/>
    <p:sldId id="296" r:id="rId11"/>
    <p:sldId id="316" r:id="rId12"/>
    <p:sldId id="318" r:id="rId13"/>
    <p:sldId id="319" r:id="rId14"/>
    <p:sldId id="320" r:id="rId15"/>
    <p:sldId id="321" r:id="rId16"/>
    <p:sldId id="317" r:id="rId17"/>
    <p:sldId id="297" r:id="rId18"/>
    <p:sldId id="298" r:id="rId19"/>
    <p:sldId id="299" r:id="rId20"/>
    <p:sldId id="304" r:id="rId21"/>
    <p:sldId id="303" r:id="rId22"/>
    <p:sldId id="300" r:id="rId23"/>
    <p:sldId id="310" r:id="rId24"/>
    <p:sldId id="312" r:id="rId25"/>
    <p:sldId id="311" r:id="rId26"/>
    <p:sldId id="322" r:id="rId27"/>
    <p:sldId id="301" r:id="rId28"/>
    <p:sldId id="302" r:id="rId29"/>
    <p:sldId id="291" r:id="rId30"/>
    <p:sldId id="293" r:id="rId31"/>
    <p:sldId id="292" r:id="rId32"/>
    <p:sldId id="305" r:id="rId33"/>
    <p:sldId id="306" r:id="rId34"/>
    <p:sldId id="307" r:id="rId35"/>
    <p:sldId id="308" r:id="rId36"/>
    <p:sldId id="309" r:id="rId3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76" y="67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04.11.2024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04.11.2024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04.11.2024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04.11.2024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04.11.2024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04.11.2024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jikura.co.jp/eng/csr/group_csr/communication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mages.jobsataccor.com.au/wp-content/uploads/AccorHotels-Corporate-Responsibility-Report-2017.pdf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mages.jobsataccor.com.au/wp-content/uploads/AccorHotels-Corporate-Responsibility-Report-2017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mages.jobsataccor.com.au/wp-content/uploads/AccorHotels-Corporate-Responsibility-Report-2017.pdf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mages.jobsataccor.com.au/wp-content/uploads/AccorHotels-Corporate-Responsibility-Report-2017.pdf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.accor.com/en/commitment/sharing-our-knowledge/csr-and-performance" TargetMode="External"/><Relationship Id="rId2" Type="http://schemas.openxmlformats.org/officeDocument/2006/relationships/hyperlink" Target="https://www.accorhotels.com/gb/sustainable-development/index.shtml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shiba/ww/en/csr/engagement/stakeholders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skelsustainabilitysolutions.com/real-life-impact-5-stakeholder-engagement-success-stories/#4-starbucks" TargetMode="External"/><Relationship Id="rId2" Type="http://schemas.openxmlformats.org/officeDocument/2006/relationships/hyperlink" Target="https://simplystakeholders.com/stakeholder-matrix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pxmG3YRgok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>
                <a:latin typeface="Arial" pitchFamily="34" charset="0"/>
                <a:cs typeface="Arial" pitchFamily="34" charset="0"/>
              </a:rPr>
              <a:t>STAKEHOLDER MANAGEMENT AND ENGAGEMENT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MEANING AND ORIGINS STAKEHOLDER – INFLUENCE ON CSR APPROACH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800" dirty="0">
                <a:latin typeface="Arial" panose="020B0604020202020204" pitchFamily="34" charset="0"/>
              </a:rPr>
              <a:t>Ing. </a:t>
            </a:r>
            <a:r>
              <a:rPr lang="cs-CZ" altLang="cs-CZ" sz="1800" dirty="0">
                <a:latin typeface="Arial" panose="020B0604020202020204" pitchFamily="34" charset="0"/>
              </a:rPr>
              <a:t>Pavel Adámek</a:t>
            </a:r>
            <a:r>
              <a:rPr lang="en-GB" altLang="cs-CZ" sz="1800" dirty="0">
                <a:latin typeface="Arial" panose="020B0604020202020204" pitchFamily="34" charset="0"/>
              </a:rPr>
              <a:t>, Ph.D.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CORPORATE SOCIAL RESPONSIBILITY</a:t>
            </a:r>
            <a:r>
              <a:rPr lang="en-GB" altLang="cs-CZ" sz="1800" dirty="0">
                <a:latin typeface="Arial" panose="020B0604020202020204" pitchFamily="34" charset="0"/>
              </a:rPr>
              <a:t>/</a:t>
            </a:r>
            <a:r>
              <a:rPr lang="cs-CZ" altLang="cs-CZ" sz="1800" dirty="0">
                <a:latin typeface="Arial" panose="020B0604020202020204" pitchFamily="34" charset="0"/>
              </a:rPr>
              <a:t>PEM-NACSR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773559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19F8815-DB6F-453B-9A1D-4D87AFFF6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338138" y="5586452"/>
            <a:ext cx="84772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/>
              <a:t>Source: </a:t>
            </a:r>
            <a:r>
              <a:rPr lang="cs-CZ" sz="1000" dirty="0">
                <a:hlinkClick r:id="rId3"/>
              </a:rPr>
              <a:t>http://www.fujikura.co.jp/eng/csr/group_csr/communication.html</a:t>
            </a:r>
            <a:endParaRPr lang="cs-CZ" sz="1000" dirty="0"/>
          </a:p>
          <a:p>
            <a:pPr algn="ctr"/>
            <a:endParaRPr lang="cs-CZ" sz="1000" dirty="0"/>
          </a:p>
          <a:p>
            <a:pPr algn="ctr"/>
            <a:r>
              <a:rPr lang="cs-CZ" sz="1000" dirty="0" err="1"/>
              <a:t>Fujikura</a:t>
            </a:r>
            <a:r>
              <a:rPr lang="cs-CZ" sz="1000" dirty="0"/>
              <a:t> </a:t>
            </a:r>
            <a:r>
              <a:rPr lang="cs-CZ" sz="1000" dirty="0" err="1"/>
              <a:t>corporation</a:t>
            </a:r>
            <a:r>
              <a:rPr lang="cs-CZ" sz="1000" dirty="0"/>
              <a:t> – </a:t>
            </a:r>
            <a:r>
              <a:rPr lang="cs-CZ" sz="1000" dirty="0" err="1"/>
              <a:t>stakeholders</a:t>
            </a:r>
            <a:r>
              <a:rPr lang="cs-CZ" sz="1000" dirty="0"/>
              <a:t> in detail</a:t>
            </a:r>
          </a:p>
        </p:txBody>
      </p:sp>
    </p:spTree>
    <p:extLst>
      <p:ext uri="{BB962C8B-B14F-4D97-AF65-F5344CB8AC3E}">
        <p14:creationId xmlns:p14="http://schemas.microsoft.com/office/powerpoint/2010/main" val="3220860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773559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0" y="6040348"/>
            <a:ext cx="8477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/>
              <a:t>Source: </a:t>
            </a:r>
            <a:r>
              <a:rPr lang="cs-CZ" sz="1000" dirty="0">
                <a:hlinkClick r:id="rId2"/>
              </a:rPr>
              <a:t>https://images.jobsataccor.com.au/wp-content/uploads/AccorHotels-Corporate-Responsibility-Report-2017.pdf</a:t>
            </a:r>
            <a:endParaRPr lang="cs-CZ" sz="1000" dirty="0"/>
          </a:p>
          <a:p>
            <a:pPr algn="ctr"/>
            <a:r>
              <a:rPr lang="cs-CZ" sz="1000" dirty="0"/>
              <a:t>ACCOR HOTELS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1E6582-EB56-4237-BA94-B69EB0ABC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39" t="14939" r="15833" b="4322"/>
          <a:stretch/>
        </p:blipFill>
        <p:spPr>
          <a:xfrm>
            <a:off x="0" y="-1686"/>
            <a:ext cx="9132620" cy="600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99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773559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249238" y="6150114"/>
            <a:ext cx="2155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/>
              <a:t>Source: </a:t>
            </a:r>
            <a:r>
              <a:rPr lang="cs-CZ" sz="800" dirty="0">
                <a:hlinkClick r:id="rId2"/>
              </a:rPr>
              <a:t>https://images.jobsataccor.com.au/wp-content/uploads/AccorHotels-Corporate-Responsibility-Report-2017.pdf</a:t>
            </a:r>
            <a:endParaRPr lang="cs-CZ" sz="800" dirty="0"/>
          </a:p>
          <a:p>
            <a:pPr algn="ctr"/>
            <a:r>
              <a:rPr lang="cs-CZ" sz="800" dirty="0"/>
              <a:t>ACCOR HOTELS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B56B761-65E8-4019-B4AB-176658B57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17" t="9506" r="10555" b="8144"/>
          <a:stretch/>
        </p:blipFill>
        <p:spPr>
          <a:xfrm>
            <a:off x="346075" y="717550"/>
            <a:ext cx="7323138" cy="54599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E4D777E-ECC2-4125-BBD5-ACE22F62AE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778" t="45062" r="15972" b="43827"/>
          <a:stretch/>
        </p:blipFill>
        <p:spPr>
          <a:xfrm>
            <a:off x="4238625" y="6087117"/>
            <a:ext cx="4238625" cy="73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8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773559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338138" y="6487696"/>
            <a:ext cx="8228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/>
              <a:t>Source: </a:t>
            </a:r>
            <a:r>
              <a:rPr lang="cs-CZ" sz="800" dirty="0">
                <a:hlinkClick r:id="rId2"/>
              </a:rPr>
              <a:t>https://images.jobsataccor.com.au/wp-content/uploads/AccorHotels-Corporate-Responsibility-Report-2017.pdf</a:t>
            </a:r>
            <a:endParaRPr lang="cs-CZ" sz="800" dirty="0"/>
          </a:p>
          <a:p>
            <a:pPr algn="ctr"/>
            <a:r>
              <a:rPr lang="cs-CZ" sz="800" dirty="0"/>
              <a:t>ACCOR HOTELS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D08193-C522-47B6-8670-D7F96D9CDD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55" t="15187" r="18195" b="6010"/>
          <a:stretch/>
        </p:blipFill>
        <p:spPr>
          <a:xfrm>
            <a:off x="195262" y="729175"/>
            <a:ext cx="8228012" cy="57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59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773559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338138" y="6487696"/>
            <a:ext cx="8228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/>
              <a:t>Source: </a:t>
            </a:r>
            <a:r>
              <a:rPr lang="cs-CZ" sz="800" dirty="0">
                <a:hlinkClick r:id="rId2"/>
              </a:rPr>
              <a:t>https://images.jobsataccor.com.au/wp-content/uploads/AccorHotels-Corporate-Responsibility-Report-2017.pdf</a:t>
            </a:r>
            <a:endParaRPr lang="cs-CZ" sz="800" dirty="0"/>
          </a:p>
          <a:p>
            <a:pPr algn="ctr"/>
            <a:r>
              <a:rPr lang="cs-CZ" sz="800" dirty="0"/>
              <a:t>ACCOR HOTELS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D0B1DAC-9DD2-4340-95DD-726A5AD5E1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11" t="17161" r="16666" b="5802"/>
          <a:stretch/>
        </p:blipFill>
        <p:spPr>
          <a:xfrm>
            <a:off x="0" y="717549"/>
            <a:ext cx="8902700" cy="57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1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i="1" dirty="0">
                <a:latin typeface="Arial" panose="020B0604020202020204" pitchFamily="34" charset="0"/>
              </a:rPr>
              <a:t>			</a:t>
            </a:r>
            <a:r>
              <a:rPr lang="cs-CZ" altLang="cs-CZ" sz="2000" i="1" dirty="0">
                <a:latin typeface="Arial" panose="020B0604020202020204" pitchFamily="34" charset="0"/>
                <a:hlinkClick r:id="rId2"/>
              </a:rPr>
              <a:t>ACCOR HOTELS  video</a:t>
            </a:r>
            <a:endParaRPr lang="cs-CZ" altLang="cs-CZ" sz="2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000" i="1" dirty="0">
                <a:latin typeface="Arial" panose="020B0604020202020204" pitchFamily="34" charset="0"/>
              </a:rPr>
              <a:t>Corporate Responsibility ACCOR HOTELS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000" i="1" dirty="0">
                <a:latin typeface="Arial" panose="020B0604020202020204" pitchFamily="34" charset="0"/>
                <a:hlinkClick r:id="rId3"/>
              </a:rPr>
              <a:t>https://group.accor.com/en/commitment/sharing-our-knowledge/csr-and-performance</a:t>
            </a:r>
            <a:endParaRPr lang="cs-CZ" altLang="cs-CZ" sz="2000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50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difficulties in managing the relationships from the perspective of business management and stakeholders are issues such as</a:t>
            </a:r>
            <a:r>
              <a:rPr lang="cs-CZ" altLang="cs-CZ" sz="2000" dirty="0">
                <a:latin typeface="Arial" panose="020B0604020202020204" pitchFamily="34" charset="0"/>
              </a:rPr>
              <a:t>: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D</a:t>
            </a:r>
            <a:r>
              <a:rPr lang="en-US" altLang="cs-CZ" sz="1800" dirty="0" err="1">
                <a:latin typeface="Arial" panose="020B0604020202020204" pitchFamily="34" charset="0"/>
              </a:rPr>
              <a:t>ivergent</a:t>
            </a:r>
            <a:r>
              <a:rPr lang="en-US" altLang="cs-CZ" sz="1800" dirty="0">
                <a:latin typeface="Arial" panose="020B0604020202020204" pitchFamily="34" charset="0"/>
              </a:rPr>
              <a:t> and often conflicting expectations between stakeholders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C</a:t>
            </a:r>
            <a:r>
              <a:rPr lang="en-US" altLang="cs-CZ" sz="1800" dirty="0" err="1">
                <a:latin typeface="Arial" panose="020B0604020202020204" pitchFamily="34" charset="0"/>
              </a:rPr>
              <a:t>ontextual</a:t>
            </a:r>
            <a:r>
              <a:rPr lang="en-US" altLang="cs-CZ" sz="1800" dirty="0">
                <a:latin typeface="Arial" panose="020B0604020202020204" pitchFamily="34" charset="0"/>
              </a:rPr>
              <a:t> complexities</a:t>
            </a:r>
            <a:r>
              <a:rPr lang="cs-CZ" altLang="cs-CZ" sz="1800" dirty="0">
                <a:latin typeface="Arial" panose="020B0604020202020204" pitchFamily="34" charset="0"/>
              </a:rPr>
              <a:t>, </a:t>
            </a:r>
            <a:r>
              <a:rPr lang="en-US" altLang="cs-CZ" sz="1800" dirty="0">
                <a:latin typeface="Arial" panose="020B0604020202020204" pitchFamily="34" charset="0"/>
              </a:rPr>
              <a:t>that are further complicated by varying interpretations arising out of different geographical regions and cultures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T</a:t>
            </a:r>
            <a:r>
              <a:rPr lang="en-US" altLang="cs-CZ" sz="1800" dirty="0">
                <a:latin typeface="Arial" panose="020B0604020202020204" pitchFamily="34" charset="0"/>
              </a:rPr>
              <a:t>he challenge of identifying what might be considered to be “best practice” with regard to CSR stakeholder dialogue strategy and then communicating this to stakeholders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Cumulatively, the </a:t>
            </a:r>
            <a:r>
              <a:rPr lang="en-US" altLang="cs-CZ" sz="2000" b="1" dirty="0">
                <a:latin typeface="Arial" panose="020B0604020202020204" pitchFamily="34" charset="0"/>
              </a:rPr>
              <a:t>expected benefits </a:t>
            </a:r>
            <a:r>
              <a:rPr lang="en-US" altLang="cs-CZ" sz="2000" dirty="0">
                <a:latin typeface="Arial" panose="020B0604020202020204" pitchFamily="34" charset="0"/>
              </a:rPr>
              <a:t>to </a:t>
            </a:r>
            <a:r>
              <a:rPr lang="en-US" altLang="cs-CZ" sz="2000" dirty="0" err="1">
                <a:latin typeface="Arial" panose="020B0604020202020204" pitchFamily="34" charset="0"/>
              </a:rPr>
              <a:t>organisations</a:t>
            </a:r>
            <a:r>
              <a:rPr lang="en-US" altLang="cs-CZ" sz="2000" dirty="0">
                <a:latin typeface="Arial" panose="020B0604020202020204" pitchFamily="34" charset="0"/>
              </a:rPr>
              <a:t> that succeed in meeting CSR expectations of key stakeholder groups are increased company revenue and profitability, lower costs, easier access to finance, and a greater capability to innovate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749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These </a:t>
            </a:r>
            <a:r>
              <a:rPr lang="en-US" altLang="cs-CZ" sz="2000" dirty="0">
                <a:latin typeface="Arial" panose="020B0604020202020204" pitchFamily="34" charset="0"/>
              </a:rPr>
              <a:t>indicates </a:t>
            </a:r>
            <a:r>
              <a:rPr lang="en-US" altLang="cs-CZ" sz="2000" b="1" dirty="0">
                <a:latin typeface="Arial" panose="020B0604020202020204" pitchFamily="34" charset="0"/>
              </a:rPr>
              <a:t>which interest groups are for business crucial</a:t>
            </a:r>
            <a:r>
              <a:rPr lang="cs-CZ" altLang="cs-CZ" sz="2000" b="1" dirty="0">
                <a:latin typeface="Arial" panose="020B0604020202020204" pitchFamily="34" charset="0"/>
              </a:rPr>
              <a:t>: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dirty="0">
                <a:latin typeface="Arial" panose="020B0604020202020204" pitchFamily="34" charset="0"/>
              </a:rPr>
              <a:t>how they are treated</a:t>
            </a:r>
            <a:r>
              <a:rPr lang="cs-CZ" altLang="cs-CZ" sz="2000" dirty="0">
                <a:latin typeface="Arial" panose="020B0604020202020204" pitchFamily="34" charset="0"/>
              </a:rPr>
              <a:t>;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dirty="0">
                <a:latin typeface="Arial" panose="020B0604020202020204" pitchFamily="34" charset="0"/>
              </a:rPr>
              <a:t>whether the mechanism of strategic CSR is developed</a:t>
            </a:r>
            <a:r>
              <a:rPr lang="en-US" altLang="cs-CZ" sz="2000" dirty="0">
                <a:latin typeface="Arial" panose="020B0604020202020204" pitchFamily="34" charset="0"/>
              </a:rPr>
              <a:t>;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dirty="0">
                <a:latin typeface="Arial" panose="020B0604020202020204" pitchFamily="34" charset="0"/>
              </a:rPr>
              <a:t>how are inform its stakeholders </a:t>
            </a:r>
            <a:r>
              <a:rPr lang="en-US" altLang="cs-CZ" sz="2000" dirty="0">
                <a:latin typeface="Arial" panose="020B0604020202020204" pitchFamily="34" charset="0"/>
              </a:rPr>
              <a:t>(stakeholder dialogue) about targeted activities;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dirty="0">
                <a:latin typeface="Arial" panose="020B0604020202020204" pitchFamily="34" charset="0"/>
              </a:rPr>
              <a:t>how to evaluate these activities</a:t>
            </a:r>
            <a:r>
              <a:rPr lang="en-US" altLang="cs-CZ" sz="2000" dirty="0">
                <a:latin typeface="Arial" panose="020B0604020202020204" pitchFamily="34" charset="0"/>
              </a:rPr>
              <a:t> (feedback to management or owners);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dirty="0">
                <a:latin typeface="Arial" panose="020B0604020202020204" pitchFamily="34" charset="0"/>
              </a:rPr>
              <a:t>are these findings regularly used to promote the interests of the company </a:t>
            </a:r>
            <a:r>
              <a:rPr lang="en-US" altLang="cs-CZ" sz="2000" dirty="0">
                <a:latin typeface="Arial" panose="020B0604020202020204" pitchFamily="34" charset="0"/>
              </a:rPr>
              <a:t>or for the benefit of a comprehensive approach to CSR in all areas? 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2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b="1" dirty="0">
                <a:latin typeface="Arial" panose="020B0604020202020204" pitchFamily="34" charset="0"/>
              </a:rPr>
              <a:t>T</a:t>
            </a:r>
            <a:r>
              <a:rPr lang="en-US" altLang="cs-CZ" sz="2000" b="1" dirty="0">
                <a:latin typeface="Arial" panose="020B0604020202020204" pitchFamily="34" charset="0"/>
              </a:rPr>
              <a:t>he </a:t>
            </a:r>
            <a:r>
              <a:rPr lang="cs-CZ" altLang="cs-CZ" sz="2000" b="1" dirty="0">
                <a:latin typeface="Arial" panose="020B0604020202020204" pitchFamily="34" charset="0"/>
              </a:rPr>
              <a:t>role </a:t>
            </a:r>
            <a:r>
              <a:rPr lang="cs-CZ" altLang="cs-CZ" sz="2000" b="1" dirty="0" err="1">
                <a:latin typeface="Arial" panose="020B0604020202020204" pitchFamily="34" charset="0"/>
              </a:rPr>
              <a:t>of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stakeholder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engagement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Engaging with stakeholders early ensures that issues addressed in the CR policy and report are the most meaningful.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insights gained from this exchange also provide new business opportunities.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Corporate reputation is enhanced much more than by pushing forward the most charitable initiatives if these are unrelated to the main concerns of the stakeholders.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usual forms of engagement measurement (outreach, media analysis, social media evaluation …) constitute very precious data for CSR reports. In particular those recommended in the </a:t>
            </a:r>
            <a:r>
              <a:rPr lang="en-US" altLang="cs-CZ" sz="2000" dirty="0">
                <a:highlight>
                  <a:srgbClr val="00FFFF"/>
                </a:highlight>
                <a:latin typeface="Arial" panose="020B0604020202020204" pitchFamily="34" charset="0"/>
              </a:rPr>
              <a:t>AA1000 </a:t>
            </a:r>
            <a:r>
              <a:rPr lang="en-US" altLang="cs-CZ" sz="2000" dirty="0">
                <a:latin typeface="Arial" panose="020B0604020202020204" pitchFamily="34" charset="0"/>
              </a:rPr>
              <a:t>(materiality, inclusivity, completeness).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b="1" dirty="0">
                <a:latin typeface="Arial" panose="020B0604020202020204" pitchFamily="34" charset="0"/>
              </a:rPr>
              <a:t>Phases and factors in engaging with stakeholders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b="1" dirty="0">
                <a:latin typeface="Arial" panose="020B0604020202020204" pitchFamily="34" charset="0"/>
              </a:rPr>
              <a:t>Phases of managing stakeholder dialogue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Selection of stakeholders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Stakeholder dialog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Interpretation of information from dialogue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Decisions about company actions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Response to the dialogue through activities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b="1" dirty="0">
                <a:latin typeface="Arial" panose="020B0604020202020204" pitchFamily="34" charset="0"/>
              </a:rPr>
              <a:t>Key factors in acting on stakeholder dialogue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Awareness that an issue exists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Commitment to prioritize and resource an issue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Capacity/availability of resources to tackle an issue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Consensus amongst the company and its stakeholders over the issues and relevance of stakeholder dialogue in general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2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A </a:t>
            </a:r>
            <a:r>
              <a:rPr lang="cs-CZ" altLang="cs-CZ" sz="2200" dirty="0" err="1">
                <a:latin typeface="Arial" panose="020B0604020202020204" pitchFamily="34" charset="0"/>
              </a:rPr>
              <a:t>stakeholder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approach</a:t>
            </a:r>
            <a:r>
              <a:rPr lang="cs-CZ" altLang="cs-CZ" sz="2200" dirty="0">
                <a:latin typeface="Arial" panose="020B0604020202020204" pitchFamily="34" charset="0"/>
              </a:rPr>
              <a:t> to CSR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stakeholders</a:t>
            </a:r>
            <a:r>
              <a:rPr lang="cs-CZ" altLang="cs-CZ" sz="2200" dirty="0">
                <a:latin typeface="Arial" panose="020B0604020202020204" pitchFamily="34" charset="0"/>
              </a:rPr>
              <a:t>´ </a:t>
            </a:r>
            <a:r>
              <a:rPr lang="cs-CZ" altLang="cs-CZ" sz="2200" dirty="0" err="1">
                <a:latin typeface="Arial" panose="020B0604020202020204" pitchFamily="34" charset="0"/>
              </a:rPr>
              <a:t>participation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Four Levels of </a:t>
            </a:r>
            <a:r>
              <a:rPr lang="cs-CZ" altLang="cs-CZ" sz="2200" dirty="0">
                <a:latin typeface="Arial" panose="020B0604020202020204" pitchFamily="34" charset="0"/>
              </a:rPr>
              <a:t>c</a:t>
            </a:r>
            <a:r>
              <a:rPr lang="en-US" altLang="cs-CZ" sz="2200" dirty="0" err="1">
                <a:latin typeface="Arial" panose="020B0604020202020204" pitchFamily="34" charset="0"/>
              </a:rPr>
              <a:t>ommitment</a:t>
            </a:r>
            <a:r>
              <a:rPr lang="en-US" altLang="cs-CZ" sz="2200" dirty="0">
                <a:latin typeface="Arial" panose="020B0604020202020204" pitchFamily="34" charset="0"/>
              </a:rPr>
              <a:t> to the </a:t>
            </a: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 err="1">
                <a:latin typeface="Arial" panose="020B0604020202020204" pitchFamily="34" charset="0"/>
              </a:rPr>
              <a:t>takeholder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a</a:t>
            </a:r>
            <a:r>
              <a:rPr lang="en-US" altLang="cs-CZ" sz="2200" dirty="0" err="1">
                <a:latin typeface="Arial" panose="020B0604020202020204" pitchFamily="34" charset="0"/>
              </a:rPr>
              <a:t>pproach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Research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examples</a:t>
            </a:r>
            <a:r>
              <a:rPr lang="cs-CZ" altLang="cs-CZ" sz="2200" dirty="0">
                <a:latin typeface="Arial" panose="020B0604020202020204" pitchFamily="34" charset="0"/>
              </a:rPr>
              <a:t> – influence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CSR </a:t>
            </a:r>
            <a:r>
              <a:rPr lang="cs-CZ" altLang="cs-CZ" sz="2200" dirty="0" err="1">
                <a:latin typeface="Arial" panose="020B0604020202020204" pitchFamily="34" charset="0"/>
              </a:rPr>
              <a:t>activities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towards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stakeholders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3C28AA4-A27B-41DF-BEC9-E0AF33FAC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T</a:t>
            </a:r>
            <a:r>
              <a:rPr lang="en-US" altLang="cs-CZ" sz="2000" dirty="0">
                <a:latin typeface="Arial" panose="020B0604020202020204" pitchFamily="34" charset="0"/>
              </a:rPr>
              <a:t>he </a:t>
            </a:r>
            <a:r>
              <a:rPr lang="en-US" altLang="cs-CZ" sz="2000" b="1" dirty="0">
                <a:latin typeface="Arial" panose="020B0604020202020204" pitchFamily="34" charset="0"/>
              </a:rPr>
              <a:t>stakeholders’ participation type covers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en-US" altLang="cs-CZ" sz="2000" b="1" dirty="0">
                <a:latin typeface="Arial" panose="020B0604020202020204" pitchFamily="34" charset="0"/>
              </a:rPr>
              <a:t>information notification, specific consultation, communication and common action.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Information notification </a:t>
            </a:r>
            <a:r>
              <a:rPr lang="en-US" altLang="cs-CZ" sz="2000" dirty="0">
                <a:latin typeface="Arial" panose="020B0604020202020204" pitchFamily="34" charset="0"/>
              </a:rPr>
              <a:t>helps stakeholders gain a better understanding through information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release and collect stakeholders' expectation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Specific consultation </a:t>
            </a:r>
            <a:r>
              <a:rPr lang="en-US" altLang="cs-CZ" sz="2000" dirty="0">
                <a:latin typeface="Arial" panose="020B0604020202020204" pitchFamily="34" charset="0"/>
              </a:rPr>
              <a:t>is to understand and respond to the stakeholders’ expectation in a direct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and effective approach through consultation on specific topics.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It includes survey of stakeholders,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comments and suggestions collected from stakeholders, active response to stakeholders’ questions and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participation in stakeholders' forum.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4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Communication</a:t>
            </a:r>
            <a:r>
              <a:rPr lang="en-US" altLang="cs-CZ" sz="2000" dirty="0">
                <a:latin typeface="Arial" panose="020B0604020202020204" pitchFamily="34" charset="0"/>
              </a:rPr>
              <a:t> is to make dialogues with the representatives of stakeholders to find out solutions and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incorporate their advice into corporate decisions. It includes dialogues and meetings with stakeholders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and high-level talks.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Common action </a:t>
            </a:r>
            <a:r>
              <a:rPr lang="en-US" altLang="cs-CZ" sz="2000" dirty="0">
                <a:latin typeface="Arial" panose="020B0604020202020204" pitchFamily="34" charset="0"/>
              </a:rPr>
              <a:t>is to deepen cooperation, integrate resources, complement each other’s advantages,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jointly hedge risks and share benefits to achieve a </a:t>
            </a:r>
            <a:r>
              <a:rPr lang="en-US" altLang="cs-CZ" sz="2000" i="1" dirty="0">
                <a:latin typeface="Arial" panose="020B0604020202020204" pitchFamily="34" charset="0"/>
              </a:rPr>
              <a:t>win-win situation</a:t>
            </a:r>
            <a:r>
              <a:rPr lang="en-US" altLang="cs-CZ" sz="2000" dirty="0">
                <a:latin typeface="Arial" panose="020B0604020202020204" pitchFamily="34" charset="0"/>
              </a:rPr>
              <a:t>.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It includes cooperation agreement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signing, cooperation to propel sustained development plan and jointly launch social welfare activities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for cooperation alliance.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Managers perceive a variety of stakeholder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groups. They give a high priority to a stakeholder, if they believe that this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stakeholder has a </a:t>
            </a:r>
            <a:r>
              <a:rPr lang="en-US" altLang="cs-CZ" sz="2200" b="1" dirty="0">
                <a:latin typeface="Arial" panose="020B0604020202020204" pitchFamily="34" charset="0"/>
              </a:rPr>
              <a:t>legitimate claim</a:t>
            </a:r>
            <a:r>
              <a:rPr lang="en-US" altLang="cs-CZ" sz="2200" dirty="0">
                <a:latin typeface="Arial" panose="020B0604020202020204" pitchFamily="34" charset="0"/>
              </a:rPr>
              <a:t>, which calls for </a:t>
            </a:r>
            <a:r>
              <a:rPr lang="en-US" altLang="cs-CZ" sz="2200" b="1" dirty="0">
                <a:latin typeface="Arial" panose="020B0604020202020204" pitchFamily="34" charset="0"/>
              </a:rPr>
              <a:t>immediate action</a:t>
            </a:r>
            <a:r>
              <a:rPr lang="en-US" altLang="cs-CZ" sz="2200" dirty="0">
                <a:latin typeface="Arial" panose="020B0604020202020204" pitchFamily="34" charset="0"/>
              </a:rPr>
              <a:t> (i.e. urgent),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possesses the </a:t>
            </a:r>
            <a:r>
              <a:rPr lang="en-US" altLang="cs-CZ" sz="2200" b="1" dirty="0">
                <a:latin typeface="Arial" panose="020B0604020202020204" pitchFamily="34" charset="0"/>
              </a:rPr>
              <a:t>power to influence </a:t>
            </a:r>
            <a:r>
              <a:rPr lang="en-US" altLang="cs-CZ" sz="2200" dirty="0">
                <a:latin typeface="Arial" panose="020B0604020202020204" pitchFamily="34" charset="0"/>
              </a:rPr>
              <a:t>organization’s activities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According to </a:t>
            </a:r>
            <a:r>
              <a:rPr lang="en-US" altLang="cs-CZ" sz="2200" b="1" dirty="0">
                <a:latin typeface="Arial" panose="020B0604020202020204" pitchFamily="34" charset="0"/>
              </a:rPr>
              <a:t>Mitchell et al.’s classification of stakeholders</a:t>
            </a:r>
            <a:r>
              <a:rPr lang="en-US" altLang="cs-CZ" sz="2200" dirty="0">
                <a:latin typeface="Arial" panose="020B0604020202020204" pitchFamily="34" charset="0"/>
              </a:rPr>
              <a:t>, if a stakeholder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possesses only one of the three attributes, they are called latent stakeholders and have low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stakeholder salience</a:t>
            </a:r>
            <a:r>
              <a:rPr lang="en-US" altLang="cs-CZ" sz="2200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  <a:endParaRPr lang="cs-CZ" altLang="cs-CZ" sz="22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4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Model </a:t>
            </a:r>
            <a:r>
              <a:rPr lang="cs-CZ" altLang="cs-CZ" sz="2200" b="1" dirty="0" err="1">
                <a:latin typeface="Arial" panose="020B0604020202020204" pitchFamily="34" charset="0"/>
              </a:rPr>
              <a:t>of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stakeholder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salience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Further, the dynamic qualities are accommodated by explaining how stakeholders can shift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between classes by attaining or losing one or more attribute.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0857" t="32476" r="18286" b="13620"/>
          <a:stretch/>
        </p:blipFill>
        <p:spPr>
          <a:xfrm>
            <a:off x="2085252" y="3652459"/>
            <a:ext cx="4983021" cy="248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2985818" y="1225689"/>
            <a:ext cx="615818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Among these </a:t>
            </a:r>
            <a:r>
              <a:rPr lang="en-US" altLang="cs-CZ" sz="1600" b="1" dirty="0">
                <a:latin typeface="Arial" panose="020B0604020202020204" pitchFamily="34" charset="0"/>
              </a:rPr>
              <a:t>latent stakeholders</a:t>
            </a:r>
            <a:r>
              <a:rPr lang="en-US" altLang="cs-CZ" sz="1600" dirty="0">
                <a:latin typeface="Arial" panose="020B0604020202020204" pitchFamily="34" charset="0"/>
              </a:rPr>
              <a:t>, if the only attribute is power, then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they are called dormant stakeholders (Area 1</a:t>
            </a:r>
            <a:r>
              <a:rPr lang="cs-CZ" altLang="cs-CZ" sz="1600" dirty="0">
                <a:latin typeface="Arial" panose="020B0604020202020204" pitchFamily="34" charset="0"/>
              </a:rPr>
              <a:t>)</a:t>
            </a:r>
            <a:r>
              <a:rPr lang="en-US" altLang="cs-CZ" sz="1600" dirty="0">
                <a:latin typeface="Arial" panose="020B0604020202020204" pitchFamily="34" charset="0"/>
              </a:rPr>
              <a:t>;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if their only attribute is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legitimacy, they are called </a:t>
            </a:r>
            <a:r>
              <a:rPr lang="en-US" altLang="cs-CZ" sz="1600" b="1" dirty="0">
                <a:latin typeface="Arial" panose="020B0604020202020204" pitchFamily="34" charset="0"/>
              </a:rPr>
              <a:t>discretionary stakeholders</a:t>
            </a:r>
            <a:r>
              <a:rPr lang="en-US" altLang="cs-CZ" sz="1600" dirty="0">
                <a:latin typeface="Arial" panose="020B0604020202020204" pitchFamily="34" charset="0"/>
              </a:rPr>
              <a:t> (Area 2)</a:t>
            </a:r>
            <a:r>
              <a:rPr lang="cs-CZ" altLang="cs-CZ" sz="1600" dirty="0">
                <a:latin typeface="Arial" panose="020B0604020202020204" pitchFamily="34" charset="0"/>
              </a:rPr>
              <a:t>,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and if their only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attribute is urgency, then they are termed as </a:t>
            </a:r>
            <a:r>
              <a:rPr lang="en-US" altLang="cs-CZ" sz="1600" b="1" dirty="0">
                <a:latin typeface="Arial" panose="020B0604020202020204" pitchFamily="34" charset="0"/>
              </a:rPr>
              <a:t>demanding stakeholders </a:t>
            </a:r>
            <a:r>
              <a:rPr lang="en-US" altLang="cs-CZ" sz="1600" dirty="0">
                <a:latin typeface="Arial" panose="020B0604020202020204" pitchFamily="34" charset="0"/>
              </a:rPr>
              <a:t>(Area 3</a:t>
            </a:r>
            <a:r>
              <a:rPr lang="cs-CZ" altLang="cs-CZ" sz="1600" dirty="0">
                <a:latin typeface="Arial" panose="020B0604020202020204" pitchFamily="34" charset="0"/>
              </a:rPr>
              <a:t>)</a:t>
            </a:r>
            <a:r>
              <a:rPr lang="en-US" altLang="cs-CZ" sz="1600" dirty="0">
                <a:latin typeface="Arial" panose="020B0604020202020204" pitchFamily="34" charset="0"/>
              </a:rPr>
              <a:t>.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Stakeholder salience is moderate if two attributes are present and such stakeholders are called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b="1" dirty="0">
                <a:latin typeface="Arial" panose="020B0604020202020204" pitchFamily="34" charset="0"/>
              </a:rPr>
              <a:t>expectant stakeholders</a:t>
            </a:r>
            <a:r>
              <a:rPr lang="en-US" altLang="cs-CZ" sz="1600" dirty="0">
                <a:latin typeface="Arial" panose="020B0604020202020204" pitchFamily="34" charset="0"/>
              </a:rPr>
              <a:t>. Among the expectant stakeholders, those having power and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legitimacy are </a:t>
            </a:r>
            <a:r>
              <a:rPr lang="en-US" altLang="cs-CZ" sz="1600" b="1" dirty="0">
                <a:latin typeface="Arial" panose="020B0604020202020204" pitchFamily="34" charset="0"/>
              </a:rPr>
              <a:t>dominant stakeholders </a:t>
            </a:r>
            <a:r>
              <a:rPr lang="en-US" altLang="cs-CZ" sz="1600" dirty="0">
                <a:latin typeface="Arial" panose="020B0604020202020204" pitchFamily="34" charset="0"/>
              </a:rPr>
              <a:t>(Area 4); 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those having legitimacy and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urgency are </a:t>
            </a:r>
            <a:r>
              <a:rPr lang="en-US" altLang="cs-CZ" sz="1600" b="1" dirty="0">
                <a:latin typeface="Arial" panose="020B0604020202020204" pitchFamily="34" charset="0"/>
              </a:rPr>
              <a:t>dependent stakeholders</a:t>
            </a:r>
            <a:r>
              <a:rPr lang="en-US" altLang="cs-CZ" sz="1600" dirty="0">
                <a:latin typeface="Arial" panose="020B0604020202020204" pitchFamily="34" charset="0"/>
              </a:rPr>
              <a:t> (Area 6) and those with power and urgency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are called </a:t>
            </a:r>
            <a:r>
              <a:rPr lang="en-US" altLang="cs-CZ" sz="1600" b="1" dirty="0">
                <a:latin typeface="Arial" panose="020B0604020202020204" pitchFamily="34" charset="0"/>
              </a:rPr>
              <a:t>dangerous stakeholders </a:t>
            </a:r>
            <a:r>
              <a:rPr lang="en-US" altLang="cs-CZ" sz="1600" dirty="0">
                <a:latin typeface="Arial" panose="020B0604020202020204" pitchFamily="34" charset="0"/>
              </a:rPr>
              <a:t>(Area 5). 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highlight>
                  <a:srgbClr val="FFFF00"/>
                </a:highlight>
                <a:latin typeface="Arial" panose="020B0604020202020204" pitchFamily="34" charset="0"/>
              </a:rPr>
              <a:t>If all three elements </a:t>
            </a:r>
            <a:r>
              <a:rPr lang="en-US" altLang="cs-CZ" sz="1600" b="1" dirty="0">
                <a:highlight>
                  <a:srgbClr val="FFFF00"/>
                </a:highlight>
                <a:latin typeface="Arial" panose="020B0604020202020204" pitchFamily="34" charset="0"/>
              </a:rPr>
              <a:t>are apparent in</a:t>
            </a:r>
            <a:r>
              <a:rPr lang="cs-CZ" altLang="cs-CZ" sz="1600" b="1" dirty="0"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altLang="cs-CZ" sz="1600" b="1" dirty="0">
                <a:highlight>
                  <a:srgbClr val="FFFF00"/>
                </a:highlight>
                <a:latin typeface="Arial" panose="020B0604020202020204" pitchFamily="34" charset="0"/>
              </a:rPr>
              <a:t>a stakeholder relationship </a:t>
            </a:r>
            <a:r>
              <a:rPr lang="en-US" altLang="cs-CZ" sz="1600" dirty="0">
                <a:highlight>
                  <a:srgbClr val="FFFF00"/>
                </a:highlight>
                <a:latin typeface="Arial" panose="020B0604020202020204" pitchFamily="34" charset="0"/>
              </a:rPr>
              <a:t>(Area 7), then management have a clear and</a:t>
            </a:r>
            <a:r>
              <a:rPr lang="cs-CZ" altLang="cs-CZ" sz="1600" dirty="0"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highlight>
                  <a:srgbClr val="FFFF00"/>
                </a:highlight>
                <a:latin typeface="Arial" panose="020B0604020202020204" pitchFamily="34" charset="0"/>
              </a:rPr>
              <a:t>immediate mandate to attend and give priority to that stakeholder's claim</a:t>
            </a:r>
            <a:r>
              <a:rPr lang="en-US" altLang="cs-CZ" sz="1600" dirty="0">
                <a:latin typeface="Arial" panose="020B0604020202020204" pitchFamily="34" charset="0"/>
              </a:rPr>
              <a:t>. Stakeholders that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have none of the three attributes are identified as </a:t>
            </a:r>
            <a:r>
              <a:rPr lang="en-US" altLang="cs-CZ" sz="1600" b="1" dirty="0">
                <a:latin typeface="Arial" panose="020B0604020202020204" pitchFamily="34" charset="0"/>
              </a:rPr>
              <a:t>non-stakeholders</a:t>
            </a:r>
            <a:r>
              <a:rPr lang="en-US" altLang="cs-CZ" sz="1600" dirty="0">
                <a:latin typeface="Arial" panose="020B0604020202020204" pitchFamily="34" charset="0"/>
              </a:rPr>
              <a:t> (Area 8).</a:t>
            </a:r>
            <a:endParaRPr lang="cs-CZ" altLang="cs-CZ" sz="1600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65E3E20-F3A8-4FE5-AF3F-E34BE5D71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8699"/>
            <a:ext cx="2985819" cy="148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1599705" y="2498683"/>
            <a:ext cx="6158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Arial" panose="020B0604020202020204" pitchFamily="34" charset="0"/>
              </a:rPr>
              <a:t>Stakeholders</a:t>
            </a:r>
            <a:r>
              <a:rPr lang="cs-CZ" altLang="cs-CZ" sz="2400" b="1" dirty="0">
                <a:latin typeface="Arial" panose="020B0604020202020204" pitchFamily="34" charset="0"/>
              </a:rPr>
              <a:t> matrix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6F90D2C-EFB3-4615-AF89-D046EF9FC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8" y="2960348"/>
            <a:ext cx="5621312" cy="327395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A4E8B84-E8E0-4B18-935A-E2B8078BC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247" y="1064232"/>
            <a:ext cx="3030925" cy="27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48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20675" y="1365051"/>
            <a:ext cx="8477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The approach of stakeholders´participation</a:t>
            </a:r>
            <a:endParaRPr lang="cs-CZ" altLang="cs-CZ" sz="220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1143" t="9809" r="7679" b="6000"/>
          <a:stretch/>
        </p:blipFill>
        <p:spPr>
          <a:xfrm>
            <a:off x="1368611" y="1795938"/>
            <a:ext cx="6398840" cy="495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71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>
                <a:latin typeface="Arial" panose="020B0604020202020204" pitchFamily="34" charset="0"/>
              </a:rPr>
              <a:t>Stakeholders’ participation procedures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9" y="1523285"/>
            <a:ext cx="476726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Identify Topics</a:t>
            </a:r>
            <a:r>
              <a:rPr lang="en-US" altLang="cs-CZ" sz="1800" dirty="0">
                <a:latin typeface="Arial" panose="020B0604020202020204" pitchFamily="34" charset="0"/>
              </a:rPr>
              <a:t>: Collect and sort out subjects.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Define Objectives</a:t>
            </a:r>
            <a:r>
              <a:rPr lang="en-US" altLang="cs-CZ" sz="1800" dirty="0">
                <a:latin typeface="Arial" panose="020B0604020202020204" pitchFamily="34" charset="0"/>
              </a:rPr>
              <a:t>: </a:t>
            </a:r>
            <a:r>
              <a:rPr lang="cs-CZ" altLang="cs-CZ" sz="1800" dirty="0">
                <a:latin typeface="Arial" panose="020B0604020202020204" pitchFamily="34" charset="0"/>
              </a:rPr>
              <a:t>M</a:t>
            </a:r>
            <a:r>
              <a:rPr lang="en-US" altLang="cs-CZ" sz="1800" dirty="0" err="1">
                <a:latin typeface="Arial" panose="020B0604020202020204" pitchFamily="34" charset="0"/>
              </a:rPr>
              <a:t>ake</a:t>
            </a:r>
            <a:r>
              <a:rPr lang="en-US" altLang="cs-CZ" sz="1800" dirty="0">
                <a:latin typeface="Arial" panose="020B0604020202020204" pitchFamily="34" charset="0"/>
              </a:rPr>
              <a:t> clear the expectations on the role and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result of stakeholders’ participation.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Learn Expectations</a:t>
            </a:r>
            <a:r>
              <a:rPr lang="en-US" altLang="cs-CZ" sz="1800" dirty="0">
                <a:latin typeface="Arial" panose="020B0604020202020204" pitchFamily="34" charset="0"/>
              </a:rPr>
              <a:t>: </a:t>
            </a:r>
            <a:r>
              <a:rPr lang="cs-CZ" altLang="cs-CZ" sz="1800" dirty="0">
                <a:latin typeface="Arial" panose="020B0604020202020204" pitchFamily="34" charset="0"/>
              </a:rPr>
              <a:t>E</a:t>
            </a:r>
            <a:r>
              <a:rPr lang="en-US" altLang="cs-CZ" sz="1800" dirty="0" err="1">
                <a:latin typeface="Arial" panose="020B0604020202020204" pitchFamily="34" charset="0"/>
              </a:rPr>
              <a:t>xpectations</a:t>
            </a:r>
            <a:r>
              <a:rPr lang="en-US" altLang="cs-CZ" sz="1800" dirty="0">
                <a:latin typeface="Arial" panose="020B0604020202020204" pitchFamily="34" charset="0"/>
              </a:rPr>
              <a:t> and requirements of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stakeholders.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Analyze Impact</a:t>
            </a:r>
            <a:r>
              <a:rPr lang="en-US" altLang="cs-CZ" sz="1800" dirty="0">
                <a:latin typeface="Arial" panose="020B0604020202020204" pitchFamily="34" charset="0"/>
              </a:rPr>
              <a:t>: Analyze the possible impacts from stakeholders.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Make Plans</a:t>
            </a:r>
            <a:r>
              <a:rPr lang="en-US" altLang="cs-CZ" sz="1800" dirty="0">
                <a:latin typeface="Arial" panose="020B0604020202020204" pitchFamily="34" charset="0"/>
              </a:rPr>
              <a:t>: Specify participation rules, resource back-up and work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plan.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Implement Plans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Evaluate Performance</a:t>
            </a:r>
            <a:r>
              <a:rPr lang="en-US" altLang="cs-CZ" sz="1800" dirty="0">
                <a:latin typeface="Arial" panose="020B0604020202020204" pitchFamily="34" charset="0"/>
              </a:rPr>
              <a:t>: Evaluate results and efficiency.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Improvement</a:t>
            </a:r>
            <a:r>
              <a:rPr lang="en-US" altLang="cs-CZ" sz="1800" dirty="0">
                <a:latin typeface="Arial" panose="020B0604020202020204" pitchFamily="34" charset="0"/>
              </a:rPr>
              <a:t>: Timely summarize experiences, optimize regulations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and process and keep progressing.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5536" t="14762" r="52571" b="11334"/>
          <a:stretch/>
        </p:blipFill>
        <p:spPr>
          <a:xfrm>
            <a:off x="5290457" y="1710352"/>
            <a:ext cx="3853543" cy="38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37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>
                <a:latin typeface="Arial" panose="020B0604020202020204" pitchFamily="34" charset="0"/>
              </a:rPr>
              <a:t>A practitioner-based model of societal responsibilities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F959788-C6BD-4C09-83C3-D446169B06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06" t="15679" r="13750" b="5556"/>
          <a:stretch/>
        </p:blipFill>
        <p:spPr>
          <a:xfrm>
            <a:off x="-7938" y="-1"/>
            <a:ext cx="9144000" cy="641412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3DDE325-95DB-4D67-A86C-6CA3BE6F110F}"/>
              </a:ext>
            </a:extLst>
          </p:cNvPr>
          <p:cNvSpPr/>
          <p:nvPr/>
        </p:nvSpPr>
        <p:spPr>
          <a:xfrm>
            <a:off x="338138" y="6487696"/>
            <a:ext cx="8228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/>
              <a:t>Source: </a:t>
            </a:r>
            <a:r>
              <a:rPr lang="cs-CZ" sz="800" dirty="0">
                <a:hlinkClick r:id="rId3"/>
              </a:rPr>
              <a:t>https://www.toshiba/ww/en/csr/engagement/stakeholders.html</a:t>
            </a:r>
            <a:endParaRPr lang="cs-CZ" sz="800" dirty="0"/>
          </a:p>
          <a:p>
            <a:pPr algn="ctr"/>
            <a:r>
              <a:rPr lang="cs-CZ" sz="800" dirty="0"/>
              <a:t>TOSHIBA – MAJOR STAKEHOLDERS</a:t>
            </a:r>
          </a:p>
        </p:txBody>
      </p:sp>
    </p:spTree>
    <p:extLst>
      <p:ext uri="{BB962C8B-B14F-4D97-AF65-F5344CB8AC3E}">
        <p14:creationId xmlns:p14="http://schemas.microsoft.com/office/powerpoint/2010/main" val="2644408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Societal responsibilities as a continuum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26750" t="14953" r="7036" b="7143"/>
          <a:stretch/>
        </p:blipFill>
        <p:spPr>
          <a:xfrm>
            <a:off x="528633" y="1438275"/>
            <a:ext cx="7850196" cy="51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4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 STAKEHOLDER MANAGEMENT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Learning outcomes from the lecture: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gain knowledge of stakeholder identification</a:t>
            </a:r>
            <a:r>
              <a:rPr lang="cs-CZ" altLang="cs-CZ" sz="22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to have knowledge of how to create a stakeholder matrix and identify relationships with individual stakeholders</a:t>
            </a:r>
            <a:r>
              <a:rPr lang="cs-CZ" altLang="cs-CZ" sz="22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to be able to apply stakeholder analysis and to link stakeholders' interests to the company's strategy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7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>
                <a:latin typeface="Arial" panose="020B0604020202020204" pitchFamily="34" charset="0"/>
              </a:rPr>
              <a:t>A practitioner-based model of societal responsibilities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890838"/>
            <a:ext cx="826701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 managers believe that the firm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will be a good corporate citizen that creates value for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 firm, the community and the wider society.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responsibilities for the products/services, workforce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 environment are closely linked to the firm’s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internal operations, but also create value for a number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of stakeholders in the firm’s environment.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Product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 service provision satisfies customer needs,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employees benefit from HR activities and environmental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improvements make society better off.</a:t>
            </a:r>
          </a:p>
        </p:txBody>
      </p:sp>
    </p:spTree>
    <p:extLst>
      <p:ext uri="{BB962C8B-B14F-4D97-AF65-F5344CB8AC3E}">
        <p14:creationId xmlns:p14="http://schemas.microsoft.com/office/powerpoint/2010/main" val="12109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</a:t>
            </a:r>
            <a:r>
              <a:rPr lang="en-US" altLang="cs-CZ" sz="2400" b="1" cap="all">
                <a:latin typeface="Arial" panose="020B0604020202020204" pitchFamily="34" charset="0"/>
              </a:rPr>
              <a:t>Four Levels of Commitment to the Stakeholder Approach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944627"/>
            <a:ext cx="826701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Company stakeholder responsibility requires that companies be committed to a stakeholder approach to management on the following four levels</a:t>
            </a:r>
            <a:r>
              <a:rPr lang="cs-CZ" altLang="cs-CZ" sz="2200" dirty="0">
                <a:latin typeface="Arial" panose="020B0604020202020204" pitchFamily="34" charset="0"/>
              </a:rPr>
              <a:t>: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Basic Value Proposition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- </a:t>
            </a:r>
            <a:r>
              <a:rPr lang="en-US" altLang="cs-CZ" sz="2200" dirty="0">
                <a:latin typeface="Arial" panose="020B0604020202020204" pitchFamily="34" charset="0"/>
              </a:rPr>
              <a:t>the entrepreneur or manager needs to understand how the firm can make the customer better off, and simultaneously offer an attractive value proposition to employees, suppliers, communities, and financiers.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How do we make our stakeholders better off?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do we stand for?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</a:t>
            </a:r>
            <a:r>
              <a:rPr lang="en-US" altLang="cs-CZ" sz="2400" b="1" cap="all">
                <a:latin typeface="Arial" panose="020B0604020202020204" pitchFamily="34" charset="0"/>
              </a:rPr>
              <a:t>Four Levels of Commitment to the Stakeholder Approach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908767"/>
            <a:ext cx="8267019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2"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Sustained stakeholder cooperation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- t</a:t>
            </a:r>
            <a:r>
              <a:rPr lang="en-US" altLang="cs-CZ" sz="2200" dirty="0">
                <a:latin typeface="Arial" panose="020B0604020202020204" pitchFamily="34" charset="0"/>
              </a:rPr>
              <a:t>he competitive, macro-economic, regulatory, and political environments are so dynamic they necessitate constant revision of the initial stakeholder arrangements.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are the principles or values on which we base our everyday engagement with stakeholders?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An understanding of broader societal issues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- t</a:t>
            </a:r>
            <a:r>
              <a:rPr lang="en-US" altLang="cs-CZ" sz="2200" dirty="0" err="1">
                <a:latin typeface="Arial" panose="020B0604020202020204" pitchFamily="34" charset="0"/>
              </a:rPr>
              <a:t>oday’s</a:t>
            </a:r>
            <a:r>
              <a:rPr lang="en-US" altLang="cs-CZ" sz="2200" dirty="0">
                <a:latin typeface="Arial" panose="020B0604020202020204" pitchFamily="34" charset="0"/>
              </a:rPr>
              <a:t> managers must recognize and respond to a rising number of international issues, without the moral compass of the nation, state or religion as a guide. A pro-active attitude is necessary towards all stakeholder groups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Do we understand how our basic value proposition and principles fit or contradict key trends and opinions in society?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</a:t>
            </a:r>
            <a:r>
              <a:rPr lang="en-US" altLang="cs-CZ" sz="2400" b="1" cap="all">
                <a:latin typeface="Arial" panose="020B0604020202020204" pitchFamily="34" charset="0"/>
              </a:rPr>
              <a:t>Four Levels of Commitment to the Stakeholder Approach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51617"/>
            <a:ext cx="8267019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Ethical leadership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- r</a:t>
            </a:r>
            <a:r>
              <a:rPr lang="en-US" altLang="cs-CZ" sz="2200" dirty="0" err="1">
                <a:latin typeface="Arial" panose="020B0604020202020204" pitchFamily="34" charset="0"/>
              </a:rPr>
              <a:t>ecent</a:t>
            </a:r>
            <a:r>
              <a:rPr lang="en-US" altLang="cs-CZ" sz="2200" dirty="0">
                <a:latin typeface="Arial" panose="020B0604020202020204" pitchFamily="34" charset="0"/>
              </a:rPr>
              <a:t> research points to a strong connection between ethical values and positive firm outcomes such as sustained profitability and high innovation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4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Proactive ethical leadership is possible only if there exists a deep understanding of the interests, priorities, and concerns of the stakeholders.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are the values and principles that inform my leadership?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is my sense of purpose? What do I stand for as a leader?</a:t>
            </a:r>
          </a:p>
        </p:txBody>
      </p:sp>
    </p:spTree>
    <p:extLst>
      <p:ext uri="{BB962C8B-B14F-4D97-AF65-F5344CB8AC3E}">
        <p14:creationId xmlns:p14="http://schemas.microsoft.com/office/powerpoint/2010/main" val="343028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SUMMARY - Ten Principles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Company Stakeholder Responsibility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Bring stakeholder interests together over time.</a:t>
            </a:r>
            <a:endParaRPr lang="cs-CZ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Recognize that stakeholders are real and complex people with names, faces and values.</a:t>
            </a:r>
            <a:endParaRPr lang="cs-CZ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Seek solutions to issues that satisfy multiple stakeholders simultaneously.</a:t>
            </a:r>
            <a:endParaRPr lang="cs-CZ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Engage in intensive communication and dialogue with stakeholders not just those who are “friendly”.</a:t>
            </a:r>
            <a:endParaRPr lang="cs-CZ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Commit to a philosophy of voluntarism</a:t>
            </a:r>
            <a:r>
              <a:rPr lang="cs-CZ" altLang="cs-CZ" sz="2000">
                <a:latin typeface="Arial" panose="020B0604020202020204" pitchFamily="34" charset="0"/>
              </a:rPr>
              <a:t> - </a:t>
            </a:r>
            <a:r>
              <a:rPr lang="en-US" altLang="cs-CZ" sz="2000">
                <a:latin typeface="Arial" panose="020B0604020202020204" pitchFamily="34" charset="0"/>
              </a:rPr>
              <a:t>manage stakeholder relationships yourself, rather than leaving it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  <a:r>
              <a:rPr lang="en-US" altLang="cs-CZ" sz="2000">
                <a:latin typeface="Arial" panose="020B0604020202020204" pitchFamily="34" charset="0"/>
              </a:rPr>
              <a:t>to government.</a:t>
            </a:r>
            <a:endParaRPr lang="cs-CZ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337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>
                <a:latin typeface="Arial" panose="020B0604020202020204" pitchFamily="34" charset="0"/>
              </a:rPr>
              <a:t>SUMMARY - Ten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Principles</a:t>
            </a:r>
            <a:r>
              <a:rPr lang="cs-CZ" altLang="cs-CZ" sz="2400" b="1" cap="all" dirty="0">
                <a:latin typeface="Arial" panose="020B0604020202020204" pitchFamily="34" charset="0"/>
              </a:rPr>
              <a:t>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>
                <a:latin typeface="Arial" panose="020B0604020202020204" pitchFamily="34" charset="0"/>
              </a:rPr>
              <a:t>Company Stakeholder Responsibility</a:t>
            </a:r>
            <a:endParaRPr lang="en-US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Generalize the marketing approach.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Never trade off the interests of one stakeholder versus another continuously over time.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Negotiate with primary and secondary stakeholders.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Constantly monitor and redesign processes to better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serve stakeholders.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Act with purpose that fulfills commitments to stakeholders. Act with aspiration toward your dreams and theirs.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1400" b="1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1400" b="1" i="1" dirty="0" err="1">
                <a:latin typeface="Arial" panose="020B0604020202020204" pitchFamily="34" charset="0"/>
              </a:rPr>
              <a:t>Recomended</a:t>
            </a:r>
            <a:r>
              <a:rPr lang="en-US" altLang="cs-CZ" sz="1400" b="1" i="1" dirty="0">
                <a:latin typeface="Arial" panose="020B0604020202020204" pitchFamily="34" charset="0"/>
              </a:rPr>
              <a:t> study: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400" i="1" dirty="0">
                <a:latin typeface="Arial" panose="020B0604020202020204" pitchFamily="34" charset="0"/>
              </a:rPr>
              <a:t>Chandler, Werther, Jr. „Strategic Corporate Social Responsibility“,</a:t>
            </a:r>
            <a:r>
              <a:rPr lang="cs-CZ" altLang="cs-CZ" sz="1400" i="1" dirty="0">
                <a:latin typeface="Arial" panose="020B0604020202020204" pitchFamily="34" charset="0"/>
              </a:rPr>
              <a:t> 2014,</a:t>
            </a:r>
            <a:r>
              <a:rPr lang="en-US" altLang="cs-CZ" sz="1400" i="1" dirty="0">
                <a:latin typeface="Arial" panose="020B0604020202020204" pitchFamily="34" charset="0"/>
              </a:rPr>
              <a:t> chapter 2.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400" i="1" dirty="0" err="1">
                <a:latin typeface="Arial" panose="020B0604020202020204" pitchFamily="34" charset="0"/>
              </a:rPr>
              <a:t>Blowfield</a:t>
            </a:r>
            <a:r>
              <a:rPr lang="en-US" altLang="cs-CZ" sz="1400" i="1" dirty="0">
                <a:latin typeface="Arial" panose="020B0604020202020204" pitchFamily="34" charset="0"/>
              </a:rPr>
              <a:t> and Murray, Corporate Responsibility, 2014 (chapter 9)</a:t>
            </a:r>
            <a:endParaRPr lang="cs-CZ" altLang="cs-CZ" sz="1400" i="1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400" i="1" dirty="0">
                <a:latin typeface="Arial" panose="020B0604020202020204" pitchFamily="34" charset="0"/>
                <a:hlinkClick r:id="rId2"/>
              </a:rPr>
              <a:t>https://simplystakeholders.com/stakeholder-matrix/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400" i="1" dirty="0">
                <a:latin typeface="Arial" panose="020B0604020202020204" pitchFamily="34" charset="0"/>
                <a:hlinkClick r:id="rId3"/>
              </a:rPr>
              <a:t>https://askelsustainabilitysolutions.com/real-life-impact-5-stakeholder-engagement-success-stories/#4-starbucks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endParaRPr lang="en-US" altLang="cs-CZ" sz="14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64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 STAKEHOLDER MANAGEMENT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</a:t>
            </a:r>
            <a:r>
              <a:rPr lang="en-GB" altLang="cs-CZ" sz="2400" b="1" cap="all">
                <a:latin typeface="Arial" panose="020B0604020202020204" pitchFamily="34" charset="0"/>
              </a:rPr>
              <a:t>lecture 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A </a:t>
            </a:r>
            <a:r>
              <a:rPr lang="cs-CZ" altLang="cs-CZ" sz="2200" dirty="0" err="1">
                <a:latin typeface="Arial" panose="020B0604020202020204" pitchFamily="34" charset="0"/>
              </a:rPr>
              <a:t>stakeholder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approach</a:t>
            </a:r>
            <a:r>
              <a:rPr lang="cs-CZ" altLang="cs-CZ" sz="2200" dirty="0">
                <a:latin typeface="Arial" panose="020B0604020202020204" pitchFamily="34" charset="0"/>
              </a:rPr>
              <a:t> to CSR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stakeholders</a:t>
            </a:r>
            <a:r>
              <a:rPr lang="cs-CZ" altLang="cs-CZ" sz="2200" dirty="0">
                <a:latin typeface="Arial" panose="020B0604020202020204" pitchFamily="34" charset="0"/>
              </a:rPr>
              <a:t>´ </a:t>
            </a:r>
            <a:r>
              <a:rPr lang="cs-CZ" altLang="cs-CZ" sz="2200" dirty="0" err="1">
                <a:latin typeface="Arial" panose="020B0604020202020204" pitchFamily="34" charset="0"/>
              </a:rPr>
              <a:t>participation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Four Levels of </a:t>
            </a:r>
            <a:r>
              <a:rPr lang="cs-CZ" altLang="cs-CZ" sz="2200" dirty="0">
                <a:latin typeface="Arial" panose="020B0604020202020204" pitchFamily="34" charset="0"/>
              </a:rPr>
              <a:t>c</a:t>
            </a:r>
            <a:r>
              <a:rPr lang="en-US" altLang="cs-CZ" sz="2200" dirty="0" err="1">
                <a:latin typeface="Arial" panose="020B0604020202020204" pitchFamily="34" charset="0"/>
              </a:rPr>
              <a:t>ommitment</a:t>
            </a:r>
            <a:r>
              <a:rPr lang="en-US" altLang="cs-CZ" sz="2200" dirty="0">
                <a:latin typeface="Arial" panose="020B0604020202020204" pitchFamily="34" charset="0"/>
              </a:rPr>
              <a:t> to the </a:t>
            </a: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 err="1">
                <a:latin typeface="Arial" panose="020B0604020202020204" pitchFamily="34" charset="0"/>
              </a:rPr>
              <a:t>takeholder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a</a:t>
            </a:r>
            <a:r>
              <a:rPr lang="en-US" altLang="cs-CZ" sz="2200" dirty="0" err="1">
                <a:latin typeface="Arial" panose="020B0604020202020204" pitchFamily="34" charset="0"/>
              </a:rPr>
              <a:t>pproach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Research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examples</a:t>
            </a:r>
            <a:r>
              <a:rPr lang="cs-CZ" altLang="cs-CZ" sz="2200" dirty="0">
                <a:latin typeface="Arial" panose="020B0604020202020204" pitchFamily="34" charset="0"/>
              </a:rPr>
              <a:t> – influence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CSR </a:t>
            </a:r>
            <a:r>
              <a:rPr lang="cs-CZ" altLang="cs-CZ" sz="2200" dirty="0" err="1">
                <a:latin typeface="Arial" panose="020B0604020202020204" pitchFamily="34" charset="0"/>
              </a:rPr>
              <a:t>activities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towards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stakeholders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91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INTRODUCTION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Stakeholder theory </a:t>
            </a:r>
            <a:r>
              <a:rPr lang="en-US" altLang="cs-CZ" sz="1600" b="1" dirty="0">
                <a:latin typeface="Arial" panose="020B0604020202020204" pitchFamily="34" charset="0"/>
              </a:rPr>
              <a:t>challenges the traditional view of the firm</a:t>
            </a:r>
            <a:r>
              <a:rPr lang="en-US" altLang="cs-CZ" sz="1600" dirty="0">
                <a:latin typeface="Arial" panose="020B0604020202020204" pitchFamily="34" charset="0"/>
              </a:rPr>
              <a:t>: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b="1" dirty="0">
                <a:latin typeface="Arial" panose="020B0604020202020204" pitchFamily="34" charset="0"/>
              </a:rPr>
              <a:t>shareholders/stockholders </a:t>
            </a:r>
            <a:r>
              <a:rPr lang="en-US" altLang="cs-CZ" sz="1600" dirty="0">
                <a:latin typeface="Arial" panose="020B0604020202020204" pitchFamily="34" charset="0"/>
              </a:rPr>
              <a:t>are the owners of the company</a:t>
            </a:r>
            <a:r>
              <a:rPr lang="cs-CZ" altLang="cs-CZ" sz="1600" dirty="0">
                <a:latin typeface="Arial" panose="020B0604020202020204" pitchFamily="34" charset="0"/>
              </a:rPr>
              <a:t>.</a:t>
            </a:r>
            <a:r>
              <a:rPr lang="en-US" altLang="cs-CZ" sz="1600" dirty="0">
                <a:latin typeface="Arial" panose="020B0604020202020204" pitchFamily="34" charset="0"/>
              </a:rPr>
              <a:t> </a:t>
            </a:r>
            <a:r>
              <a:rPr lang="cs-CZ" altLang="cs-CZ" sz="1600" dirty="0">
                <a:latin typeface="Arial" panose="020B0604020202020204" pitchFamily="34" charset="0"/>
              </a:rPr>
              <a:t>A</a:t>
            </a:r>
            <a:r>
              <a:rPr lang="en-US" altLang="cs-CZ" sz="1600" dirty="0">
                <a:latin typeface="Arial" panose="020B0604020202020204" pitchFamily="34" charset="0"/>
              </a:rPr>
              <a:t>n inclusive stakeholder approach makes commercial sense, allowing the firm to maximize shareholder wealth, while also </a:t>
            </a:r>
            <a:r>
              <a:rPr lang="en-US" altLang="cs-CZ" sz="1600" dirty="0">
                <a:highlight>
                  <a:srgbClr val="00FFFF"/>
                </a:highlight>
                <a:latin typeface="Arial" panose="020B0604020202020204" pitchFamily="34" charset="0"/>
              </a:rPr>
              <a:t>increasing total value added</a:t>
            </a:r>
            <a:r>
              <a:rPr lang="cs-CZ" altLang="cs-CZ" sz="16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Today, </a:t>
            </a:r>
            <a:r>
              <a:rPr lang="en-US" altLang="cs-CZ" sz="1600" b="1" dirty="0">
                <a:latin typeface="Arial" panose="020B0604020202020204" pitchFamily="34" charset="0"/>
              </a:rPr>
              <a:t>CSR is focused on a stakeholder model </a:t>
            </a:r>
            <a:r>
              <a:rPr lang="en-US" altLang="cs-CZ" sz="1600" dirty="0">
                <a:latin typeface="Arial" panose="020B0604020202020204" pitchFamily="34" charset="0"/>
              </a:rPr>
              <a:t>which has become widely accepted among contemporary business organizations</a:t>
            </a:r>
            <a:r>
              <a:rPr lang="cs-CZ" altLang="cs-CZ" sz="16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6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Stakeholder theory </a:t>
            </a:r>
            <a:r>
              <a:rPr lang="en-US" altLang="cs-CZ" sz="1600" b="1" dirty="0">
                <a:latin typeface="Arial" panose="020B0604020202020204" pitchFamily="34" charset="0"/>
              </a:rPr>
              <a:t>argues that there are other parties involved with a legitimate “stake” in business decisions</a:t>
            </a:r>
            <a:r>
              <a:rPr lang="en-US" altLang="cs-CZ" sz="1600" dirty="0">
                <a:latin typeface="Arial" panose="020B0604020202020204" pitchFamily="34" charset="0"/>
              </a:rPr>
              <a:t>, including: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6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 Communities and their governmental bodies 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 NGOs and other community groups  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 Employees and unions 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 Suppliers and customers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600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E436BCB-A85B-4246-AF88-324C7B0F0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67" y="487904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7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INTRODUCTION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Organizations are expected to mange responsibly an extended web of stakeholder interest</a:t>
            </a:r>
            <a:r>
              <a:rPr lang="en-US" altLang="cs-CZ" sz="1800" dirty="0">
                <a:latin typeface="Arial" panose="020B0604020202020204" pitchFamily="34" charset="0"/>
              </a:rPr>
              <a:t> across increasingly permeable organization boundaries and acknowledge a duty of care towards traditional interest groups as well as silent stakeholders – such as local communities and the environment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CSR cannot be imposed against the will of enterprises</a:t>
            </a:r>
            <a:r>
              <a:rPr lang="en-US" altLang="cs-CZ" sz="1800" dirty="0">
                <a:latin typeface="Arial" panose="020B0604020202020204" pitchFamily="34" charset="0"/>
              </a:rPr>
              <a:t>, but can only be promoted together with them under involvement of their stakeholders.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For most small and medium-sized </a:t>
            </a:r>
            <a:r>
              <a:rPr lang="en-US" altLang="cs-CZ" sz="1800" dirty="0">
                <a:latin typeface="Arial" panose="020B0604020202020204" pitchFamily="34" charset="0"/>
              </a:rPr>
              <a:t>enterprises, especially microenterprises, the </a:t>
            </a:r>
            <a:r>
              <a:rPr lang="en-US" altLang="cs-CZ" sz="1800" b="1" dirty="0">
                <a:latin typeface="Arial" panose="020B0604020202020204" pitchFamily="34" charset="0"/>
              </a:rPr>
              <a:t>CSR process is likely to remain informal </a:t>
            </a:r>
            <a:r>
              <a:rPr lang="en-US" altLang="cs-CZ" sz="1800" dirty="0">
                <a:latin typeface="Arial" panose="020B0604020202020204" pitchFamily="34" charset="0"/>
              </a:rPr>
              <a:t>and intuitive.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Large companies </a:t>
            </a:r>
            <a:r>
              <a:rPr lang="en-US" altLang="cs-CZ" sz="1800" dirty="0">
                <a:latin typeface="Arial" panose="020B0604020202020204" pitchFamily="34" charset="0"/>
              </a:rPr>
              <a:t>operate on international markets, </a:t>
            </a:r>
            <a:r>
              <a:rPr lang="en-US" altLang="cs-CZ" sz="1800" b="1" dirty="0">
                <a:latin typeface="Arial" panose="020B0604020202020204" pitchFamily="34" charset="0"/>
              </a:rPr>
              <a:t>they have to be responsible for stakeholders</a:t>
            </a:r>
            <a:r>
              <a:rPr lang="en-US" altLang="cs-CZ" sz="1800" dirty="0">
                <a:latin typeface="Arial" panose="020B0604020202020204" pitchFamily="34" charset="0"/>
              </a:rPr>
              <a:t> and more competitive to survive on these markets.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00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INTRODUCTION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Stakeholder </a:t>
            </a:r>
            <a:r>
              <a:rPr lang="en-US" altLang="cs-CZ" sz="2200" b="1" dirty="0">
                <a:highlight>
                  <a:srgbClr val="FFFF00"/>
                </a:highlight>
                <a:latin typeface="Arial" panose="020B0604020202020204" pitchFamily="34" charset="0"/>
              </a:rPr>
              <a:t>Identity</a:t>
            </a:r>
            <a:r>
              <a:rPr lang="en-US" altLang="cs-CZ" sz="2200" b="1" dirty="0">
                <a:latin typeface="Arial" panose="020B0604020202020204" pitchFamily="34" charset="0"/>
              </a:rPr>
              <a:t>, </a:t>
            </a:r>
            <a:r>
              <a:rPr lang="en-US" altLang="cs-CZ" sz="2200" b="1" dirty="0">
                <a:highlight>
                  <a:srgbClr val="FFFF00"/>
                </a:highlight>
                <a:latin typeface="Arial" panose="020B0604020202020204" pitchFamily="34" charset="0"/>
              </a:rPr>
              <a:t>Power</a:t>
            </a:r>
            <a:r>
              <a:rPr lang="en-US" altLang="cs-CZ" sz="2200" b="1" dirty="0">
                <a:latin typeface="Arial" panose="020B0604020202020204" pitchFamily="34" charset="0"/>
              </a:rPr>
              <a:t> and </a:t>
            </a:r>
            <a:r>
              <a:rPr lang="en-US" altLang="cs-CZ" sz="2200" b="1" dirty="0">
                <a:highlight>
                  <a:srgbClr val="FFFF00"/>
                </a:highlight>
                <a:latin typeface="Arial" panose="020B0604020202020204" pitchFamily="34" charset="0"/>
              </a:rPr>
              <a:t>Legitimacy</a:t>
            </a:r>
            <a:endParaRPr lang="cs-CZ" altLang="cs-CZ" sz="2200" b="1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200" b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In general, who are the new stakeholders making claims on the business enterprise?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are their “missions”?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is the source of their legitimacy?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are their goals in a particular domain that affects our business?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is the source, “location” and legitimacy of their power in a particular situation?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How likely are they to use their power in a given situation?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0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first definition of stakeholder approach was articulated by </a:t>
            </a:r>
            <a:r>
              <a:rPr lang="en-US" altLang="cs-CZ" sz="2000" b="1" dirty="0">
                <a:latin typeface="Arial" panose="020B0604020202020204" pitchFamily="34" charset="0"/>
              </a:rPr>
              <a:t>Edward Freeman</a:t>
            </a:r>
            <a:r>
              <a:rPr lang="en-US" altLang="cs-CZ" sz="2000" dirty="0">
                <a:latin typeface="Arial" panose="020B0604020202020204" pitchFamily="34" charset="0"/>
              </a:rPr>
              <a:t>, who in his 1984 </a:t>
            </a:r>
            <a:r>
              <a:rPr lang="en-US" altLang="cs-CZ" sz="2000" i="1" dirty="0">
                <a:latin typeface="Arial" panose="020B0604020202020204" pitchFamily="34" charset="0"/>
              </a:rPr>
              <a:t>book Strategic Management: A Stakeholder Perspective</a:t>
            </a:r>
            <a:r>
              <a:rPr lang="en-US" altLang="cs-CZ" sz="2000" dirty="0">
                <a:latin typeface="Arial" panose="020B0604020202020204" pitchFamily="34" charset="0"/>
              </a:rPr>
              <a:t> developed what has come to be known as </a:t>
            </a:r>
            <a:r>
              <a:rPr lang="en-US" altLang="cs-CZ" sz="2000" i="1" dirty="0">
                <a:latin typeface="Arial" panose="020B0604020202020204" pitchFamily="34" charset="0"/>
              </a:rPr>
              <a:t>stakeholder theory</a:t>
            </a:r>
            <a:r>
              <a:rPr lang="en-US" altLang="cs-CZ" sz="2000" dirty="0">
                <a:latin typeface="Arial" panose="020B0604020202020204" pitchFamily="34" charset="0"/>
              </a:rPr>
              <a:t>. </a:t>
            </a:r>
            <a:r>
              <a:rPr lang="en-US" altLang="cs-CZ" sz="2000" dirty="0">
                <a:latin typeface="Arial" panose="020B0604020202020204" pitchFamily="34" charset="0"/>
                <a:hlinkClick r:id="rId2"/>
              </a:rPr>
              <a:t>https://www.youtube.com/watch?v=epxmG3YRgok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Stakeholder theory addresses the question of </a:t>
            </a:r>
            <a:r>
              <a:rPr lang="en-US" altLang="cs-CZ" sz="2000" b="1" dirty="0">
                <a:highlight>
                  <a:srgbClr val="FFFF00"/>
                </a:highlight>
                <a:latin typeface="Arial" panose="020B0604020202020204" pitchFamily="34" charset="0"/>
              </a:rPr>
              <a:t>what or who really matters to corporations</a:t>
            </a:r>
            <a:r>
              <a:rPr lang="en-US" altLang="cs-CZ" sz="2000" dirty="0">
                <a:latin typeface="Arial" panose="020B0604020202020204" pitchFamily="34" charset="0"/>
              </a:rPr>
              <a:t>.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Like stakeholder theory, CSR implies that an </a:t>
            </a:r>
            <a:r>
              <a:rPr lang="en-US" altLang="cs-CZ" sz="2000" b="1" dirty="0">
                <a:latin typeface="Arial" panose="020B0604020202020204" pitchFamily="34" charset="0"/>
              </a:rPr>
              <a:t>organization identifies its various stakeholder groups </a:t>
            </a:r>
            <a:r>
              <a:rPr lang="en-US" altLang="cs-CZ" sz="2000" dirty="0">
                <a:latin typeface="Arial" panose="020B0604020202020204" pitchFamily="34" charset="0"/>
              </a:rPr>
              <a:t>and then attempts to balance their respective needs within the organization´s overall strat</a:t>
            </a:r>
            <a:r>
              <a:rPr lang="cs-CZ" altLang="cs-CZ" sz="2000" dirty="0">
                <a:latin typeface="Arial" panose="020B0604020202020204" pitchFamily="34" charset="0"/>
              </a:rPr>
              <a:t>e</a:t>
            </a:r>
            <a:r>
              <a:rPr lang="en-US" altLang="cs-CZ" sz="2000" dirty="0" err="1">
                <a:latin typeface="Arial" panose="020B0604020202020204" pitchFamily="34" charset="0"/>
              </a:rPr>
              <a:t>gy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Management should not only consider its shareholders in the decision making process, but also anyone who is affected by business decisions.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Clarkson´s typology of stakeholders is the most widely cited and accepted.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Clarkson (1995) distinguishes primary and secondary stakeholders.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Primary stakeholders </a:t>
            </a:r>
            <a:r>
              <a:rPr lang="en-US" altLang="cs-CZ" sz="2000" dirty="0">
                <a:latin typeface="Arial" panose="020B0604020202020204" pitchFamily="34" charset="0"/>
              </a:rPr>
              <a:t>are those “</a:t>
            </a:r>
            <a:r>
              <a:rPr lang="en-US" altLang="cs-CZ" sz="2000" i="1" dirty="0">
                <a:latin typeface="Arial" panose="020B0604020202020204" pitchFamily="34" charset="0"/>
              </a:rPr>
              <a:t>without whose continuing participation the corporation cannot survive as a going concern</a:t>
            </a:r>
            <a:r>
              <a:rPr lang="en-US" altLang="cs-CZ" sz="2000" dirty="0">
                <a:latin typeface="Arial" panose="020B0604020202020204" pitchFamily="34" charset="0"/>
              </a:rPr>
              <a:t>” (</a:t>
            </a:r>
            <a:r>
              <a:rPr lang="en-US" altLang="cs-CZ" sz="2000" b="1" dirty="0">
                <a:latin typeface="Arial" panose="020B0604020202020204" pitchFamily="34" charset="0"/>
              </a:rPr>
              <a:t>shareholders and investors, employees, customers and suppliers, and also governments and communities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„</a:t>
            </a:r>
            <a:r>
              <a:rPr lang="en-US" altLang="cs-CZ" sz="2000" dirty="0">
                <a:latin typeface="Arial" panose="020B0604020202020204" pitchFamily="34" charset="0"/>
              </a:rPr>
              <a:t>that provide infrastructures and markets, whose laws and regulations must be obeyed, and to whom taxes and other obligations may be due”)</a:t>
            </a:r>
            <a:r>
              <a:rPr lang="cs-CZ" altLang="cs-CZ" sz="2000" dirty="0">
                <a:latin typeface="Arial" panose="020B0604020202020204" pitchFamily="34" charset="0"/>
              </a:rPr>
              <a:t>;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whereas </a:t>
            </a:r>
            <a:r>
              <a:rPr lang="en-US" altLang="cs-CZ" sz="2000" b="1" dirty="0">
                <a:latin typeface="Arial" panose="020B0604020202020204" pitchFamily="34" charset="0"/>
              </a:rPr>
              <a:t>secondary stakeholders </a:t>
            </a:r>
            <a:r>
              <a:rPr lang="en-US" altLang="cs-CZ" sz="2000" dirty="0">
                <a:latin typeface="Arial" panose="020B0604020202020204" pitchFamily="34" charset="0"/>
              </a:rPr>
              <a:t>are “</a:t>
            </a:r>
            <a:r>
              <a:rPr lang="en-US" altLang="cs-CZ" sz="2000" i="1" dirty="0">
                <a:latin typeface="Arial" panose="020B0604020202020204" pitchFamily="34" charset="0"/>
              </a:rPr>
              <a:t>those who influence or affect, or are influenced or affected by, the corporation, but they are not engaged in transactions with the corporation and are not essential for its survival</a:t>
            </a:r>
            <a:r>
              <a:rPr lang="cs-CZ" altLang="cs-CZ" sz="2000" i="1" dirty="0">
                <a:latin typeface="Arial" panose="020B0604020202020204" pitchFamily="34" charset="0"/>
              </a:rPr>
              <a:t>“</a:t>
            </a:r>
            <a:r>
              <a:rPr lang="en-US" altLang="cs-CZ" sz="2000" i="1" dirty="0">
                <a:latin typeface="Arial" panose="020B0604020202020204" pitchFamily="34" charset="0"/>
              </a:rPr>
              <a:t>.</a:t>
            </a:r>
            <a:endParaRPr lang="cs-CZ" altLang="cs-CZ" sz="20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8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5542</TotalTime>
  <Words>2701</Words>
  <Application>Microsoft Office PowerPoint</Application>
  <PresentationFormat>Předvádění na obrazovce (4:3)</PresentationFormat>
  <Paragraphs>327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Pavel Adámek</cp:lastModifiedBy>
  <cp:revision>119</cp:revision>
  <dcterms:created xsi:type="dcterms:W3CDTF">2016-03-17T12:08:01Z</dcterms:created>
  <dcterms:modified xsi:type="dcterms:W3CDTF">2024-11-04T12:48:06Z</dcterms:modified>
</cp:coreProperties>
</file>