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4" r:id="rId5"/>
    <p:sldId id="318" r:id="rId6"/>
    <p:sldId id="320" r:id="rId7"/>
    <p:sldId id="321" r:id="rId8"/>
    <p:sldId id="322" r:id="rId9"/>
    <p:sldId id="323" r:id="rId10"/>
    <p:sldId id="324" r:id="rId11"/>
    <p:sldId id="325" r:id="rId12"/>
    <p:sldId id="326" r:id="rId13"/>
    <p:sldId id="327" r:id="rId14"/>
    <p:sldId id="328" r:id="rId15"/>
    <p:sldId id="329" r:id="rId16"/>
    <p:sldId id="330" r:id="rId17"/>
    <p:sldId id="331" r:id="rId18"/>
    <p:sldId id="332" r:id="rId19"/>
    <p:sldId id="333" r:id="rId20"/>
    <p:sldId id="334" r:id="rId21"/>
    <p:sldId id="316" r:id="rId22"/>
    <p:sldId id="314" r:id="rId23"/>
    <p:sldId id="317" r:id="rId24"/>
    <p:sldId id="335" r:id="rId25"/>
    <p:sldId id="336" r:id="rId26"/>
    <p:sldId id="315" r:id="rId27"/>
    <p:sldId id="337" r:id="rId28"/>
    <p:sldId id="313"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307871"/>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5" d="100"/>
          <a:sy n="85" d="100"/>
        </p:scale>
        <p:origin x="1176" y="67"/>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10.12.2024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10.12.2024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10.12.2024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10.12.2024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10.12.2024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10.12.2024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10.12.2024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10.12.2024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10.12.2024</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10.12.2024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10.12.2024</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10.12.2024</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10.12.2024</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10.12.2024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10.12.2024</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10.12.2024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10.12.2024</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96802"/>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cap="all">
                <a:latin typeface="Arial" pitchFamily="34" charset="0"/>
                <a:cs typeface="Arial" pitchFamily="34" charset="0"/>
              </a:rPr>
              <a:t>CORPORATE ENVIRONMENTALISM</a:t>
            </a:r>
          </a:p>
          <a:p>
            <a:pPr algn="ctr" eaLnBrk="1" fontAlgn="auto" hangingPunct="1">
              <a:spcBef>
                <a:spcPts val="0"/>
              </a:spcBef>
              <a:spcAft>
                <a:spcPts val="0"/>
              </a:spcAft>
              <a:defRPr/>
            </a:pPr>
            <a:r>
              <a:rPr lang="cs-CZ" b="1">
                <a:latin typeface="Arial" pitchFamily="34" charset="0"/>
                <a:cs typeface="Arial" pitchFamily="34" charset="0"/>
              </a:rPr>
              <a:t>ENVIRONMENTAL PILLAR OF CSR</a:t>
            </a:r>
            <a:endParaRPr lang="en-GB"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Pavel Adámek</a:t>
            </a:r>
            <a:r>
              <a:rPr lang="en-GB" altLang="cs-CZ" sz="1800" dirty="0">
                <a:latin typeface="Arial" panose="020B0604020202020204" pitchFamily="34" charset="0"/>
              </a:rPr>
              <a:t>, Ph.D.</a:t>
            </a:r>
          </a:p>
          <a:p>
            <a:pPr algn="ctr" eaLnBrk="1" hangingPunct="1">
              <a:spcBef>
                <a:spcPct val="0"/>
              </a:spcBef>
              <a:buFontTx/>
              <a:buNone/>
            </a:pPr>
            <a:r>
              <a:rPr lang="cs-CZ" altLang="cs-CZ" sz="1800" dirty="0">
                <a:latin typeface="Arial" panose="020B0604020202020204" pitchFamily="34" charset="0"/>
              </a:rPr>
              <a:t>CORPORATE SOCIAL RESPONSIBILITY</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i="1">
                <a:latin typeface="Arial" panose="020B0604020202020204" pitchFamily="34" charset="0"/>
              </a:rPr>
              <a:t>Collaboration</a:t>
            </a:r>
            <a:r>
              <a:rPr lang="en-US" altLang="cs-CZ" sz="2200">
                <a:latin typeface="Arial" panose="020B0604020202020204" pitchFamily="34" charset="0"/>
              </a:rPr>
              <a:t> may be devel</a:t>
            </a:r>
            <a:r>
              <a:rPr lang="en-US" altLang="cs-CZ" sz="2200" i="1">
                <a:latin typeface="Arial" panose="020B0604020202020204" pitchFamily="34" charset="0"/>
              </a:rPr>
              <a:t>oped through any number of</a:t>
            </a:r>
            <a:r>
              <a:rPr lang="cs-CZ" altLang="cs-CZ" sz="2200" i="1">
                <a:latin typeface="Arial" panose="020B0604020202020204" pitchFamily="34" charset="0"/>
              </a:rPr>
              <a:t> </a:t>
            </a:r>
            <a:r>
              <a:rPr lang="en-US" altLang="cs-CZ" sz="2200" i="1">
                <a:latin typeface="Arial" panose="020B0604020202020204" pitchFamily="34" charset="0"/>
              </a:rPr>
              <a:t>process of developing strategy, the vision and mission statements are involved</a:t>
            </a:r>
            <a:r>
              <a:rPr lang="en-US" altLang="cs-CZ" sz="2200">
                <a:latin typeface="Arial" panose="020B0604020202020204" pitchFamily="34" charset="0"/>
              </a:rPr>
              <a:t>, and in implementing strategy, corporations often need to consider their relationships not only with employees, but with their external stakeholders</a:t>
            </a:r>
            <a:r>
              <a:rPr lang="cs-CZ" altLang="cs-CZ" sz="2200">
                <a:latin typeface="Arial" panose="020B0604020202020204" pitchFamily="34" charset="0"/>
              </a:rPr>
              <a:t>.</a:t>
            </a:r>
          </a:p>
          <a:p>
            <a:pPr marL="1028700" lvl="1" eaLnBrk="1" hangingPunct="1">
              <a:spcBef>
                <a:spcPct val="0"/>
              </a:spcBef>
              <a:defRPr/>
            </a:pPr>
            <a:r>
              <a:rPr lang="en-US" altLang="cs-CZ" sz="2000">
                <a:latin typeface="Arial" panose="020B0604020202020204" pitchFamily="34" charset="0"/>
              </a:rPr>
              <a:t>As they adopt a stance that is strategically proactive, then, they may go further by advancing stakeholder relationships. </a:t>
            </a:r>
            <a:endParaRPr lang="cs-CZ" altLang="cs-CZ" sz="2000">
              <a:latin typeface="Arial" panose="020B0604020202020204" pitchFamily="34" charset="0"/>
            </a:endParaRPr>
          </a:p>
          <a:p>
            <a:pPr marL="1028700" lvl="1" eaLnBrk="1" hangingPunct="1">
              <a:spcBef>
                <a:spcPct val="0"/>
              </a:spcBef>
              <a:defRPr/>
            </a:pPr>
            <a:endParaRPr lang="cs-CZ" altLang="cs-CZ" sz="2000">
              <a:latin typeface="Arial" panose="020B0604020202020204" pitchFamily="34" charset="0"/>
            </a:endParaRPr>
          </a:p>
          <a:p>
            <a:pPr marL="1028700" lvl="1" eaLnBrk="1" hangingPunct="1">
              <a:spcBef>
                <a:spcPct val="0"/>
              </a:spcBef>
              <a:defRPr/>
            </a:pPr>
            <a:r>
              <a:rPr lang="en-US" altLang="cs-CZ" sz="2000">
                <a:latin typeface="Arial" panose="020B0604020202020204" pitchFamily="34" charset="0"/>
              </a:rPr>
              <a:t>These collaborative relationships </a:t>
            </a:r>
            <a:r>
              <a:rPr lang="en-US" altLang="cs-CZ" sz="2000" b="1" i="1">
                <a:latin typeface="Arial" panose="020B0604020202020204" pitchFamily="34" charset="0"/>
              </a:rPr>
              <a:t>take many forms </a:t>
            </a:r>
            <a:r>
              <a:rPr lang="en-US" altLang="cs-CZ" sz="2000">
                <a:latin typeface="Arial" panose="020B0604020202020204" pitchFamily="34" charset="0"/>
              </a:rPr>
              <a:t>such as </a:t>
            </a:r>
            <a:r>
              <a:rPr lang="en-US" altLang="cs-CZ" sz="2000" i="1">
                <a:latin typeface="Arial" panose="020B0604020202020204" pitchFamily="34" charset="0"/>
              </a:rPr>
              <a:t>partnerships, committees, project collaboration, marketing to the green consumer sector, encouraging environmental and social responsibility among suppliers, citizen advisory groups, or various suggestion systems</a:t>
            </a:r>
            <a:r>
              <a:rPr lang="cs-CZ" altLang="cs-CZ" sz="1800">
                <a:latin typeface="Arial" panose="020B0604020202020204" pitchFamily="34" charset="0"/>
              </a:rPr>
              <a:t>.</a:t>
            </a:r>
            <a:endParaRPr lang="cs-CZ" altLang="cs-CZ" sz="1600">
              <a:latin typeface="Arial" panose="020B0604020202020204" pitchFamily="34" charset="0"/>
            </a:endParaRPr>
          </a:p>
          <a:p>
            <a:pPr marL="1028700" lvl="1" eaLnBrk="1" hangingPunct="1">
              <a:spcBef>
                <a:spcPct val="0"/>
              </a:spcBef>
              <a:defRPr/>
            </a:pPr>
            <a:endParaRPr lang="cs-CZ" altLang="cs-CZ" sz="1600">
              <a:latin typeface="Arial" panose="020B0604020202020204" pitchFamily="34" charset="0"/>
            </a:endParaRPr>
          </a:p>
          <a:p>
            <a:pPr marL="1028700" lvl="1" eaLnBrk="1" hangingPunct="1">
              <a:spcBef>
                <a:spcPct val="0"/>
              </a:spcBef>
              <a:defRPr/>
            </a:pPr>
            <a:endParaRPr lang="cs-CZ" altLang="cs-CZ" sz="1800">
              <a:latin typeface="Arial" panose="020B0604020202020204" pitchFamily="34" charset="0"/>
            </a:endParaRPr>
          </a:p>
        </p:txBody>
      </p:sp>
    </p:spTree>
    <p:extLst>
      <p:ext uri="{BB962C8B-B14F-4D97-AF65-F5344CB8AC3E}">
        <p14:creationId xmlns:p14="http://schemas.microsoft.com/office/powerpoint/2010/main" val="200817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Environmental aspects put in place in the 1970s with the first real </a:t>
            </a:r>
            <a:r>
              <a:rPr lang="en-US" altLang="cs-CZ" sz="1800">
                <a:latin typeface="Arial" panose="020B0604020202020204" pitchFamily="34" charset="0"/>
              </a:rPr>
              <a:t>understanding of the environmental</a:t>
            </a:r>
            <a:r>
              <a:rPr lang="cs-CZ" altLang="cs-CZ" sz="1800">
                <a:latin typeface="Arial" panose="020B0604020202020204" pitchFamily="34" charset="0"/>
              </a:rPr>
              <a:t> </a:t>
            </a:r>
            <a:r>
              <a:rPr lang="en-US" altLang="cs-CZ" sz="1800">
                <a:latin typeface="Arial" panose="020B0604020202020204" pitchFamily="34" charset="0"/>
              </a:rPr>
              <a:t>impacts of business.</a:t>
            </a:r>
            <a:endParaRPr lang="cs-CZ" altLang="cs-CZ" sz="1800">
              <a:latin typeface="Arial" panose="020B0604020202020204" pitchFamily="34" charset="0"/>
            </a:endParaRPr>
          </a:p>
          <a:p>
            <a:pPr marL="1028700" lvl="1" eaLnBrk="1" hangingPunct="1">
              <a:spcBef>
                <a:spcPct val="0"/>
              </a:spcBef>
              <a:defRPr/>
            </a:pPr>
            <a:r>
              <a:rPr lang="en-US" altLang="cs-CZ" sz="1800">
                <a:latin typeface="Arial" panose="020B0604020202020204" pitchFamily="34" charset="0"/>
              </a:rPr>
              <a:t>The current perception of this problem is caught by the </a:t>
            </a:r>
            <a:r>
              <a:rPr lang="en-US" altLang="cs-CZ" sz="1800" b="1" i="1">
                <a:latin typeface="Arial" panose="020B0604020202020204" pitchFamily="34" charset="0"/>
              </a:rPr>
              <a:t>International Institute for Sustainable</a:t>
            </a:r>
            <a:r>
              <a:rPr lang="cs-CZ" altLang="cs-CZ" sz="1800" b="1" i="1">
                <a:latin typeface="Arial" panose="020B0604020202020204" pitchFamily="34" charset="0"/>
              </a:rPr>
              <a:t> </a:t>
            </a:r>
            <a:r>
              <a:rPr lang="en-US" altLang="cs-CZ" sz="1800" b="1" i="1">
                <a:latin typeface="Arial" panose="020B0604020202020204" pitchFamily="34" charset="0"/>
              </a:rPr>
              <a:t>Development </a:t>
            </a:r>
            <a:r>
              <a:rPr lang="en-US" altLang="cs-CZ" sz="1800">
                <a:latin typeface="Arial" panose="020B0604020202020204" pitchFamily="34" charset="0"/>
              </a:rPr>
              <a:t>(IISD, 2013): “</a:t>
            </a:r>
            <a:r>
              <a:rPr lang="en-US" altLang="cs-CZ" sz="1800" i="1">
                <a:latin typeface="Arial" panose="020B0604020202020204" pitchFamily="34" charset="0"/>
              </a:rPr>
              <a:t>Corporate social responsibility promotes a vision of business accountability to a wide</a:t>
            </a:r>
            <a:r>
              <a:rPr lang="cs-CZ" altLang="cs-CZ" sz="1800" i="1">
                <a:latin typeface="Arial" panose="020B0604020202020204" pitchFamily="34" charset="0"/>
              </a:rPr>
              <a:t> </a:t>
            </a:r>
            <a:r>
              <a:rPr lang="en-US" altLang="cs-CZ" sz="1800" i="1">
                <a:latin typeface="Arial" panose="020B0604020202020204" pitchFamily="34" charset="0"/>
              </a:rPr>
              <a:t>range of stakeholders, besides shareholders and investors. Key areas of concern are environmental protection and</a:t>
            </a:r>
            <a:r>
              <a:rPr lang="cs-CZ" altLang="cs-CZ" sz="1800" i="1">
                <a:latin typeface="Arial" panose="020B0604020202020204" pitchFamily="34" charset="0"/>
              </a:rPr>
              <a:t> </a:t>
            </a:r>
            <a:r>
              <a:rPr lang="en-US" altLang="cs-CZ" sz="1800" i="1">
                <a:latin typeface="Arial" panose="020B0604020202020204" pitchFamily="34" charset="0"/>
              </a:rPr>
              <a:t>the wellbeing of employees, the community and civil society in general, both now and in the future</a:t>
            </a:r>
            <a:r>
              <a:rPr lang="en-US" altLang="cs-CZ" sz="1800">
                <a:latin typeface="Arial" panose="020B0604020202020204" pitchFamily="34" charset="0"/>
              </a:rPr>
              <a:t>”</a:t>
            </a:r>
            <a:r>
              <a:rPr lang="cs-CZ" altLang="cs-CZ" sz="1800">
                <a:latin typeface="Arial" panose="020B0604020202020204" pitchFamily="34" charset="0"/>
              </a:rPr>
              <a:t>.</a:t>
            </a:r>
          </a:p>
          <a:p>
            <a:pPr marL="285750" indent="-285750" eaLnBrk="1" hangingPunct="1">
              <a:spcBef>
                <a:spcPct val="0"/>
              </a:spcBef>
              <a:defRPr/>
            </a:pPr>
            <a:r>
              <a:rPr lang="en-US" altLang="cs-CZ" sz="2200">
                <a:latin typeface="Arial" panose="020B0604020202020204" pitchFamily="34" charset="0"/>
              </a:rPr>
              <a:t>Usually environmental impact refers to</a:t>
            </a:r>
            <a:r>
              <a:rPr lang="cs-CZ" altLang="cs-CZ" sz="2200">
                <a:latin typeface="Arial" panose="020B0604020202020204" pitchFamily="34" charset="0"/>
              </a:rPr>
              <a:t> </a:t>
            </a:r>
            <a:r>
              <a:rPr lang="en-US" altLang="cs-CZ" sz="2200">
                <a:latin typeface="Arial" panose="020B0604020202020204" pitchFamily="34" charset="0"/>
              </a:rPr>
              <a:t>the negative effects occurring in the surrounding natural environmental due to business operations. Such impacts</a:t>
            </a:r>
            <a:r>
              <a:rPr lang="cs-CZ" altLang="cs-CZ" sz="2200">
                <a:latin typeface="Arial" panose="020B0604020202020204" pitchFamily="34" charset="0"/>
              </a:rPr>
              <a:t> </a:t>
            </a:r>
            <a:r>
              <a:rPr lang="en-US" altLang="cs-CZ" sz="2200">
                <a:latin typeface="Arial" panose="020B0604020202020204" pitchFamily="34" charset="0"/>
              </a:rPr>
              <a:t>may include: </a:t>
            </a:r>
            <a:endParaRPr lang="cs-CZ" altLang="cs-CZ" sz="2200">
              <a:latin typeface="Arial" panose="020B0604020202020204" pitchFamily="34" charset="0"/>
            </a:endParaRPr>
          </a:p>
          <a:p>
            <a:pPr marL="1028700" lvl="1" eaLnBrk="1" hangingPunct="1">
              <a:spcBef>
                <a:spcPct val="0"/>
              </a:spcBef>
              <a:defRPr/>
            </a:pPr>
            <a:r>
              <a:rPr lang="en-US" altLang="cs-CZ" sz="1800">
                <a:latin typeface="Arial" panose="020B0604020202020204" pitchFamily="34" charset="0"/>
              </a:rPr>
              <a:t>overuse of natural, non-renewable resources of energy, pollution wastage, degeneration of</a:t>
            </a:r>
            <a:r>
              <a:rPr lang="cs-CZ" altLang="cs-CZ" sz="1800">
                <a:latin typeface="Arial" panose="020B0604020202020204" pitchFamily="34" charset="0"/>
              </a:rPr>
              <a:t> </a:t>
            </a:r>
            <a:r>
              <a:rPr lang="en-US" altLang="cs-CZ" sz="1800">
                <a:latin typeface="Arial" panose="020B0604020202020204" pitchFamily="34" charset="0"/>
              </a:rPr>
              <a:t>biodiversity, climate change, deforestation etc. Since many business – related environmental problem transcend</a:t>
            </a:r>
            <a:r>
              <a:rPr lang="cs-CZ" altLang="cs-CZ" sz="1800">
                <a:latin typeface="Arial" panose="020B0604020202020204" pitchFamily="34" charset="0"/>
              </a:rPr>
              <a:t> </a:t>
            </a:r>
            <a:r>
              <a:rPr lang="en-US" altLang="cs-CZ" sz="1800">
                <a:latin typeface="Arial" panose="020B0604020202020204" pitchFamily="34" charset="0"/>
              </a:rPr>
              <a:t>national boundaries, most companies are thus actors in global environment.</a:t>
            </a:r>
            <a:endParaRPr lang="cs-CZ" altLang="cs-CZ" sz="1800">
              <a:latin typeface="Arial" panose="020B0604020202020204" pitchFamily="34" charset="0"/>
            </a:endParaRPr>
          </a:p>
        </p:txBody>
      </p:sp>
    </p:spTree>
    <p:extLst>
      <p:ext uri="{BB962C8B-B14F-4D97-AF65-F5344CB8AC3E}">
        <p14:creationId xmlns:p14="http://schemas.microsoft.com/office/powerpoint/2010/main" val="274200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There are different ways of economic thought </a:t>
            </a:r>
            <a:r>
              <a:rPr lang="en-US" altLang="cs-CZ" sz="2200" i="1">
                <a:latin typeface="Arial" panose="020B0604020202020204" pitchFamily="34" charset="0"/>
              </a:rPr>
              <a:t>deals with the causes, consequences and possible solutions to environmental problems</a:t>
            </a:r>
            <a:r>
              <a:rPr lang="en-US" altLang="cs-CZ" sz="2200">
                <a:latin typeface="Arial" panose="020B0604020202020204" pitchFamily="34" charset="0"/>
              </a:rPr>
              <a:t> that opinions vary as to the actual causes of problems and recommendations on what measures should be taken in the context of environmental protection implemented.</a:t>
            </a:r>
          </a:p>
          <a:p>
            <a:pPr marL="285750" indent="-285750" eaLnBrk="1" hangingPunct="1">
              <a:spcBef>
                <a:spcPct val="0"/>
              </a:spcBef>
              <a:defRPr/>
            </a:pPr>
            <a:r>
              <a:rPr lang="en-US" altLang="cs-CZ" sz="2200">
                <a:latin typeface="Arial" panose="020B0604020202020204" pitchFamily="34" charset="0"/>
              </a:rPr>
              <a:t>The term environmental problem most often introduce </a:t>
            </a:r>
            <a:r>
              <a:rPr lang="en-US" altLang="cs-CZ" sz="2200" i="1">
                <a:latin typeface="Arial" panose="020B0604020202020204" pitchFamily="34" charset="0"/>
              </a:rPr>
              <a:t>environmental pollution</a:t>
            </a:r>
            <a:r>
              <a:rPr lang="en-US" altLang="cs-CZ" sz="2200">
                <a:latin typeface="Arial" panose="020B0604020202020204" pitchFamily="34" charset="0"/>
              </a:rPr>
              <a:t>. </a:t>
            </a:r>
            <a:endParaRPr lang="cs-CZ"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Another problem is the excessive use of </a:t>
            </a:r>
            <a:r>
              <a:rPr lang="en-US" altLang="cs-CZ" sz="2200" i="1">
                <a:latin typeface="Arial" panose="020B0604020202020204" pitchFamily="34" charset="0"/>
              </a:rPr>
              <a:t>natural resources</a:t>
            </a:r>
            <a:r>
              <a:rPr lang="en-US" altLang="cs-CZ" sz="2200">
                <a:latin typeface="Arial" panose="020B0604020202020204" pitchFamily="34" charset="0"/>
              </a:rPr>
              <a:t>. </a:t>
            </a:r>
            <a:endParaRPr lang="cs-CZ"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Human activities can also lead to unwanted change some properties of the individual components of the environment, such as changing the temperature of air or water, changes in ocean currents, changing the pH of the soil, water, soil compaction, reduction of biodiversity, etc. </a:t>
            </a:r>
            <a:endParaRPr lang="cs-CZ" altLang="cs-CZ" sz="2200">
              <a:latin typeface="Arial" panose="020B0604020202020204" pitchFamily="34" charset="0"/>
            </a:endParaRPr>
          </a:p>
          <a:p>
            <a:pPr marL="1028700" lvl="1" eaLnBrk="1" hangingPunct="1">
              <a:spcBef>
                <a:spcPct val="0"/>
              </a:spcBef>
              <a:defRPr/>
            </a:pPr>
            <a:r>
              <a:rPr lang="en-US" altLang="cs-CZ" sz="1800">
                <a:latin typeface="Arial" panose="020B0604020202020204" pitchFamily="34" charset="0"/>
              </a:rPr>
              <a:t>Environmental problems are often associated with overdraft and non-renewable natural resources and features that can not be replaced by human activities (such as function of climate or soil formation).</a:t>
            </a:r>
            <a:endParaRPr lang="cs-CZ" altLang="cs-CZ" sz="1800">
              <a:latin typeface="Arial" panose="020B0604020202020204" pitchFamily="34" charset="0"/>
            </a:endParaRPr>
          </a:p>
        </p:txBody>
      </p:sp>
    </p:spTree>
    <p:extLst>
      <p:ext uri="{BB962C8B-B14F-4D97-AF65-F5344CB8AC3E}">
        <p14:creationId xmlns:p14="http://schemas.microsoft.com/office/powerpoint/2010/main" val="3302687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b="1" cap="all">
                <a:latin typeface="Arial" panose="020B0604020202020204" pitchFamily="34" charset="0"/>
              </a:rPr>
              <a:t>Tools for environmental protection</a:t>
            </a:r>
            <a:endParaRPr lang="en-US" altLang="cs-CZ" sz="2200" b="1">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Environmental policy in the narrower sense has various tools for influencing economic entities for purposes of environmental protection. Environmental policy instruments can be divided into several groups</a:t>
            </a:r>
            <a:r>
              <a:rPr lang="cs-CZ" altLang="cs-CZ" sz="2200">
                <a:latin typeface="Arial" panose="020B0604020202020204" pitchFamily="34" charset="0"/>
              </a:rPr>
              <a:t>.</a:t>
            </a:r>
          </a:p>
          <a:p>
            <a:pPr eaLnBrk="1" hangingPunct="1">
              <a:spcBef>
                <a:spcPct val="0"/>
              </a:spcBef>
              <a:buNone/>
              <a:defRPr/>
            </a:pPr>
            <a:endParaRPr lang="cs-CZ" altLang="cs-CZ" sz="2200">
              <a:latin typeface="Arial" panose="020B0604020202020204" pitchFamily="34" charset="0"/>
            </a:endParaRPr>
          </a:p>
          <a:p>
            <a:pPr eaLnBrk="1" hangingPunct="1">
              <a:spcBef>
                <a:spcPct val="0"/>
              </a:spcBef>
              <a:buNone/>
              <a:defRPr/>
            </a:pPr>
            <a:r>
              <a:rPr lang="en-US" altLang="cs-CZ" sz="2200" b="1">
                <a:latin typeface="Arial" panose="020B0604020202020204" pitchFamily="34" charset="0"/>
              </a:rPr>
              <a:t>Administrative Tools</a:t>
            </a:r>
          </a:p>
          <a:p>
            <a:pPr marL="285750" indent="-285750" eaLnBrk="1" hangingPunct="1">
              <a:spcBef>
                <a:spcPct val="0"/>
              </a:spcBef>
              <a:defRPr/>
            </a:pPr>
            <a:r>
              <a:rPr lang="en-US" altLang="cs-CZ" sz="2200">
                <a:latin typeface="Arial" panose="020B0604020202020204" pitchFamily="34" charset="0"/>
              </a:rPr>
              <a:t>The principle of administrative or even normative instruments is </a:t>
            </a:r>
            <a:r>
              <a:rPr lang="en-US" altLang="cs-CZ" sz="2200" i="1">
                <a:latin typeface="Arial" panose="020B0604020202020204" pitchFamily="34" charset="0"/>
              </a:rPr>
              <a:t>based on the coercive powers of the state authorities</a:t>
            </a:r>
            <a:r>
              <a:rPr lang="en-US" altLang="cs-CZ" sz="2200">
                <a:latin typeface="Arial" panose="020B0604020202020204" pitchFamily="34" charset="0"/>
              </a:rPr>
              <a:t>, which through such instruments directly affect polluters' behavior. Administrative tools can take the form of a ban or restriction order, which follows directly from the law </a:t>
            </a:r>
            <a:r>
              <a:rPr lang="cs-CZ" altLang="cs-CZ" sz="2200">
                <a:latin typeface="Arial" panose="020B0604020202020204" pitchFamily="34" charset="0"/>
              </a:rPr>
              <a:t>.</a:t>
            </a:r>
          </a:p>
          <a:p>
            <a:pPr eaLnBrk="1" hangingPunct="1">
              <a:spcBef>
                <a:spcPct val="0"/>
              </a:spcBef>
              <a:buNone/>
              <a:defRPr/>
            </a:pPr>
            <a:endParaRPr lang="cs-CZ" altLang="cs-CZ" sz="2200">
              <a:latin typeface="Arial" panose="020B0604020202020204" pitchFamily="34" charset="0"/>
            </a:endParaRPr>
          </a:p>
        </p:txBody>
      </p:sp>
    </p:spTree>
    <p:extLst>
      <p:ext uri="{BB962C8B-B14F-4D97-AF65-F5344CB8AC3E}">
        <p14:creationId xmlns:p14="http://schemas.microsoft.com/office/powerpoint/2010/main" val="3599804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438275"/>
            <a:ext cx="8477250"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en-US" altLang="cs-CZ" sz="2200" b="1">
                <a:latin typeface="Arial" panose="020B0604020202020204" pitchFamily="34" charset="0"/>
              </a:rPr>
              <a:t>Economic instruments</a:t>
            </a:r>
          </a:p>
          <a:p>
            <a:pPr marL="342900" indent="-342900" eaLnBrk="1" hangingPunct="1">
              <a:spcBef>
                <a:spcPct val="0"/>
              </a:spcBef>
              <a:defRPr/>
            </a:pPr>
            <a:r>
              <a:rPr lang="en-US" altLang="cs-CZ" sz="2200">
                <a:latin typeface="Arial" panose="020B0604020202020204" pitchFamily="34" charset="0"/>
              </a:rPr>
              <a:t>Economic instruments operate on polluters' behavior indirectly through the market. According to the operating principle can </a:t>
            </a:r>
            <a:r>
              <a:rPr lang="en-US" altLang="cs-CZ" sz="2200" i="1">
                <a:latin typeface="Arial" panose="020B0604020202020204" pitchFamily="34" charset="0"/>
              </a:rPr>
              <a:t>distinguish between two types of economic instruments</a:t>
            </a:r>
            <a:r>
              <a:rPr lang="en-US" altLang="cs-CZ" sz="2200">
                <a:latin typeface="Arial" panose="020B0604020202020204" pitchFamily="34" charset="0"/>
              </a:rPr>
              <a:t>:</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tools operating on the principle of </a:t>
            </a:r>
            <a:r>
              <a:rPr lang="en-US" altLang="cs-CZ" sz="1800" b="1" i="1">
                <a:latin typeface="Arial" panose="020B0604020202020204" pitchFamily="34" charset="0"/>
              </a:rPr>
              <a:t>converting external costs </a:t>
            </a:r>
            <a:r>
              <a:rPr lang="en-US" altLang="cs-CZ" sz="1800">
                <a:latin typeface="Arial" panose="020B0604020202020204" pitchFamily="34" charset="0"/>
              </a:rPr>
              <a:t>originator (ie. internalization of negative externalities .) - eg fees or taxes, and</a:t>
            </a: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tools represent </a:t>
            </a:r>
            <a:r>
              <a:rPr lang="en-US" altLang="cs-CZ" sz="1800" b="1" i="1">
                <a:latin typeface="Arial" panose="020B0604020202020204" pitchFamily="34" charset="0"/>
              </a:rPr>
              <a:t>contributions to the costs of prevention </a:t>
            </a:r>
            <a:r>
              <a:rPr lang="en-US" altLang="cs-CZ" sz="1800">
                <a:latin typeface="Arial" panose="020B0604020202020204" pitchFamily="34" charset="0"/>
              </a:rPr>
              <a:t>of environmental pollution – e</a:t>
            </a:r>
            <a:r>
              <a:rPr lang="cs-CZ" altLang="cs-CZ" sz="1800">
                <a:latin typeface="Arial" panose="020B0604020202020204" pitchFamily="34" charset="0"/>
              </a:rPr>
              <a:t>.</a:t>
            </a:r>
            <a:r>
              <a:rPr lang="en-US" altLang="cs-CZ" sz="1800">
                <a:latin typeface="Arial" panose="020B0604020202020204" pitchFamily="34" charset="0"/>
              </a:rPr>
              <a:t>g. subsidies or tax breaks.</a:t>
            </a:r>
            <a:endParaRPr lang="cs-CZ" altLang="cs-CZ" sz="1800">
              <a:latin typeface="Arial" panose="020B0604020202020204" pitchFamily="34" charset="0"/>
            </a:endParaRPr>
          </a:p>
          <a:p>
            <a:pPr marL="342900" indent="-342900" eaLnBrk="1" hangingPunct="1">
              <a:spcBef>
                <a:spcPct val="0"/>
              </a:spcBef>
              <a:defRPr/>
            </a:pPr>
            <a:r>
              <a:rPr lang="cs-CZ" altLang="cs-CZ" sz="2200" b="1">
                <a:latin typeface="Arial" panose="020B0604020202020204" pitchFamily="34" charset="0"/>
              </a:rPr>
              <a:t>Voluntary tools</a:t>
            </a:r>
          </a:p>
          <a:p>
            <a:pPr marL="1085850" lvl="1" indent="-342900" eaLnBrk="1" hangingPunct="1">
              <a:spcBef>
                <a:spcPct val="0"/>
              </a:spcBef>
              <a:defRPr/>
            </a:pPr>
            <a:r>
              <a:rPr lang="en-US" altLang="cs-CZ" sz="1800">
                <a:latin typeface="Arial" panose="020B0604020202020204" pitchFamily="34" charset="0"/>
              </a:rPr>
              <a:t>Voluntary tools allow operators to assume the exercise of business activity commitment thrifty approach to the environment than required by legislation ( eco-labeling , systems of environmental management , cleaner production , product life-cycle assessment, environmental accounting, voluntary agreements, etc.).</a:t>
            </a:r>
            <a:endParaRPr lang="cs-CZ" altLang="cs-CZ" sz="1800">
              <a:latin typeface="Arial" panose="020B0604020202020204" pitchFamily="34" charset="0"/>
            </a:endParaRPr>
          </a:p>
          <a:p>
            <a:pPr marL="342900" indent="-342900" eaLnBrk="1" hangingPunct="1">
              <a:spcBef>
                <a:spcPct val="0"/>
              </a:spcBef>
              <a:defRPr/>
            </a:pPr>
            <a:r>
              <a:rPr lang="cs-CZ" altLang="cs-CZ" sz="2200" b="1">
                <a:latin typeface="Arial" panose="020B0604020202020204" pitchFamily="34" charset="0"/>
              </a:rPr>
              <a:t>Information tools</a:t>
            </a:r>
          </a:p>
          <a:p>
            <a:pPr marL="1085850" lvl="1" indent="-342900" eaLnBrk="1" hangingPunct="1">
              <a:spcBef>
                <a:spcPct val="0"/>
              </a:spcBef>
              <a:defRPr/>
            </a:pPr>
            <a:r>
              <a:rPr lang="en-US" altLang="cs-CZ" sz="1800">
                <a:latin typeface="Arial" panose="020B0604020202020204" pitchFamily="34" charset="0"/>
              </a:rPr>
              <a:t>To group information tools belong informative tools</a:t>
            </a:r>
            <a:r>
              <a:rPr lang="cs-CZ" altLang="cs-CZ" sz="1800">
                <a:latin typeface="Arial" panose="020B0604020202020204" pitchFamily="34" charset="0"/>
              </a:rPr>
              <a:t>. </a:t>
            </a:r>
            <a:r>
              <a:rPr lang="en-US" altLang="cs-CZ" sz="1800">
                <a:latin typeface="Arial" panose="020B0604020202020204" pitchFamily="34" charset="0"/>
              </a:rPr>
              <a:t>For example Integrated Pollution Register and other tools of educational character</a:t>
            </a:r>
            <a:r>
              <a:rPr lang="cs-CZ" altLang="cs-CZ" sz="1800">
                <a:latin typeface="Arial" panose="020B0604020202020204" pitchFamily="34" charset="0"/>
              </a:rPr>
              <a:t>.</a:t>
            </a:r>
          </a:p>
        </p:txBody>
      </p:sp>
    </p:spTree>
    <p:extLst>
      <p:ext uri="{BB962C8B-B14F-4D97-AF65-F5344CB8AC3E}">
        <p14:creationId xmlns:p14="http://schemas.microsoft.com/office/powerpoint/2010/main" val="2722189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b="1">
                <a:latin typeface="Arial" panose="020B0604020202020204" pitchFamily="34" charset="0"/>
              </a:rPr>
              <a:t>O</a:t>
            </a:r>
            <a:r>
              <a:rPr lang="en-US" altLang="cs-CZ" sz="2200" b="1">
                <a:latin typeface="Arial" panose="020B0604020202020204" pitchFamily="34" charset="0"/>
              </a:rPr>
              <a:t>rganizational and institutional tools</a:t>
            </a:r>
            <a:endParaRPr lang="cs-CZ" altLang="cs-CZ" sz="2200" b="1">
              <a:latin typeface="Arial" panose="020B0604020202020204" pitchFamily="34" charset="0"/>
            </a:endParaRPr>
          </a:p>
          <a:p>
            <a:pPr eaLnBrk="1" hangingPunct="1">
              <a:spcBef>
                <a:spcPct val="0"/>
              </a:spcBef>
              <a:buNone/>
              <a:defRPr/>
            </a:pPr>
            <a:endParaRPr lang="en-US" altLang="cs-CZ" sz="2200" b="1">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Organizational and institutional tools form a </a:t>
            </a:r>
            <a:r>
              <a:rPr lang="en-US" altLang="cs-CZ" sz="2200" i="1">
                <a:latin typeface="Arial" panose="020B0604020202020204" pitchFamily="34" charset="0"/>
              </a:rPr>
              <a:t>long-term framework for environmental protection</a:t>
            </a:r>
            <a:r>
              <a:rPr lang="en-US" altLang="cs-CZ" sz="2200">
                <a:latin typeface="Arial" panose="020B0604020202020204" pitchFamily="34" charset="0"/>
              </a:rPr>
              <a:t>. It is a system of laws and policy documents applied in environmental protection.</a:t>
            </a:r>
          </a:p>
          <a:p>
            <a:pPr marL="342900" indent="-342900" eaLnBrk="1" hangingPunct="1">
              <a:spcBef>
                <a:spcPct val="0"/>
              </a:spcBef>
              <a:defRPr/>
            </a:pPr>
            <a:endParaRPr lang="en-US"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Concepts, programs, strategies and other documents defining the environmental protection system (put into practice by using other tools to protect the environment) or indicate the direction of further planned developments in the area of environmental protection.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They may be focused solely on environmental issues, such as the State Environmental Policy</a:t>
            </a:r>
            <a:r>
              <a:rPr lang="cs-CZ" altLang="cs-CZ" sz="1800">
                <a:latin typeface="Arial" panose="020B0604020202020204" pitchFamily="34" charset="0"/>
              </a:rPr>
              <a:t>.</a:t>
            </a:r>
          </a:p>
        </p:txBody>
      </p:sp>
    </p:spTree>
    <p:extLst>
      <p:ext uri="{BB962C8B-B14F-4D97-AF65-F5344CB8AC3E}">
        <p14:creationId xmlns:p14="http://schemas.microsoft.com/office/powerpoint/2010/main" val="1735549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a:latin typeface="Arial" panose="020B0604020202020204" pitchFamily="34" charset="0"/>
              </a:rPr>
              <a:t>Whatever the nature of the commitment, most companies follow a </a:t>
            </a:r>
            <a:r>
              <a:rPr lang="en-US" altLang="cs-CZ" sz="2200" b="1">
                <a:latin typeface="Arial" panose="020B0604020202020204" pitchFamily="34" charset="0"/>
              </a:rPr>
              <a:t>similar series of steps </a:t>
            </a:r>
            <a:r>
              <a:rPr lang="en-US" altLang="cs-CZ" sz="2200">
                <a:latin typeface="Arial" panose="020B0604020202020204" pitchFamily="34" charset="0"/>
              </a:rPr>
              <a:t>when addressing their impact on the environment:</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b="1">
                <a:latin typeface="Arial" panose="020B0604020202020204" pitchFamily="34" charset="0"/>
              </a:rPr>
              <a:t>Corporate Environmental Policy</a:t>
            </a:r>
            <a:r>
              <a:rPr lang="en-US" altLang="cs-CZ" sz="2200">
                <a:latin typeface="Arial" panose="020B0604020202020204" pitchFamily="34" charset="0"/>
              </a:rPr>
              <a:t>: </a:t>
            </a:r>
            <a:r>
              <a:rPr lang="cs-CZ" altLang="cs-CZ" sz="2200">
                <a:latin typeface="Arial" panose="020B0604020202020204" pitchFamily="34" charset="0"/>
              </a:rPr>
              <a:t>c</a:t>
            </a:r>
            <a:r>
              <a:rPr lang="en-US" altLang="cs-CZ" sz="2200">
                <a:latin typeface="Arial" panose="020B0604020202020204" pitchFamily="34" charset="0"/>
              </a:rPr>
              <a:t>ompanies committed to reducing their environmental impact usually create a set of environmental principles and standards, often including formal goals. </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At minimum, most such statements express a company’s intentions to respect the environment in the design, production and distribution of its products and services; to commit the company to be in full compliance with all laws and go beyond compliance whenever possible; and establish an open-book policy whereby employees, community members and others can be informed of any potentially adverse effects the company might have on the environment.</a:t>
            </a:r>
            <a:endParaRPr lang="cs-CZ" altLang="cs-CZ" sz="1800">
              <a:latin typeface="Arial" panose="020B0604020202020204" pitchFamily="34" charset="0"/>
            </a:endParaRPr>
          </a:p>
        </p:txBody>
      </p:sp>
    </p:spTree>
    <p:extLst>
      <p:ext uri="{BB962C8B-B14F-4D97-AF65-F5344CB8AC3E}">
        <p14:creationId xmlns:p14="http://schemas.microsoft.com/office/powerpoint/2010/main" val="1389091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3877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a:latin typeface="Arial" panose="020B0604020202020204" pitchFamily="34" charset="0"/>
              </a:rPr>
              <a:t>Environmental Audit</a:t>
            </a:r>
            <a:r>
              <a:rPr lang="en-US" altLang="cs-CZ" sz="2200">
                <a:latin typeface="Arial" panose="020B0604020202020204" pitchFamily="34" charset="0"/>
              </a:rPr>
              <a:t>: </a:t>
            </a:r>
            <a:r>
              <a:rPr lang="cs-CZ" altLang="cs-CZ" sz="2200">
                <a:latin typeface="Arial" panose="020B0604020202020204" pitchFamily="34" charset="0"/>
              </a:rPr>
              <a:t>b</a:t>
            </a:r>
            <a:r>
              <a:rPr lang="en-US" altLang="cs-CZ" sz="2200">
                <a:latin typeface="Arial" panose="020B0604020202020204" pitchFamily="34" charset="0"/>
              </a:rPr>
              <a:t>efore a company attempts to reduce its impact on the environment, it is essential that it first gains a full understanding of it. </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For most companies, this usually involves some kind of environmental audit.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The goal of audits is to understand the type and amount of resources used by a company, product line or facility, and the types of waste and emissions generated.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Some companies also try to quantify this data in monetary terms to understand the bottom-line impact. This also helps to set priorities as to how a company can get the greatest return on its efforts.</a:t>
            </a:r>
            <a:endParaRPr lang="cs-CZ" altLang="cs-CZ" sz="1400">
              <a:latin typeface="Arial" panose="020B0604020202020204" pitchFamily="34" charset="0"/>
            </a:endParaRPr>
          </a:p>
        </p:txBody>
      </p:sp>
    </p:spTree>
    <p:extLst>
      <p:ext uri="{BB962C8B-B14F-4D97-AF65-F5344CB8AC3E}">
        <p14:creationId xmlns:p14="http://schemas.microsoft.com/office/powerpoint/2010/main" val="2265672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a:latin typeface="Arial" panose="020B0604020202020204" pitchFamily="34" charset="0"/>
              </a:rPr>
              <a:t>Employee Involvement</a:t>
            </a:r>
            <a:r>
              <a:rPr lang="en-US" altLang="cs-CZ" sz="2200">
                <a:latin typeface="Arial" panose="020B0604020202020204" pitchFamily="34" charset="0"/>
              </a:rPr>
              <a:t>: </a:t>
            </a:r>
            <a:r>
              <a:rPr lang="cs-CZ" altLang="cs-CZ" sz="2200">
                <a:latin typeface="Arial" panose="020B0604020202020204" pitchFamily="34" charset="0"/>
              </a:rPr>
              <a:t>l</a:t>
            </a:r>
            <a:r>
              <a:rPr lang="en-US" altLang="cs-CZ" sz="2200">
                <a:latin typeface="Arial" panose="020B0604020202020204" pitchFamily="34" charset="0"/>
              </a:rPr>
              <a:t>eadership companies recognize that to be effective, an environmental policy needs to be embraced by employees throughout the organization, not just those whose work is related to the environment. </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To do that, companies engage in a variety of activities, especially education, to help employees understand the environmental impact of their jobs and to support their efforts to make positive changes.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Some companies go further, helping employees become more environmentally responsible throughout their daily lives, helping them build a true environmental ethic.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Besides education, many companies create incentives, rewards and recognition programs for employees who demonstrate their environmental commitment</a:t>
            </a:r>
            <a:r>
              <a:rPr lang="en-US" altLang="cs-CZ" sz="1400">
                <a:latin typeface="Arial" panose="020B0604020202020204" pitchFamily="34" charset="0"/>
              </a:rPr>
              <a:t>.</a:t>
            </a:r>
            <a:endParaRPr lang="cs-CZ" altLang="cs-CZ" sz="1000">
              <a:latin typeface="Arial" panose="020B0604020202020204" pitchFamily="34" charset="0"/>
            </a:endParaRPr>
          </a:p>
        </p:txBody>
      </p:sp>
    </p:spTree>
    <p:extLst>
      <p:ext uri="{BB962C8B-B14F-4D97-AF65-F5344CB8AC3E}">
        <p14:creationId xmlns:p14="http://schemas.microsoft.com/office/powerpoint/2010/main" val="1253383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2. Environmental issues</a:t>
            </a:r>
          </a:p>
        </p:txBody>
      </p:sp>
      <p:sp>
        <p:nvSpPr>
          <p:cNvPr id="3079" name="TextovéPole 10"/>
          <p:cNvSpPr txBox="1">
            <a:spLocks noChangeArrowheads="1"/>
          </p:cNvSpPr>
          <p:nvPr/>
        </p:nvSpPr>
        <p:spPr bwMode="auto">
          <a:xfrm>
            <a:off x="338138" y="1523285"/>
            <a:ext cx="8477250" cy="4370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a:latin typeface="Arial" panose="020B0604020202020204" pitchFamily="34" charset="0"/>
              </a:rPr>
              <a:t>Green Procurement: </a:t>
            </a:r>
            <a:r>
              <a:rPr lang="cs-CZ" altLang="cs-CZ" sz="2200">
                <a:latin typeface="Arial" panose="020B0604020202020204" pitchFamily="34" charset="0"/>
              </a:rPr>
              <a:t>t</a:t>
            </a:r>
            <a:r>
              <a:rPr lang="en-US" altLang="cs-CZ" sz="2200">
                <a:latin typeface="Arial" panose="020B0604020202020204" pitchFamily="34" charset="0"/>
              </a:rPr>
              <a:t>o help ensure that their products and processes are environmentally responsible, many companies seek to buy greener products and materials from their suppliers.</a:t>
            </a:r>
            <a:endParaRPr lang="cs-CZ" altLang="cs-CZ" sz="2200">
              <a:latin typeface="Arial" panose="020B0604020202020204" pitchFamily="34" charset="0"/>
            </a:endParaRPr>
          </a:p>
          <a:p>
            <a:pPr marL="1085850" lvl="1" indent="-342900" eaLnBrk="1" hangingPunct="1">
              <a:spcBef>
                <a:spcPct val="0"/>
              </a:spcBef>
              <a:defRPr/>
            </a:pPr>
            <a:r>
              <a:rPr lang="en-US" altLang="cs-CZ" sz="2000">
                <a:latin typeface="Arial" panose="020B0604020202020204" pitchFamily="34" charset="0"/>
              </a:rPr>
              <a:t>Some companies participate in buyers’ groups in which they leverage their collective buying clout to push suppliers to consider alternative products or processes.</a:t>
            </a:r>
            <a:endParaRPr lang="cs-CZ" altLang="cs-CZ" sz="2000">
              <a:latin typeface="Arial" panose="020B0604020202020204" pitchFamily="34" charset="0"/>
            </a:endParaRPr>
          </a:p>
          <a:p>
            <a:pPr marL="1085850" lvl="1" indent="-342900" eaLnBrk="1" hangingPunct="1">
              <a:spcBef>
                <a:spcPct val="0"/>
              </a:spcBef>
              <a:defRPr/>
            </a:pPr>
            <a:endParaRPr lang="cs-CZ" altLang="cs-CZ" sz="2000">
              <a:latin typeface="Arial" panose="020B0604020202020204" pitchFamily="34" charset="0"/>
            </a:endParaRPr>
          </a:p>
          <a:p>
            <a:pPr marL="342900" indent="-342900" eaLnBrk="1" hangingPunct="1">
              <a:spcBef>
                <a:spcPct val="0"/>
              </a:spcBef>
              <a:defRPr/>
            </a:pPr>
            <a:r>
              <a:rPr lang="en-US" altLang="cs-CZ" sz="2200" b="1">
                <a:latin typeface="Arial" panose="020B0604020202020204" pitchFamily="34" charset="0"/>
              </a:rPr>
              <a:t>Green Products</a:t>
            </a:r>
            <a:r>
              <a:rPr lang="en-US" altLang="cs-CZ" sz="2200">
                <a:latin typeface="Arial" panose="020B0604020202020204" pitchFamily="34" charset="0"/>
              </a:rPr>
              <a:t>: </a:t>
            </a:r>
            <a:r>
              <a:rPr lang="cs-CZ" altLang="cs-CZ" sz="2200">
                <a:latin typeface="Arial" panose="020B0604020202020204" pitchFamily="34" charset="0"/>
              </a:rPr>
              <a:t>p</a:t>
            </a:r>
            <a:r>
              <a:rPr lang="en-US" altLang="cs-CZ" sz="2200">
                <a:latin typeface="Arial" panose="020B0604020202020204" pitchFamily="34" charset="0"/>
              </a:rPr>
              <a:t>roducts themselves may be made more environmentally friendly, with regard to, for example, the control of emissions, noise, reduced health and safety risks, and reduced energy requirements.</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p:txBody>
      </p:sp>
    </p:spTree>
    <p:extLst>
      <p:ext uri="{BB962C8B-B14F-4D97-AF65-F5344CB8AC3E}">
        <p14:creationId xmlns:p14="http://schemas.microsoft.com/office/powerpoint/2010/main" val="291684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cs-CZ"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a:latin typeface="Arial" panose="020B0604020202020204" pitchFamily="34" charset="0"/>
              </a:rPr>
              <a:t>Outline 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51722"/>
            <a:ext cx="847725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eaLnBrk="1" hangingPunct="1">
              <a:spcBef>
                <a:spcPct val="0"/>
              </a:spcBef>
              <a:buFont typeface="+mj-lt"/>
              <a:buAutoNum type="arabicPeriod"/>
              <a:defRPr/>
            </a:pPr>
            <a:r>
              <a:rPr lang="cs-CZ" altLang="cs-CZ" sz="2200" dirty="0" err="1">
                <a:solidFill>
                  <a:srgbClr val="003300"/>
                </a:solidFill>
                <a:latin typeface="Arial" panose="020B0604020202020204" pitchFamily="34" charset="0"/>
              </a:rPr>
              <a:t>Meanings</a:t>
            </a:r>
            <a:r>
              <a:rPr lang="cs-CZ" altLang="cs-CZ" sz="2200" dirty="0">
                <a:solidFill>
                  <a:srgbClr val="003300"/>
                </a:solidFill>
                <a:latin typeface="Arial" panose="020B0604020202020204" pitchFamily="34" charset="0"/>
              </a:rPr>
              <a:t> of the </a:t>
            </a:r>
            <a:r>
              <a:rPr lang="cs-CZ" altLang="cs-CZ" sz="2200" dirty="0" err="1">
                <a:solidFill>
                  <a:srgbClr val="003300"/>
                </a:solidFill>
                <a:latin typeface="Arial" panose="020B0604020202020204" pitchFamily="34" charset="0"/>
              </a:rPr>
              <a:t>corporate</a:t>
            </a:r>
            <a:r>
              <a:rPr lang="cs-CZ" altLang="cs-CZ" sz="2200" dirty="0">
                <a:solidFill>
                  <a:srgbClr val="003300"/>
                </a:solidFill>
                <a:latin typeface="Arial" panose="020B0604020202020204" pitchFamily="34" charset="0"/>
              </a:rPr>
              <a:t> </a:t>
            </a:r>
            <a:r>
              <a:rPr lang="cs-CZ" altLang="cs-CZ" sz="2200" dirty="0" err="1">
                <a:solidFill>
                  <a:srgbClr val="003300"/>
                </a:solidFill>
                <a:latin typeface="Arial" panose="020B0604020202020204" pitchFamily="34" charset="0"/>
              </a:rPr>
              <a:t>environmentalism</a:t>
            </a:r>
            <a:endParaRPr lang="cs-CZ" altLang="cs-CZ" sz="2200" dirty="0">
              <a:solidFill>
                <a:srgbClr val="003300"/>
              </a:solidFill>
              <a:latin typeface="Arial" panose="020B0604020202020204" pitchFamily="34" charset="0"/>
            </a:endParaRPr>
          </a:p>
          <a:p>
            <a:pPr marL="457200" indent="-457200" eaLnBrk="1" hangingPunct="1">
              <a:spcBef>
                <a:spcPct val="0"/>
              </a:spcBef>
              <a:buFont typeface="+mj-lt"/>
              <a:buAutoNum type="arabicPeriod"/>
              <a:defRPr/>
            </a:pPr>
            <a:endParaRPr lang="cs-CZ" altLang="cs-CZ" sz="2200" dirty="0">
              <a:solidFill>
                <a:srgbClr val="003300"/>
              </a:solidFill>
              <a:latin typeface="Arial" panose="020B0604020202020204" pitchFamily="34" charset="0"/>
            </a:endParaRPr>
          </a:p>
          <a:p>
            <a:pPr marL="457200" indent="-457200" eaLnBrk="1" hangingPunct="1">
              <a:spcBef>
                <a:spcPct val="0"/>
              </a:spcBef>
              <a:buFont typeface="+mj-lt"/>
              <a:buAutoNum type="arabicPeriod"/>
              <a:defRPr/>
            </a:pPr>
            <a:r>
              <a:rPr lang="cs-CZ" altLang="cs-CZ" sz="2200" dirty="0" err="1">
                <a:solidFill>
                  <a:srgbClr val="003300"/>
                </a:solidFill>
                <a:latin typeface="Arial" panose="020B0604020202020204" pitchFamily="34" charset="0"/>
              </a:rPr>
              <a:t>Environmental</a:t>
            </a:r>
            <a:r>
              <a:rPr lang="cs-CZ" altLang="cs-CZ" sz="2200" dirty="0">
                <a:solidFill>
                  <a:srgbClr val="003300"/>
                </a:solidFill>
                <a:latin typeface="Arial" panose="020B0604020202020204" pitchFamily="34" charset="0"/>
              </a:rPr>
              <a:t> </a:t>
            </a:r>
            <a:r>
              <a:rPr lang="cs-CZ" altLang="cs-CZ" sz="2200" dirty="0" err="1">
                <a:solidFill>
                  <a:srgbClr val="003300"/>
                </a:solidFill>
                <a:latin typeface="Arial" panose="020B0604020202020204" pitchFamily="34" charset="0"/>
              </a:rPr>
              <a:t>issues</a:t>
            </a:r>
            <a:endParaRPr lang="cs-CZ" altLang="cs-CZ" sz="2200" dirty="0">
              <a:solidFill>
                <a:srgbClr val="003300"/>
              </a:solidFill>
              <a:latin typeface="Arial" panose="020B0604020202020204" pitchFamily="34" charset="0"/>
            </a:endParaRPr>
          </a:p>
          <a:p>
            <a:pPr marL="457200" indent="-457200" eaLnBrk="1" hangingPunct="1">
              <a:spcBef>
                <a:spcPct val="0"/>
              </a:spcBef>
              <a:buFont typeface="+mj-lt"/>
              <a:buAutoNum type="arabicPeriod"/>
              <a:defRPr/>
            </a:pPr>
            <a:endParaRPr lang="cs-CZ" altLang="cs-CZ" sz="2200" dirty="0">
              <a:solidFill>
                <a:srgbClr val="003300"/>
              </a:solidFill>
              <a:latin typeface="Arial" panose="020B0604020202020204" pitchFamily="34" charset="0"/>
            </a:endParaRPr>
          </a:p>
          <a:p>
            <a:pPr marL="457200" indent="-457200" eaLnBrk="1" hangingPunct="1">
              <a:spcBef>
                <a:spcPct val="0"/>
              </a:spcBef>
              <a:buFont typeface="+mj-lt"/>
              <a:buAutoNum type="arabicPeriod"/>
              <a:defRPr/>
            </a:pPr>
            <a:r>
              <a:rPr lang="cs-CZ" altLang="cs-CZ" sz="2200" dirty="0" err="1">
                <a:solidFill>
                  <a:srgbClr val="003300"/>
                </a:solidFill>
                <a:latin typeface="Arial" panose="020B0604020202020204" pitchFamily="34" charset="0"/>
              </a:rPr>
              <a:t>Environemental</a:t>
            </a:r>
            <a:r>
              <a:rPr lang="cs-CZ" altLang="cs-CZ" sz="2200" dirty="0">
                <a:solidFill>
                  <a:srgbClr val="003300"/>
                </a:solidFill>
                <a:latin typeface="Arial" panose="020B0604020202020204" pitchFamily="34" charset="0"/>
              </a:rPr>
              <a:t> Responsibility in the Czech Republic</a:t>
            </a:r>
          </a:p>
          <a:p>
            <a:pPr eaLnBrk="1" hangingPunct="1">
              <a:spcBef>
                <a:spcPct val="0"/>
              </a:spcBef>
              <a:buFont typeface="+mj-lt"/>
              <a:buAutoNum type="arabicPeriod"/>
              <a:defRPr/>
            </a:pPr>
            <a:endParaRPr lang="cs-CZ" altLang="cs-CZ" sz="2200" dirty="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dirty="0">
                <a:latin typeface="Arial" panose="020B0604020202020204" pitchFamily="34" charset="0"/>
              </a:rPr>
              <a:t>Eco-Management and Audit Scheme </a:t>
            </a:r>
            <a:r>
              <a:rPr lang="en-US" altLang="cs-CZ" sz="2200" dirty="0">
                <a:latin typeface="Arial" panose="020B0604020202020204" pitchFamily="34" charset="0"/>
              </a:rPr>
              <a:t>(EMAS) </a:t>
            </a:r>
            <a:endParaRPr lang="cs-CZ" altLang="cs-CZ" sz="2200"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i="1" dirty="0">
                <a:latin typeface="Arial" panose="020B0604020202020204" pitchFamily="34" charset="0"/>
              </a:rPr>
              <a:t>Sustainable Development Council of the Czech Government </a:t>
            </a:r>
            <a:r>
              <a:rPr lang="en-US" altLang="cs-CZ" sz="2200" dirty="0">
                <a:latin typeface="Arial" panose="020B0604020202020204" pitchFamily="34" charset="0"/>
              </a:rPr>
              <a:t>(SDCG) was established (2003) as a standing advisory body of the Government for sustainable development and strategic management.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Two organizations in the field of legislative provision – Ministry of the Environment of the Czech Republic (ME) and Czech Environmental Information Agency (CENIA).</a:t>
            </a:r>
          </a:p>
        </p:txBody>
      </p:sp>
    </p:spTree>
    <p:extLst>
      <p:ext uri="{BB962C8B-B14F-4D97-AF65-F5344CB8AC3E}">
        <p14:creationId xmlns:p14="http://schemas.microsoft.com/office/powerpoint/2010/main" val="1218527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i="1">
                <a:latin typeface="Arial" panose="020B0604020202020204" pitchFamily="34" charset="0"/>
              </a:rPr>
              <a:t>Environmental Impact Assessment </a:t>
            </a:r>
            <a:r>
              <a:rPr lang="en-US" altLang="cs-CZ" sz="2200">
                <a:latin typeface="Arial" panose="020B0604020202020204" pitchFamily="34" charset="0"/>
              </a:rPr>
              <a:t>(EIA) process was implemented into the Czech Republic’s legal system in 1992.</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Environmental awareness is largely promoted through the Czech Republic’s </a:t>
            </a:r>
            <a:r>
              <a:rPr lang="en-US" altLang="cs-CZ" sz="2200" i="1">
                <a:latin typeface="Arial" panose="020B0604020202020204" pitchFamily="34" charset="0"/>
              </a:rPr>
              <a:t>National Cleaner Production Program</a:t>
            </a:r>
            <a:r>
              <a:rPr lang="en-US" altLang="cs-CZ" sz="2200">
                <a:latin typeface="Arial" panose="020B0604020202020204" pitchFamily="34" charset="0"/>
              </a:rPr>
              <a:t>. </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i="1">
                <a:latin typeface="Arial" panose="020B0604020202020204" pitchFamily="34" charset="0"/>
              </a:rPr>
              <a:t>Integrated Pollution Prevention and Control (IPPC</a:t>
            </a:r>
            <a:r>
              <a:rPr lang="en-US" altLang="cs-CZ" sz="2200">
                <a:latin typeface="Arial" panose="020B0604020202020204" pitchFamily="34" charset="0"/>
              </a:rPr>
              <a:t>) is an advanced system for regulation of industrial and agricultural activities in relation to the environment.</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The Ministry of the Environment is the principal guarantor for the co-ordination of environmental education and awareness raising.</a:t>
            </a:r>
          </a:p>
        </p:txBody>
      </p:sp>
    </p:spTree>
    <p:extLst>
      <p:ext uri="{BB962C8B-B14F-4D97-AF65-F5344CB8AC3E}">
        <p14:creationId xmlns:p14="http://schemas.microsoft.com/office/powerpoint/2010/main" val="337707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r>
              <a:rPr lang="cs-CZ" altLang="cs-CZ" sz="2200">
                <a:latin typeface="Arial" panose="020B0604020202020204" pitchFamily="34" charset="0"/>
              </a:rPr>
              <a:t>There are existing the </a:t>
            </a:r>
            <a:r>
              <a:rPr lang="cs-CZ" altLang="cs-CZ" sz="2200" i="1">
                <a:latin typeface="Arial" panose="020B0604020202020204" pitchFamily="34" charset="0"/>
              </a:rPr>
              <a:t>v</a:t>
            </a:r>
            <a:r>
              <a:rPr lang="en-US" altLang="cs-CZ" sz="2200" i="1">
                <a:latin typeface="Arial" panose="020B0604020202020204" pitchFamily="34" charset="0"/>
              </a:rPr>
              <a:t>oluntary instruments</a:t>
            </a:r>
            <a:r>
              <a:rPr lang="cs-CZ" altLang="cs-CZ" sz="2200">
                <a:latin typeface="Arial" panose="020B0604020202020204" pitchFamily="34" charset="0"/>
              </a:rPr>
              <a:t> such </a:t>
            </a:r>
            <a:r>
              <a:rPr lang="en-US" altLang="cs-CZ" sz="2200">
                <a:latin typeface="Arial" panose="020B0604020202020204" pitchFamily="34" charset="0"/>
              </a:rPr>
              <a:t>as: </a:t>
            </a:r>
            <a:endParaRPr lang="cs-CZ" altLang="cs-CZ" sz="2200">
              <a:latin typeface="Arial" panose="020B0604020202020204" pitchFamily="34" charset="0"/>
            </a:endParaRPr>
          </a:p>
          <a:p>
            <a:pPr eaLnBrk="1" hangingPunct="1">
              <a:spcBef>
                <a:spcPct val="0"/>
              </a:spcBef>
              <a:buNone/>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1. </a:t>
            </a:r>
            <a:r>
              <a:rPr lang="en-US" altLang="cs-CZ" sz="2200" b="1">
                <a:latin typeface="Arial" panose="020B0604020202020204" pitchFamily="34" charset="0"/>
              </a:rPr>
              <a:t>voluntary nature </a:t>
            </a:r>
            <a:r>
              <a:rPr lang="en-US" altLang="cs-CZ" sz="2200">
                <a:latin typeface="Arial" panose="020B0604020202020204" pitchFamily="34" charset="0"/>
              </a:rPr>
              <a:t>– there is no legal obligation to implement them;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2. </a:t>
            </a:r>
            <a:r>
              <a:rPr lang="en-US" altLang="cs-CZ" sz="2200" b="1">
                <a:latin typeface="Arial" panose="020B0604020202020204" pitchFamily="34" charset="0"/>
              </a:rPr>
              <a:t>prevention</a:t>
            </a:r>
            <a:r>
              <a:rPr lang="en-US" altLang="cs-CZ" sz="2200">
                <a:latin typeface="Arial" panose="020B0604020202020204" pitchFamily="34" charset="0"/>
              </a:rPr>
              <a:t> – they focus on eliminating the causes of environmental problems rather than their consequences; </a:t>
            </a:r>
            <a:endParaRPr lang="cs-CZ" altLang="cs-CZ" sz="22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3. </a:t>
            </a:r>
            <a:r>
              <a:rPr lang="en-US" altLang="cs-CZ" sz="2200" b="1">
                <a:latin typeface="Arial" panose="020B0604020202020204" pitchFamily="34" charset="0"/>
              </a:rPr>
              <a:t>systemic approaches </a:t>
            </a:r>
            <a:r>
              <a:rPr lang="en-US" altLang="cs-CZ" sz="2200">
                <a:latin typeface="Arial" panose="020B0604020202020204" pitchFamily="34" charset="0"/>
              </a:rPr>
              <a:t>– deliberate focus on areas and own activities with negative environmental impacts.</a:t>
            </a:r>
            <a:endParaRPr lang="cs-CZ" altLang="cs-CZ" sz="2200">
              <a:latin typeface="Arial" panose="020B0604020202020204" pitchFamily="34" charset="0"/>
            </a:endParaRPr>
          </a:p>
          <a:p>
            <a:pPr marL="342900" indent="-34290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4159335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4955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i="1">
                <a:latin typeface="Arial" panose="020B0604020202020204" pitchFamily="34" charset="0"/>
              </a:rPr>
              <a:t>Environmental education and awareness raising </a:t>
            </a:r>
            <a:r>
              <a:rPr lang="en-US" altLang="cs-CZ" sz="2200">
                <a:latin typeface="Arial" panose="020B0604020202020204" pitchFamily="34" charset="0"/>
              </a:rPr>
              <a:t>and environmental consulting are important preventive instruments within the State Environmental Policy of the Czech Republic. </a:t>
            </a:r>
            <a:endParaRPr lang="cs-CZ" altLang="cs-CZ" sz="2200">
              <a:latin typeface="Arial" panose="020B0604020202020204" pitchFamily="34" charset="0"/>
            </a:endParaRPr>
          </a:p>
          <a:p>
            <a:pPr marL="1085850" lvl="1" indent="-342900" eaLnBrk="1" hangingPunct="1">
              <a:spcBef>
                <a:spcPct val="0"/>
              </a:spcBef>
              <a:defRPr/>
            </a:pPr>
            <a:r>
              <a:rPr lang="en-US" altLang="cs-CZ" sz="2000">
                <a:latin typeface="Arial" panose="020B0604020202020204" pitchFamily="34" charset="0"/>
              </a:rPr>
              <a:t>The purpose of environmental education is to encourage the population to act and think in line with the sustainable development principles, to be aware of their responsibility for the maintenance of the environmental quality and to respect life in all its forms.</a:t>
            </a:r>
            <a:endParaRPr lang="cs-CZ" altLang="cs-CZ" sz="2000">
              <a:latin typeface="Arial" panose="020B0604020202020204" pitchFamily="34" charset="0"/>
            </a:endParaRPr>
          </a:p>
          <a:p>
            <a:pPr marL="342900" indent="-342900" eaLnBrk="1" hangingPunct="1">
              <a:spcBef>
                <a:spcPct val="0"/>
              </a:spcBef>
              <a:defRPr/>
            </a:pPr>
            <a:endParaRPr lang="cs-CZ" altLang="cs-CZ" sz="2200">
              <a:latin typeface="Arial" panose="020B0604020202020204" pitchFamily="34" charset="0"/>
            </a:endParaRPr>
          </a:p>
          <a:p>
            <a:pPr marL="342900" indent="-342900" eaLnBrk="1" hangingPunct="1">
              <a:spcBef>
                <a:spcPct val="0"/>
              </a:spcBef>
              <a:defRPr/>
            </a:pPr>
            <a:r>
              <a:rPr lang="en-US" altLang="cs-CZ" sz="2200">
                <a:latin typeface="Arial" panose="020B0604020202020204" pitchFamily="34" charset="0"/>
              </a:rPr>
              <a:t>The introduction of cleaner technologies, optimization of technologies that reduce the need of resources, </a:t>
            </a:r>
            <a:r>
              <a:rPr lang="en-US" altLang="cs-CZ" sz="2200" i="1">
                <a:latin typeface="Arial" panose="020B0604020202020204" pitchFamily="34" charset="0"/>
              </a:rPr>
              <a:t>environmental management systems (EMS) such as ISO 14001, EMAS </a:t>
            </a:r>
            <a:r>
              <a:rPr lang="en-US" altLang="cs-CZ" sz="2200">
                <a:latin typeface="Arial" panose="020B0604020202020204" pitchFamily="34" charset="0"/>
              </a:rPr>
              <a:t>and other voluntary tools lead to a safe improvement in the company´s environmental status</a:t>
            </a:r>
            <a:r>
              <a:rPr lang="cs-CZ" altLang="cs-CZ" sz="2200">
                <a:latin typeface="Arial" panose="020B0604020202020204" pitchFamily="34" charset="0"/>
              </a:rPr>
              <a:t>.</a:t>
            </a:r>
          </a:p>
          <a:p>
            <a:pPr lvl="1" indent="0" eaLnBrk="1" hangingPunct="1">
              <a:spcBef>
                <a:spcPct val="0"/>
              </a:spcBef>
              <a:buNone/>
              <a:defRPr/>
            </a:pPr>
            <a:endParaRPr lang="cs-CZ" altLang="cs-CZ" sz="1800">
              <a:latin typeface="Arial" panose="020B0604020202020204" pitchFamily="34" charset="0"/>
            </a:endParaRPr>
          </a:p>
        </p:txBody>
      </p:sp>
    </p:spTree>
    <p:extLst>
      <p:ext uri="{BB962C8B-B14F-4D97-AF65-F5344CB8AC3E}">
        <p14:creationId xmlns:p14="http://schemas.microsoft.com/office/powerpoint/2010/main" val="808594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326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a:latin typeface="Arial" panose="020B0604020202020204" pitchFamily="34" charset="0"/>
              </a:rPr>
              <a:t>The assessment and measurement </a:t>
            </a:r>
            <a:r>
              <a:rPr lang="en-US" altLang="cs-CZ" sz="2200">
                <a:latin typeface="Arial" panose="020B0604020202020204" pitchFamily="34" charset="0"/>
              </a:rPr>
              <a:t>support not only the responsibility for the performance, </a:t>
            </a:r>
            <a:endParaRPr lang="cs-CZ" altLang="cs-CZ" sz="22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but they also </a:t>
            </a:r>
            <a:r>
              <a:rPr lang="en-US" altLang="cs-CZ" sz="1800" i="1">
                <a:latin typeface="Arial" panose="020B0604020202020204" pitchFamily="34" charset="0"/>
              </a:rPr>
              <a:t>provide a feedback about the impact of the initiative on maintaining sustainability</a:t>
            </a:r>
            <a:r>
              <a:rPr lang="en-US" altLang="cs-CZ" sz="1800">
                <a:latin typeface="Arial" panose="020B0604020202020204" pitchFamily="34" charset="0"/>
              </a:rPr>
              <a:t>, </a:t>
            </a:r>
            <a:r>
              <a:rPr lang="cs-CZ" altLang="cs-CZ" sz="1800">
                <a:latin typeface="Arial" panose="020B0604020202020204" pitchFamily="34" charset="0"/>
              </a:rPr>
              <a:t>and </a:t>
            </a: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emphasize the meaning of identifications </a:t>
            </a:r>
            <a:endParaRPr lang="cs-CZ" altLang="cs-CZ" sz="1800">
              <a:latin typeface="Arial" panose="020B0604020202020204" pitchFamily="34" charset="0"/>
            </a:endParaRPr>
          </a:p>
          <a:p>
            <a:pPr marL="1085850" lvl="1" indent="-342900" eaLnBrk="1" hangingPunct="1">
              <a:spcBef>
                <a:spcPct val="0"/>
              </a:spcBef>
              <a:defRPr/>
            </a:pPr>
            <a:endParaRPr lang="cs-CZ" altLang="cs-CZ" sz="1800">
              <a:latin typeface="Arial" panose="020B0604020202020204" pitchFamily="34" charset="0"/>
            </a:endParaRPr>
          </a:p>
          <a:p>
            <a:pPr marL="1085850" lvl="1" indent="-342900" eaLnBrk="1" hangingPunct="1">
              <a:spcBef>
                <a:spcPct val="0"/>
              </a:spcBef>
              <a:defRPr/>
            </a:pPr>
            <a:r>
              <a:rPr lang="en-US" altLang="cs-CZ" sz="1800">
                <a:latin typeface="Arial" panose="020B0604020202020204" pitchFamily="34" charset="0"/>
              </a:rPr>
              <a:t>and the understanding of the cross relationships between various alternative actions and their impact on the financial and non-financial performance</a:t>
            </a:r>
            <a:r>
              <a:rPr lang="cs-CZ" altLang="cs-CZ" sz="1800">
                <a:latin typeface="Arial" panose="020B0604020202020204" pitchFamily="34" charset="0"/>
              </a:rPr>
              <a:t>.</a:t>
            </a:r>
          </a:p>
          <a:p>
            <a:pPr marL="342900" indent="-342900" eaLnBrk="1" hangingPunct="1">
              <a:spcBef>
                <a:spcPct val="0"/>
              </a:spcBef>
              <a:defRPr/>
            </a:pPr>
            <a:endParaRPr lang="cs-CZ" altLang="cs-CZ" sz="1800">
              <a:latin typeface="Arial" panose="020B0604020202020204" pitchFamily="34" charset="0"/>
            </a:endParaRPr>
          </a:p>
        </p:txBody>
      </p:sp>
    </p:spTree>
    <p:extLst>
      <p:ext uri="{BB962C8B-B14F-4D97-AF65-F5344CB8AC3E}">
        <p14:creationId xmlns:p14="http://schemas.microsoft.com/office/powerpoint/2010/main" val="2281231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cs-CZ" altLang="cs-CZ" sz="2200" b="1">
                <a:latin typeface="Arial" panose="020B0604020202020204" pitchFamily="34" charset="0"/>
              </a:rPr>
              <a:t> The rate of useage of environmental activities in SMEs</a:t>
            </a:r>
            <a:endParaRPr lang="en-US" altLang="cs-CZ" sz="2200" b="1">
              <a:latin typeface="Arial" panose="020B0604020202020204" pitchFamily="34" charset="0"/>
            </a:endParaRPr>
          </a:p>
        </p:txBody>
      </p:sp>
      <p:graphicFrame>
        <p:nvGraphicFramePr>
          <p:cNvPr id="5" name="Tabulka 4"/>
          <p:cNvGraphicFramePr>
            <a:graphicFrameLocks noGrp="1"/>
          </p:cNvGraphicFramePr>
          <p:nvPr>
            <p:extLst>
              <p:ext uri="{D42A27DB-BD31-4B8C-83A1-F6EECF244321}">
                <p14:modId xmlns:p14="http://schemas.microsoft.com/office/powerpoint/2010/main" val="560026382"/>
              </p:ext>
            </p:extLst>
          </p:nvPr>
        </p:nvGraphicFramePr>
        <p:xfrm>
          <a:off x="338138" y="1949184"/>
          <a:ext cx="8642576" cy="4571164"/>
        </p:xfrm>
        <a:graphic>
          <a:graphicData uri="http://schemas.openxmlformats.org/drawingml/2006/table">
            <a:tbl>
              <a:tblPr firstRow="1" firstCol="1" lastRow="1" lastCol="1" bandRow="1" bandCol="1"/>
              <a:tblGrid>
                <a:gridCol w="6404008">
                  <a:extLst>
                    <a:ext uri="{9D8B030D-6E8A-4147-A177-3AD203B41FA5}">
                      <a16:colId xmlns:a16="http://schemas.microsoft.com/office/drawing/2014/main" val="20000"/>
                    </a:ext>
                  </a:extLst>
                </a:gridCol>
                <a:gridCol w="819639">
                  <a:extLst>
                    <a:ext uri="{9D8B030D-6E8A-4147-A177-3AD203B41FA5}">
                      <a16:colId xmlns:a16="http://schemas.microsoft.com/office/drawing/2014/main" val="20001"/>
                    </a:ext>
                  </a:extLst>
                </a:gridCol>
                <a:gridCol w="1418929">
                  <a:extLst>
                    <a:ext uri="{9D8B030D-6E8A-4147-A177-3AD203B41FA5}">
                      <a16:colId xmlns:a16="http://schemas.microsoft.com/office/drawing/2014/main" val="20002"/>
                    </a:ext>
                  </a:extLst>
                </a:gridCol>
              </a:tblGrid>
              <a:tr h="390493">
                <a:tc>
                  <a:txBody>
                    <a:bodyPr/>
                    <a:lstStyle/>
                    <a:p>
                      <a:pPr algn="ctr">
                        <a:lnSpc>
                          <a:spcPts val="1000"/>
                        </a:lnSpc>
                        <a:spcAft>
                          <a:spcPts val="0"/>
                        </a:spcAft>
                      </a:pPr>
                      <a:r>
                        <a:rPr lang="en-US" sz="1600" b="1" dirty="0">
                          <a:effectLst/>
                          <a:latin typeface="Arial" panose="020B0604020202020204" pitchFamily="34" charset="0"/>
                          <a:ea typeface="SimSun" panose="02010600030101010101" pitchFamily="2" charset="-122"/>
                          <a:cs typeface="Arial" panose="020B0604020202020204" pitchFamily="34" charset="0"/>
                        </a:rPr>
                        <a:t>An example of an environmental activity</a:t>
                      </a:r>
                      <a:endParaRPr lang="cs-CZ" sz="1600" b="1" dirty="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b="1">
                          <a:effectLst/>
                          <a:latin typeface="Arial" panose="020B0604020202020204" pitchFamily="34" charset="0"/>
                          <a:ea typeface="SimSun" panose="02010600030101010101" pitchFamily="2" charset="-122"/>
                          <a:cs typeface="Arial" panose="020B0604020202020204" pitchFamily="34" charset="0"/>
                        </a:rPr>
                        <a:t>Rank</a:t>
                      </a:r>
                      <a:endParaRPr lang="cs-CZ" sz="1400" b="1">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b="1">
                          <a:effectLst/>
                          <a:latin typeface="Arial" panose="020B0604020202020204" pitchFamily="34" charset="0"/>
                          <a:ea typeface="SimSun" panose="02010600030101010101" pitchFamily="2" charset="-122"/>
                          <a:cs typeface="Arial" panose="020B0604020202020204" pitchFamily="34" charset="0"/>
                        </a:rPr>
                        <a:t>(Total </a:t>
                      </a:r>
                      <a:r>
                        <a:rPr lang="en-US" sz="1400" b="1" dirty="0">
                          <a:effectLst/>
                          <a:latin typeface="Arial" panose="020B0604020202020204" pitchFamily="34" charset="0"/>
                          <a:ea typeface="SimSun" panose="02010600030101010101" pitchFamily="2" charset="-122"/>
                          <a:cs typeface="Arial" panose="020B0604020202020204" pitchFamily="34" charset="0"/>
                        </a:rPr>
                        <a:t>SMEs in %)</a:t>
                      </a:r>
                      <a:endParaRPr lang="cs-CZ" sz="1400" b="1" dirty="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4854">
                <a:tc>
                  <a:txBody>
                    <a:bodyPr/>
                    <a:lstStyle/>
                    <a:p>
                      <a:pPr algn="ctr">
                        <a:lnSpc>
                          <a:spcPts val="1000"/>
                        </a:lnSpc>
                        <a:spcAft>
                          <a:spcPts val="0"/>
                        </a:spcAft>
                      </a:pPr>
                      <a:r>
                        <a:rPr lang="en-US" sz="1400" dirty="0">
                          <a:effectLst/>
                          <a:latin typeface="Arial" panose="020B0604020202020204" pitchFamily="34" charset="0"/>
                          <a:ea typeface="SimSun" panose="02010600030101010101" pitchFamily="2" charset="-122"/>
                          <a:cs typeface="Arial" panose="020B0604020202020204" pitchFamily="34" charset="0"/>
                        </a:rPr>
                        <a:t>Use of voluntary instruments for environmental protection</a:t>
                      </a:r>
                      <a:r>
                        <a:rPr lang="cs-CZ" sz="1400" dirty="0">
                          <a:effectLst/>
                          <a:latin typeface="Arial" panose="020B0604020202020204" pitchFamily="34" charset="0"/>
                          <a:ea typeface="SimSun" panose="02010600030101010101" pitchFamily="2" charset="-122"/>
                          <a:cs typeface="Arial" panose="020B0604020202020204" pitchFamily="34" charset="0"/>
                        </a:rPr>
                        <a:t>.</a:t>
                      </a:r>
                    </a:p>
                  </a:txBody>
                  <a:tcPr marL="68565" marR="6856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1</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35</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511826">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Planning environmental impacts on the consumption of resources and materials.</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2</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31</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2"/>
                  </a:ext>
                </a:extLst>
              </a:tr>
              <a:tr h="144113">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Evaluation of waste.</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3</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31</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3"/>
                  </a:ext>
                </a:extLst>
              </a:tr>
              <a:tr h="571044">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Optimization of the manufacturing process to minimize environmental impacts.</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4</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24</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4"/>
                  </a:ext>
                </a:extLst>
              </a:tr>
              <a:tr h="511826">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Existing employee policy for assurance in environmental company’s issues.</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5</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22</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5"/>
                  </a:ext>
                </a:extLst>
              </a:tr>
              <a:tr h="384854">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Planning environmental impacts of energy consumption.</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6</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22</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6"/>
                  </a:ext>
                </a:extLst>
              </a:tr>
              <a:tr h="384854">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Planning environmental impacts on water consumption.</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7</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22</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7"/>
                  </a:ext>
                </a:extLst>
              </a:tr>
              <a:tr h="263648">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Impact assessment of air pollution and ozone layer.</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8</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19</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8"/>
                  </a:ext>
                </a:extLst>
              </a:tr>
              <a:tr h="638798">
                <a:tc>
                  <a:txBody>
                    <a:bodyPr/>
                    <a:lstStyle/>
                    <a:p>
                      <a:pPr algn="ctr">
                        <a:lnSpc>
                          <a:spcPts val="1000"/>
                        </a:lnSpc>
                        <a:spcAft>
                          <a:spcPts val="0"/>
                        </a:spcAft>
                      </a:pPr>
                      <a:r>
                        <a:rPr lang="en-US" sz="1400" dirty="0">
                          <a:effectLst/>
                          <a:latin typeface="Arial" panose="020B0604020202020204" pitchFamily="34" charset="0"/>
                          <a:ea typeface="SimSun" panose="02010600030101010101" pitchFamily="2" charset="-122"/>
                          <a:cs typeface="Arial" panose="020B0604020202020204" pitchFamily="34" charset="0"/>
                        </a:rPr>
                        <a:t>Planning environmental impacts on gas consumption.</a:t>
                      </a:r>
                      <a:endParaRPr lang="cs-CZ" sz="1400" dirty="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9</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17</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a:noFill/>
                    </a:lnB>
                  </a:tcPr>
                </a:tc>
                <a:extLst>
                  <a:ext uri="{0D108BD9-81ED-4DB2-BD59-A6C34878D82A}">
                    <a16:rowId xmlns:a16="http://schemas.microsoft.com/office/drawing/2014/main" val="10009"/>
                  </a:ext>
                </a:extLst>
              </a:tr>
              <a:tr h="384854">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Evaluation of quantity and quality of wastewater discharged.</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a:effectLst/>
                          <a:latin typeface="Arial" panose="020B0604020202020204" pitchFamily="34" charset="0"/>
                          <a:ea typeface="SimSun" panose="02010600030101010101" pitchFamily="2" charset="-122"/>
                          <a:cs typeface="Arial" panose="020B0604020202020204" pitchFamily="34" charset="0"/>
                        </a:rPr>
                        <a:t>10</a:t>
                      </a:r>
                      <a:endParaRPr lang="cs-CZ" sz="140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1400" dirty="0">
                          <a:effectLst/>
                          <a:latin typeface="Arial" panose="020B0604020202020204" pitchFamily="34" charset="0"/>
                          <a:ea typeface="SimSun" panose="02010600030101010101" pitchFamily="2" charset="-122"/>
                          <a:cs typeface="Arial" panose="020B0604020202020204" pitchFamily="34" charset="0"/>
                        </a:rPr>
                        <a:t>10</a:t>
                      </a:r>
                      <a:endParaRPr lang="cs-CZ" sz="1400" dirty="0">
                        <a:effectLst/>
                        <a:latin typeface="Arial" panose="020B0604020202020204" pitchFamily="34" charset="0"/>
                        <a:ea typeface="SimSun" panose="02010600030101010101" pitchFamily="2" charset="-122"/>
                        <a:cs typeface="Arial" panose="020B0604020202020204" pitchFamily="34" charset="0"/>
                      </a:endParaRPr>
                    </a:p>
                  </a:txBody>
                  <a:tcPr marL="68565" marR="6856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01025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3. </a:t>
            </a:r>
            <a:r>
              <a:rPr lang="en-US" altLang="cs-CZ" sz="2400" b="1" cap="all">
                <a:latin typeface="Arial" panose="020B0604020202020204" pitchFamily="34" charset="0"/>
              </a:rPr>
              <a:t>Environemental Responsibility in the Czech Republic</a:t>
            </a:r>
          </a:p>
        </p:txBody>
      </p:sp>
      <p:sp>
        <p:nvSpPr>
          <p:cNvPr id="3079" name="TextovéPole 10"/>
          <p:cNvSpPr txBox="1">
            <a:spLocks noChangeArrowheads="1"/>
          </p:cNvSpPr>
          <p:nvPr/>
        </p:nvSpPr>
        <p:spPr bwMode="auto">
          <a:xfrm>
            <a:off x="338138" y="1523285"/>
            <a:ext cx="847725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r>
              <a:rPr lang="en-US" altLang="cs-CZ" sz="2200" b="1">
                <a:latin typeface="Arial" panose="020B0604020202020204" pitchFamily="34" charset="0"/>
              </a:rPr>
              <a:t>Type of the environmental activities and its utilization rate by large enterprises </a:t>
            </a:r>
          </a:p>
        </p:txBody>
      </p:sp>
      <p:graphicFrame>
        <p:nvGraphicFramePr>
          <p:cNvPr id="2" name="Tabulka 1"/>
          <p:cNvGraphicFramePr>
            <a:graphicFrameLocks noGrp="1"/>
          </p:cNvGraphicFramePr>
          <p:nvPr>
            <p:extLst>
              <p:ext uri="{D42A27DB-BD31-4B8C-83A1-F6EECF244321}">
                <p14:modId xmlns:p14="http://schemas.microsoft.com/office/powerpoint/2010/main" val="2502106085"/>
              </p:ext>
            </p:extLst>
          </p:nvPr>
        </p:nvGraphicFramePr>
        <p:xfrm>
          <a:off x="675822" y="2292726"/>
          <a:ext cx="7801882" cy="4339836"/>
        </p:xfrm>
        <a:graphic>
          <a:graphicData uri="http://schemas.openxmlformats.org/drawingml/2006/table">
            <a:tbl>
              <a:tblPr firstRow="1" firstCol="1" bandRow="1">
                <a:tableStyleId>{5C22544A-7EE6-4342-B048-85BDC9FD1C3A}</a:tableStyleId>
              </a:tblPr>
              <a:tblGrid>
                <a:gridCol w="1232394">
                  <a:extLst>
                    <a:ext uri="{9D8B030D-6E8A-4147-A177-3AD203B41FA5}">
                      <a16:colId xmlns:a16="http://schemas.microsoft.com/office/drawing/2014/main" val="20000"/>
                    </a:ext>
                  </a:extLst>
                </a:gridCol>
                <a:gridCol w="5057749">
                  <a:extLst>
                    <a:ext uri="{9D8B030D-6E8A-4147-A177-3AD203B41FA5}">
                      <a16:colId xmlns:a16="http://schemas.microsoft.com/office/drawing/2014/main" val="20001"/>
                    </a:ext>
                  </a:extLst>
                </a:gridCol>
                <a:gridCol w="1511739">
                  <a:extLst>
                    <a:ext uri="{9D8B030D-6E8A-4147-A177-3AD203B41FA5}">
                      <a16:colId xmlns:a16="http://schemas.microsoft.com/office/drawing/2014/main" val="20002"/>
                    </a:ext>
                  </a:extLst>
                </a:gridCol>
              </a:tblGrid>
              <a:tr h="229859">
                <a:tc>
                  <a:txBody>
                    <a:bodyPr/>
                    <a:lstStyle/>
                    <a:p>
                      <a:pPr algn="ctr">
                        <a:spcAft>
                          <a:spcPts val="0"/>
                        </a:spcAft>
                      </a:pPr>
                      <a:r>
                        <a:rPr lang="en-GB" sz="1600">
                          <a:effectLst/>
                        </a:rPr>
                        <a:t>Ranking</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600">
                          <a:effectLst/>
                        </a:rPr>
                        <a:t>Type of activity</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en-GB" sz="1600">
                          <a:effectLst/>
                        </a:rPr>
                        <a:t>Share (%) </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59718">
                <a:tc>
                  <a:txBody>
                    <a:bodyPr/>
                    <a:lstStyle/>
                    <a:p>
                      <a:pPr algn="ctr">
                        <a:spcAft>
                          <a:spcPts val="0"/>
                        </a:spcAft>
                      </a:pPr>
                      <a:r>
                        <a:rPr lang="en-GB" sz="1600">
                          <a:effectLst/>
                        </a:rPr>
                        <a:t>1</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Optimization of the manufacturing process to minimize environmental impacts.</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68</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59718">
                <a:tc>
                  <a:txBody>
                    <a:bodyPr/>
                    <a:lstStyle/>
                    <a:p>
                      <a:pPr algn="ctr">
                        <a:spcAft>
                          <a:spcPts val="0"/>
                        </a:spcAft>
                      </a:pPr>
                      <a:r>
                        <a:rPr lang="en-GB" sz="1600">
                          <a:effectLst/>
                        </a:rPr>
                        <a:t>2</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Existing employee policy for assurance in environmental company’s issues.</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64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59718">
                <a:tc>
                  <a:txBody>
                    <a:bodyPr/>
                    <a:lstStyle/>
                    <a:p>
                      <a:pPr algn="ctr">
                        <a:spcAft>
                          <a:spcPts val="0"/>
                        </a:spcAft>
                      </a:pPr>
                      <a:r>
                        <a:rPr lang="en-GB" sz="1600">
                          <a:effectLst/>
                        </a:rPr>
                        <a:t>3</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Use of voluntary instruments for environmental protection</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64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59718">
                <a:tc>
                  <a:txBody>
                    <a:bodyPr/>
                    <a:lstStyle/>
                    <a:p>
                      <a:pPr algn="ctr">
                        <a:spcAft>
                          <a:spcPts val="0"/>
                        </a:spcAft>
                      </a:pPr>
                      <a:r>
                        <a:rPr lang="en-GB" sz="1600">
                          <a:effectLst/>
                        </a:rPr>
                        <a:t>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Planning environmental impacts on the consumption of resources and materials.</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60</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229859">
                <a:tc>
                  <a:txBody>
                    <a:bodyPr/>
                    <a:lstStyle/>
                    <a:p>
                      <a:pPr algn="ctr">
                        <a:spcAft>
                          <a:spcPts val="0"/>
                        </a:spcAft>
                      </a:pPr>
                      <a:r>
                        <a:rPr lang="en-GB" sz="1600">
                          <a:effectLst/>
                        </a:rPr>
                        <a:t>5</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Evaluation of waste.</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56</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459718">
                <a:tc>
                  <a:txBody>
                    <a:bodyPr/>
                    <a:lstStyle/>
                    <a:p>
                      <a:pPr algn="ctr">
                        <a:spcAft>
                          <a:spcPts val="0"/>
                        </a:spcAft>
                      </a:pPr>
                      <a:r>
                        <a:rPr lang="en-GB" sz="1600">
                          <a:effectLst/>
                        </a:rPr>
                        <a:t>6</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Planning environmental impacts of energy consumption.</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44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459718">
                <a:tc>
                  <a:txBody>
                    <a:bodyPr/>
                    <a:lstStyle/>
                    <a:p>
                      <a:pPr algn="ctr">
                        <a:spcAft>
                          <a:spcPts val="0"/>
                        </a:spcAft>
                      </a:pPr>
                      <a:r>
                        <a:rPr lang="en-GB" sz="1600">
                          <a:effectLst/>
                        </a:rPr>
                        <a:t>7</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Planning environmental impacts on water consumption.</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44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459718">
                <a:tc>
                  <a:txBody>
                    <a:bodyPr/>
                    <a:lstStyle/>
                    <a:p>
                      <a:pPr algn="ctr">
                        <a:spcAft>
                          <a:spcPts val="0"/>
                        </a:spcAft>
                      </a:pPr>
                      <a:r>
                        <a:rPr lang="en-GB" sz="1600">
                          <a:effectLst/>
                        </a:rPr>
                        <a:t>8</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Evaluation of quantity and quality of wastewater discharged.</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44</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r h="278442">
                <a:tc>
                  <a:txBody>
                    <a:bodyPr/>
                    <a:lstStyle/>
                    <a:p>
                      <a:pPr algn="ctr">
                        <a:spcAft>
                          <a:spcPts val="0"/>
                        </a:spcAft>
                      </a:pPr>
                      <a:r>
                        <a:rPr lang="en-GB" sz="1600">
                          <a:effectLst/>
                        </a:rPr>
                        <a:t>9</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Impact assessment of air pollution and ozone layer.</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40</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9"/>
                  </a:ext>
                </a:extLst>
              </a:tr>
              <a:tr h="219002">
                <a:tc>
                  <a:txBody>
                    <a:bodyPr/>
                    <a:lstStyle/>
                    <a:p>
                      <a:pPr algn="ctr">
                        <a:spcAft>
                          <a:spcPts val="0"/>
                        </a:spcAft>
                      </a:pPr>
                      <a:r>
                        <a:rPr lang="en-GB" sz="1600">
                          <a:effectLst/>
                        </a:rPr>
                        <a:t>10</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spcAft>
                          <a:spcPts val="0"/>
                        </a:spcAft>
                      </a:pPr>
                      <a:r>
                        <a:rPr lang="en-GB" sz="1600">
                          <a:effectLst/>
                        </a:rPr>
                        <a:t>Planning environmental impacts on gas consumption</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en-GB" sz="1600">
                          <a:effectLst/>
                        </a:rPr>
                        <a:t>26</a:t>
                      </a:r>
                      <a:endParaRPr lang="cs-CZ"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10"/>
                  </a:ext>
                </a:extLst>
              </a:tr>
            </a:tbl>
          </a:graphicData>
        </a:graphic>
      </p:graphicFrame>
      <p:sp>
        <p:nvSpPr>
          <p:cNvPr id="3" name="Obdélník 2"/>
          <p:cNvSpPr/>
          <p:nvPr/>
        </p:nvSpPr>
        <p:spPr>
          <a:xfrm>
            <a:off x="996043" y="6611779"/>
            <a:ext cx="3401893" cy="246221"/>
          </a:xfrm>
          <a:prstGeom prst="rect">
            <a:avLst/>
          </a:prstGeom>
        </p:spPr>
        <p:txBody>
          <a:bodyPr wrap="none">
            <a:spAutoFit/>
          </a:bodyPr>
          <a:lstStyle/>
          <a:p>
            <a:r>
              <a:rPr lang="cs-CZ" sz="1000" i="1"/>
              <a:t>Source: own processing, sample of 50 large corporations</a:t>
            </a:r>
          </a:p>
        </p:txBody>
      </p:sp>
    </p:spTree>
    <p:extLst>
      <p:ext uri="{BB962C8B-B14F-4D97-AF65-F5344CB8AC3E}">
        <p14:creationId xmlns:p14="http://schemas.microsoft.com/office/powerpoint/2010/main" val="34290916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endParaRPr lang="en-US" b="1" cap="all">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cs-CZ" altLang="cs-CZ" sz="2400" b="1" cap="all">
                <a:latin typeface="Arial" panose="020B0604020202020204" pitchFamily="34" charset="0"/>
              </a:rPr>
              <a:t>summary</a:t>
            </a:r>
            <a:r>
              <a:rPr lang="en-GB" altLang="cs-CZ" sz="2400" b="1" cap="all">
                <a:latin typeface="Arial" panose="020B0604020202020204" pitchFamily="34" charset="0"/>
              </a:rPr>
              <a:t> </a:t>
            </a:r>
            <a:r>
              <a:rPr lang="en-GB" altLang="cs-CZ" sz="2400" b="1" cap="all" dirty="0">
                <a:latin typeface="Arial" panose="020B0604020202020204" pitchFamily="34" charset="0"/>
              </a:rPr>
              <a:t>of the </a:t>
            </a:r>
            <a:r>
              <a:rPr lang="en-GB" altLang="cs-CZ" sz="2400" b="1" cap="all">
                <a:latin typeface="Arial" panose="020B0604020202020204" pitchFamily="34" charset="0"/>
              </a:rPr>
              <a:t>lecture </a:t>
            </a:r>
            <a:endParaRPr lang="en-GB" altLang="cs-CZ" sz="2400" b="1" cap="all" dirty="0">
              <a:latin typeface="Arial" panose="020B0604020202020204" pitchFamily="34" charset="0"/>
            </a:endParaRPr>
          </a:p>
        </p:txBody>
      </p:sp>
      <p:sp>
        <p:nvSpPr>
          <p:cNvPr id="3078" name="TextovéPole 10"/>
          <p:cNvSpPr txBox="1">
            <a:spLocks noChangeArrowheads="1"/>
          </p:cNvSpPr>
          <p:nvPr/>
        </p:nvSpPr>
        <p:spPr bwMode="auto">
          <a:xfrm>
            <a:off x="320675" y="1549172"/>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defRPr/>
            </a:pPr>
            <a:r>
              <a:rPr lang="en-US" altLang="cs-CZ" sz="2200" i="1">
                <a:latin typeface="Arial" panose="020B0604020202020204" pitchFamily="34" charset="0"/>
              </a:rPr>
              <a:t>Rejection and nonresponsiveness </a:t>
            </a:r>
            <a:r>
              <a:rPr lang="en-US" altLang="cs-CZ" sz="2200">
                <a:latin typeface="Arial" panose="020B0604020202020204" pitchFamily="34" charset="0"/>
              </a:rPr>
              <a:t>assume that environmental concerns are irrelevant to organizational purposes. </a:t>
            </a:r>
            <a:endParaRPr lang="cs-CZ" altLang="cs-CZ" sz="2200">
              <a:latin typeface="Arial" panose="020B0604020202020204" pitchFamily="34" charset="0"/>
            </a:endParaRPr>
          </a:p>
          <a:p>
            <a:pPr eaLnBrk="1" hangingPunct="1">
              <a:spcBef>
                <a:spcPct val="0"/>
              </a:spcBef>
              <a:defRPr/>
            </a:pPr>
            <a:endParaRPr lang="cs-CZ" altLang="cs-CZ" sz="2200">
              <a:latin typeface="Arial" panose="020B0604020202020204" pitchFamily="34" charset="0"/>
            </a:endParaRPr>
          </a:p>
          <a:p>
            <a:pPr eaLnBrk="1" hangingPunct="1">
              <a:spcBef>
                <a:spcPct val="0"/>
              </a:spcBef>
              <a:defRPr/>
            </a:pPr>
            <a:r>
              <a:rPr lang="en-US" altLang="cs-CZ" sz="2200" i="1">
                <a:latin typeface="Arial" panose="020B0604020202020204" pitchFamily="34" charset="0"/>
              </a:rPr>
              <a:t>Compliance, openness, integration, and collaboration attend to the legal and societal context within which an organization must operate</a:t>
            </a:r>
            <a:r>
              <a:rPr lang="en-US" altLang="cs-CZ" sz="2200">
                <a:latin typeface="Arial" panose="020B0604020202020204" pitchFamily="34" charset="0"/>
              </a:rPr>
              <a:t>. </a:t>
            </a:r>
            <a:endParaRPr lang="cs-CZ" altLang="cs-CZ" sz="2200">
              <a:latin typeface="Arial" panose="020B0604020202020204" pitchFamily="34" charset="0"/>
            </a:endParaRPr>
          </a:p>
          <a:p>
            <a:pPr eaLnBrk="1" hangingPunct="1">
              <a:spcBef>
                <a:spcPct val="0"/>
              </a:spcBef>
              <a:defRPr/>
            </a:pPr>
            <a:endParaRPr lang="cs-CZ" altLang="cs-CZ" sz="2200">
              <a:latin typeface="Arial" panose="020B0604020202020204" pitchFamily="34" charset="0"/>
            </a:endParaRPr>
          </a:p>
          <a:p>
            <a:pPr eaLnBrk="1" hangingPunct="1">
              <a:spcBef>
                <a:spcPct val="0"/>
              </a:spcBef>
              <a:defRPr/>
            </a:pPr>
            <a:r>
              <a:rPr lang="en-US" altLang="cs-CZ" sz="2200" i="1">
                <a:latin typeface="Arial" panose="020B0604020202020204" pitchFamily="34" charset="0"/>
              </a:rPr>
              <a:t>Integration and collaboration </a:t>
            </a:r>
            <a:r>
              <a:rPr lang="en-US" altLang="cs-CZ" sz="2200">
                <a:latin typeface="Arial" panose="020B0604020202020204" pitchFamily="34" charset="0"/>
              </a:rPr>
              <a:t>maximize the organization´s interests in profit by adapting to internal and external interests in environmental concerns. </a:t>
            </a:r>
            <a:endParaRPr lang="cs-CZ" altLang="cs-CZ" sz="2200">
              <a:latin typeface="Arial" panose="020B0604020202020204" pitchFamily="34" charset="0"/>
            </a:endParaRPr>
          </a:p>
          <a:p>
            <a:pPr eaLnBrk="1" hangingPunct="1">
              <a:spcBef>
                <a:spcPct val="0"/>
              </a:spcBef>
              <a:defRPr/>
            </a:pPr>
            <a:endParaRPr lang="cs-CZ" altLang="cs-CZ" sz="2200">
              <a:latin typeface="Arial" panose="020B0604020202020204" pitchFamily="34" charset="0"/>
            </a:endParaRPr>
          </a:p>
          <a:p>
            <a:pPr eaLnBrk="1" hangingPunct="1">
              <a:spcBef>
                <a:spcPct val="0"/>
              </a:spcBef>
              <a:defRPr/>
            </a:pPr>
            <a:r>
              <a:rPr lang="en-US" altLang="cs-CZ" sz="2200">
                <a:latin typeface="Arial" panose="020B0604020202020204" pitchFamily="34" charset="0"/>
              </a:rPr>
              <a:t>Although </a:t>
            </a:r>
            <a:r>
              <a:rPr lang="en-US" altLang="cs-CZ" sz="2200" i="1">
                <a:latin typeface="Arial" panose="020B0604020202020204" pitchFamily="34" charset="0"/>
              </a:rPr>
              <a:t>there is a general trend moving from rejection toward collaboration</a:t>
            </a:r>
            <a:r>
              <a:rPr lang="en-US" altLang="cs-CZ" sz="2200">
                <a:latin typeface="Arial" panose="020B0604020202020204" pitchFamily="34" charset="0"/>
              </a:rPr>
              <a:t>, all of these phases are currently feasible, and various organizations do align themselves with each phase.</a:t>
            </a:r>
            <a:endParaRPr lang="en-GB" altLang="cs-CZ" sz="1800" dirty="0">
              <a:latin typeface="Arial" panose="020B0604020202020204" pitchFamily="34" charset="0"/>
            </a:endParaRPr>
          </a:p>
        </p:txBody>
      </p:sp>
    </p:spTree>
    <p:extLst>
      <p:ext uri="{BB962C8B-B14F-4D97-AF65-F5344CB8AC3E}">
        <p14:creationId xmlns:p14="http://schemas.microsoft.com/office/powerpoint/2010/main" val="305733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a:latin typeface="Arial" panose="020B0604020202020204" pitchFamily="34" charset="0"/>
              </a:rPr>
              <a:t>INTRODUCTION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Growing public consensus that both individual and businesses have an ethical obligation to conserve and protect the environment as a common inheritance.</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The problem is that environmentally sound decisions often do not mirror those that optimize corporate profits.</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Many organizations will fail to take environmentally friendly actions unless required by law to do so.</a:t>
            </a:r>
          </a:p>
          <a:p>
            <a:pPr marL="285750" indent="-285750" eaLnBrk="1" hangingPunct="1">
              <a:spcBef>
                <a:spcPct val="0"/>
              </a:spcBef>
              <a:defRPr/>
            </a:pPr>
            <a:endParaRPr lang="en-US"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Environmental laws reflect this tension and generally establish regulatory schemes to minimize, but not completely prohibit, environmental harms.</a:t>
            </a:r>
          </a:p>
        </p:txBody>
      </p:sp>
    </p:spTree>
    <p:extLst>
      <p:ext uri="{BB962C8B-B14F-4D97-AF65-F5344CB8AC3E}">
        <p14:creationId xmlns:p14="http://schemas.microsoft.com/office/powerpoint/2010/main" val="2984674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a:latin typeface="Arial" panose="020B0604020202020204" pitchFamily="34" charset="0"/>
              </a:rPr>
              <a:t>Corporate environmentalism </a:t>
            </a:r>
            <a:r>
              <a:rPr lang="en-US" altLang="cs-CZ" sz="2200">
                <a:latin typeface="Arial" panose="020B0604020202020204" pitchFamily="34" charset="0"/>
              </a:rPr>
              <a:t>represents </a:t>
            </a:r>
            <a:endParaRPr lang="cs-CZ" altLang="cs-CZ" sz="2200">
              <a:latin typeface="Arial" panose="020B0604020202020204" pitchFamily="34" charset="0"/>
            </a:endParaRPr>
          </a:p>
          <a:p>
            <a:pPr lvl="1" indent="0" eaLnBrk="1" hangingPunct="1">
              <a:spcBef>
                <a:spcPct val="0"/>
              </a:spcBef>
              <a:buNone/>
              <a:defRPr/>
            </a:pPr>
            <a:r>
              <a:rPr lang="en-US" altLang="cs-CZ" sz="1800">
                <a:latin typeface="Arial" panose="020B0604020202020204" pitchFamily="34" charset="0"/>
              </a:rPr>
              <a:t>“</a:t>
            </a:r>
            <a:r>
              <a:rPr lang="en-US" altLang="cs-CZ" sz="1800" i="1">
                <a:latin typeface="Arial" panose="020B0604020202020204" pitchFamily="34" charset="0"/>
              </a:rPr>
              <a:t>processes by which firms integrate environmental concerns into their decisions</a:t>
            </a:r>
            <a:r>
              <a:rPr lang="en-US" altLang="cs-CZ" sz="1800">
                <a:latin typeface="Arial" panose="020B0604020202020204" pitchFamily="34" charset="0"/>
              </a:rPr>
              <a:t>”, and is defined as “</a:t>
            </a:r>
            <a:r>
              <a:rPr lang="en-US" altLang="cs-CZ" sz="1800" i="1">
                <a:latin typeface="Arial" panose="020B0604020202020204" pitchFamily="34" charset="0"/>
              </a:rPr>
              <a:t>the organization-wide recognition of the legitimacy and importance of the biophysical environment in the formulation of organization strategy, and the integration of environmental issues into the strategic planning proces</a:t>
            </a:r>
            <a:r>
              <a:rPr lang="cs-CZ" altLang="cs-CZ" sz="1800" i="1">
                <a:latin typeface="Arial" panose="020B0604020202020204" pitchFamily="34" charset="0"/>
              </a:rPr>
              <a:t>“.</a:t>
            </a:r>
          </a:p>
          <a:p>
            <a:pPr marL="1028700" lvl="1" eaLnBrk="1" hangingPunct="1">
              <a:spcBef>
                <a:spcPct val="0"/>
              </a:spcBef>
              <a:defRPr/>
            </a:pPr>
            <a:endParaRPr lang="cs-CZ" altLang="cs-CZ" sz="1800" i="1">
              <a:latin typeface="Arial" panose="020B0604020202020204" pitchFamily="34" charset="0"/>
            </a:endParaRPr>
          </a:p>
          <a:p>
            <a:pPr marL="285750" indent="-285750" eaLnBrk="1" hangingPunct="1">
              <a:spcBef>
                <a:spcPct val="0"/>
              </a:spcBef>
              <a:defRPr/>
            </a:pPr>
            <a:r>
              <a:rPr lang="cs-CZ" altLang="cs-CZ" sz="2200">
                <a:latin typeface="Arial" panose="020B0604020202020204" pitchFamily="34" charset="0"/>
              </a:rPr>
              <a:t>I</a:t>
            </a:r>
            <a:r>
              <a:rPr lang="en-US" altLang="cs-CZ" sz="2200">
                <a:latin typeface="Arial" panose="020B0604020202020204" pitchFamily="34" charset="0"/>
              </a:rPr>
              <a:t>ntegrating environmental concerns into managerial decisions - that is, corporate environmentalism - requires </a:t>
            </a:r>
            <a:r>
              <a:rPr lang="en-US" altLang="cs-CZ" sz="2200" i="1">
                <a:latin typeface="Arial" panose="020B0604020202020204" pitchFamily="34" charset="0"/>
              </a:rPr>
              <a:t>managers to simultaneously consider three perspectives</a:t>
            </a:r>
            <a:r>
              <a:rPr lang="en-US" altLang="cs-CZ" sz="2200">
                <a:latin typeface="Arial" panose="020B0604020202020204" pitchFamily="34" charset="0"/>
              </a:rPr>
              <a:t>: </a:t>
            </a:r>
            <a:r>
              <a:rPr lang="en-US" altLang="cs-CZ" sz="2200" b="1" i="1">
                <a:latin typeface="Arial" panose="020B0604020202020204" pitchFamily="34" charset="0"/>
              </a:rPr>
              <a:t>the environment, the stakeholders, and the organization’s competitive advantage</a:t>
            </a:r>
            <a:r>
              <a:rPr lang="en-US" altLang="cs-CZ" sz="2200">
                <a:latin typeface="Arial" panose="020B0604020202020204" pitchFamily="34" charset="0"/>
              </a:rPr>
              <a:t>.</a:t>
            </a:r>
            <a:endParaRPr lang="cs-CZ" altLang="cs-CZ" sz="2200">
              <a:latin typeface="Arial" panose="020B0604020202020204" pitchFamily="34" charset="0"/>
            </a:endParaRPr>
          </a:p>
          <a:p>
            <a:pPr marL="285750" indent="-285750" eaLnBrk="1" hangingPunct="1">
              <a:spcBef>
                <a:spcPct val="0"/>
              </a:spcBef>
              <a:defRPr/>
            </a:pPr>
            <a:r>
              <a:rPr lang="cs-CZ" altLang="cs-CZ" sz="2200">
                <a:latin typeface="Arial" panose="020B0604020202020204" pitchFamily="34" charset="0"/>
              </a:rPr>
              <a:t>T</a:t>
            </a:r>
            <a:r>
              <a:rPr lang="en-US" altLang="cs-CZ" sz="2200">
                <a:latin typeface="Arial" panose="020B0604020202020204" pitchFamily="34" charset="0"/>
              </a:rPr>
              <a:t>he </a:t>
            </a:r>
            <a:r>
              <a:rPr lang="en-US" altLang="cs-CZ" sz="2200" b="1" i="1">
                <a:latin typeface="Arial" panose="020B0604020202020204" pitchFamily="34" charset="0"/>
              </a:rPr>
              <a:t>role of regulatory pressure from governments and civil society</a:t>
            </a:r>
            <a:r>
              <a:rPr lang="en-US" altLang="cs-CZ" sz="2200">
                <a:latin typeface="Arial" panose="020B0604020202020204" pitchFamily="34" charset="0"/>
              </a:rPr>
              <a:t>, together with market incentives in terms of improved cost competitiveness and access to environmentally demanding customers</a:t>
            </a:r>
            <a:r>
              <a:rPr lang="cs-CZ" altLang="cs-CZ" sz="2200">
                <a:latin typeface="Arial" panose="020B0604020202020204" pitchFamily="34" charset="0"/>
              </a:rPr>
              <a:t>.</a:t>
            </a:r>
          </a:p>
          <a:p>
            <a:pPr marL="285750" indent="-285750" eaLnBrk="1" hangingPunct="1">
              <a:spcBef>
                <a:spcPct val="0"/>
              </a:spcBef>
              <a:defRPr/>
            </a:pPr>
            <a:endParaRPr lang="en-US" altLang="cs-CZ" sz="2200" i="1">
              <a:latin typeface="Arial" panose="020B0604020202020204" pitchFamily="34" charset="0"/>
            </a:endParaRPr>
          </a:p>
        </p:txBody>
      </p:sp>
    </p:spTree>
    <p:extLst>
      <p:ext uri="{BB962C8B-B14F-4D97-AF65-F5344CB8AC3E}">
        <p14:creationId xmlns:p14="http://schemas.microsoft.com/office/powerpoint/2010/main" val="2870198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Integration of this </a:t>
            </a:r>
            <a:r>
              <a:rPr lang="cs-CZ" altLang="cs-CZ" sz="2200">
                <a:latin typeface="Arial" panose="020B0604020202020204" pitchFamily="34" charset="0"/>
              </a:rPr>
              <a:t>approach </a:t>
            </a:r>
            <a:r>
              <a:rPr lang="en-US" altLang="cs-CZ" sz="2200">
                <a:latin typeface="Arial" panose="020B0604020202020204" pitchFamily="34" charset="0"/>
              </a:rPr>
              <a:t>in relation to corporate environmentalism into an organization can be seen</a:t>
            </a:r>
            <a:r>
              <a:rPr lang="cs-CZ" altLang="cs-CZ" sz="2200">
                <a:latin typeface="Arial" panose="020B0604020202020204" pitchFamily="34" charset="0"/>
              </a:rPr>
              <a:t> </a:t>
            </a:r>
            <a:r>
              <a:rPr lang="en-US" altLang="cs-CZ" sz="2200">
                <a:latin typeface="Arial" panose="020B0604020202020204" pitchFamily="34" charset="0"/>
              </a:rPr>
              <a:t>in three areas:</a:t>
            </a:r>
            <a:endParaRPr lang="cs-CZ" altLang="cs-CZ" sz="2200">
              <a:latin typeface="Arial" panose="020B0604020202020204" pitchFamily="34" charset="0"/>
            </a:endParaRPr>
          </a:p>
          <a:p>
            <a:pPr marL="1200150" lvl="1" indent="-457200" eaLnBrk="1" hangingPunct="1">
              <a:spcBef>
                <a:spcPct val="0"/>
              </a:spcBef>
              <a:buFont typeface="+mj-lt"/>
              <a:buAutoNum type="arabicPeriod"/>
              <a:defRPr/>
            </a:pPr>
            <a:r>
              <a:rPr lang="en-US" altLang="cs-CZ" sz="2000">
                <a:latin typeface="Arial" panose="020B0604020202020204" pitchFamily="34" charset="0"/>
              </a:rPr>
              <a:t>a paradigm shift calling for a </a:t>
            </a:r>
            <a:r>
              <a:rPr lang="en-US" altLang="cs-CZ" sz="2000" i="1">
                <a:latin typeface="Arial" panose="020B0604020202020204" pitchFamily="34" charset="0"/>
              </a:rPr>
              <a:t>change in managerial mindset </a:t>
            </a:r>
            <a:r>
              <a:rPr lang="en-US" altLang="cs-CZ" sz="2000">
                <a:latin typeface="Arial" panose="020B0604020202020204" pitchFamily="34" charset="0"/>
              </a:rPr>
              <a:t>toward environmental concerns;</a:t>
            </a:r>
            <a:endParaRPr lang="cs-CZ" altLang="cs-CZ" sz="2000">
              <a:latin typeface="Arial" panose="020B0604020202020204" pitchFamily="34" charset="0"/>
            </a:endParaRPr>
          </a:p>
          <a:p>
            <a:pPr marL="1200150" lvl="1" indent="-457200" eaLnBrk="1" hangingPunct="1">
              <a:spcBef>
                <a:spcPct val="0"/>
              </a:spcBef>
              <a:buFont typeface="+mj-lt"/>
              <a:buAutoNum type="arabicPeriod"/>
              <a:defRPr/>
            </a:pPr>
            <a:endParaRPr lang="en-US" altLang="cs-CZ" sz="2000">
              <a:latin typeface="Arial" panose="020B0604020202020204" pitchFamily="34" charset="0"/>
            </a:endParaRPr>
          </a:p>
          <a:p>
            <a:pPr marL="1200150" lvl="1" indent="-457200" eaLnBrk="1" hangingPunct="1">
              <a:spcBef>
                <a:spcPct val="0"/>
              </a:spcBef>
              <a:buFont typeface="+mj-lt"/>
              <a:buAutoNum type="arabicPeriod"/>
              <a:defRPr/>
            </a:pPr>
            <a:r>
              <a:rPr lang="en-US" altLang="cs-CZ" sz="2000" i="1">
                <a:latin typeface="Arial" panose="020B0604020202020204" pitchFamily="34" charset="0"/>
              </a:rPr>
              <a:t>a stakeholder issue </a:t>
            </a:r>
            <a:r>
              <a:rPr lang="en-US" altLang="cs-CZ" sz="2000">
                <a:latin typeface="Arial" panose="020B0604020202020204" pitchFamily="34" charset="0"/>
              </a:rPr>
              <a:t>by which managers should respond to the diverse needs of employees, customers, shareholders, public interests, and the natural environment;</a:t>
            </a:r>
            <a:endParaRPr lang="cs-CZ" altLang="cs-CZ" sz="2000">
              <a:latin typeface="Arial" panose="020B0604020202020204" pitchFamily="34" charset="0"/>
            </a:endParaRPr>
          </a:p>
          <a:p>
            <a:pPr marL="1200150" lvl="1" indent="-457200" eaLnBrk="1" hangingPunct="1">
              <a:spcBef>
                <a:spcPct val="0"/>
              </a:spcBef>
              <a:buFont typeface="+mj-lt"/>
              <a:buAutoNum type="arabicPeriod"/>
              <a:defRPr/>
            </a:pPr>
            <a:endParaRPr lang="en-US" altLang="cs-CZ" sz="2000">
              <a:latin typeface="Arial" panose="020B0604020202020204" pitchFamily="34" charset="0"/>
            </a:endParaRPr>
          </a:p>
          <a:p>
            <a:pPr marL="1200150" lvl="1" indent="-457200" eaLnBrk="1" hangingPunct="1">
              <a:spcBef>
                <a:spcPct val="0"/>
              </a:spcBef>
              <a:buFont typeface="+mj-lt"/>
              <a:buAutoNum type="arabicPeriod"/>
              <a:defRPr/>
            </a:pPr>
            <a:r>
              <a:rPr lang="en-US" altLang="cs-CZ" sz="2000" i="1">
                <a:latin typeface="Arial" panose="020B0604020202020204" pitchFamily="34" charset="0"/>
              </a:rPr>
              <a:t>a strategic issue where integrating environmental consideration in business decisions </a:t>
            </a:r>
            <a:r>
              <a:rPr lang="en-US" altLang="cs-CZ" sz="2000">
                <a:latin typeface="Arial" panose="020B0604020202020204" pitchFamily="34" charset="0"/>
              </a:rPr>
              <a:t>provides competitive advantages to the firm</a:t>
            </a:r>
            <a:r>
              <a:rPr lang="cs-CZ" altLang="cs-CZ" sz="2000" i="1">
                <a:latin typeface="Arial" panose="020B0604020202020204" pitchFamily="34" charset="0"/>
              </a:rPr>
              <a:t>.</a:t>
            </a:r>
            <a:endParaRPr lang="en-US" altLang="cs-CZ" sz="2000" i="1">
              <a:latin typeface="Arial" panose="020B0604020202020204" pitchFamily="34" charset="0"/>
            </a:endParaRPr>
          </a:p>
          <a:p>
            <a:pPr marL="457200" indent="-457200" eaLnBrk="1" hangingPunct="1">
              <a:spcBef>
                <a:spcPct val="0"/>
              </a:spcBef>
              <a:buFont typeface="+mj-lt"/>
              <a:buAutoNum type="arabicPeriod"/>
              <a:defRPr/>
            </a:pPr>
            <a:endParaRPr lang="en-US" altLang="cs-CZ" sz="2200" i="1">
              <a:latin typeface="Arial" panose="020B0604020202020204" pitchFamily="34" charset="0"/>
            </a:endParaRPr>
          </a:p>
        </p:txBody>
      </p:sp>
    </p:spTree>
    <p:extLst>
      <p:ext uri="{BB962C8B-B14F-4D97-AF65-F5344CB8AC3E}">
        <p14:creationId xmlns:p14="http://schemas.microsoft.com/office/powerpoint/2010/main" val="282290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a:latin typeface="Arial" panose="020B0604020202020204" pitchFamily="34" charset="0"/>
              </a:rPr>
              <a:t>This growing trend appears </a:t>
            </a:r>
            <a:r>
              <a:rPr lang="en-US" altLang="cs-CZ" sz="2200" b="1" i="1">
                <a:latin typeface="Arial" panose="020B0604020202020204" pitchFamily="34" charset="0"/>
              </a:rPr>
              <a:t>to reflect changes in the external environment of market systems</a:t>
            </a:r>
            <a:r>
              <a:rPr lang="en-US" altLang="cs-CZ" sz="2200">
                <a:latin typeface="Arial" panose="020B0604020202020204" pitchFamily="34" charset="0"/>
              </a:rPr>
              <a:t>: </a:t>
            </a:r>
            <a:r>
              <a:rPr lang="cs-CZ" altLang="cs-CZ" sz="2200">
                <a:latin typeface="Arial" panose="020B0604020202020204" pitchFamily="34" charset="0"/>
              </a:rPr>
              <a:t>i</a:t>
            </a:r>
            <a:r>
              <a:rPr lang="en-US" altLang="cs-CZ" sz="2200" i="1">
                <a:latin typeface="Arial" panose="020B0604020202020204" pitchFamily="34" charset="0"/>
              </a:rPr>
              <a:t>ncreased regulatory forces </a:t>
            </a:r>
            <a:r>
              <a:rPr lang="en-US" altLang="cs-CZ" sz="2200">
                <a:latin typeface="Arial" panose="020B0604020202020204" pitchFamily="34" charset="0"/>
              </a:rPr>
              <a:t>and public environmental concern have the potential to influence business actions. </a:t>
            </a:r>
            <a:endParaRPr lang="cs-CZ" altLang="cs-CZ" sz="2200">
              <a:latin typeface="Arial" panose="020B0604020202020204" pitchFamily="34" charset="0"/>
            </a:endParaRPr>
          </a:p>
          <a:p>
            <a:pPr marL="285750" indent="-285750" eaLnBrk="1" hangingPunct="1">
              <a:spcBef>
                <a:spcPct val="0"/>
              </a:spcBef>
              <a:defRPr/>
            </a:pPr>
            <a:endParaRPr lang="cs-CZ" altLang="cs-CZ" sz="2200">
              <a:latin typeface="Arial" panose="020B0604020202020204" pitchFamily="34" charset="0"/>
            </a:endParaRPr>
          </a:p>
          <a:p>
            <a:pPr marL="285750" indent="-285750" eaLnBrk="1" hangingPunct="1">
              <a:spcBef>
                <a:spcPct val="0"/>
              </a:spcBef>
              <a:defRPr/>
            </a:pPr>
            <a:r>
              <a:rPr lang="en-US" altLang="cs-CZ" sz="2200" b="1" i="1">
                <a:latin typeface="Arial" panose="020B0604020202020204" pitchFamily="34" charset="0"/>
              </a:rPr>
              <a:t>Governmental monitoring and control of ecological impacts </a:t>
            </a:r>
            <a:r>
              <a:rPr lang="en-US" altLang="cs-CZ" sz="2200">
                <a:latin typeface="Arial" panose="020B0604020202020204" pitchFamily="34" charset="0"/>
              </a:rPr>
              <a:t>of business activity is a process that is designed to minimize the negative consequences of environmental damage.</a:t>
            </a:r>
            <a:endParaRPr lang="cs-CZ" altLang="cs-CZ" sz="2200">
              <a:latin typeface="Arial" panose="020B0604020202020204" pitchFamily="34" charset="0"/>
            </a:endParaRPr>
          </a:p>
          <a:p>
            <a:pPr marL="285750" indent="-285750" eaLnBrk="1" hangingPunct="1">
              <a:spcBef>
                <a:spcPct val="0"/>
              </a:spcBef>
              <a:defRPr/>
            </a:pPr>
            <a:endParaRPr lang="cs-CZ" altLang="cs-CZ" sz="2200" i="1">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Understanding corporate environmentalism is of both theoretical and practical importance. </a:t>
            </a:r>
            <a:r>
              <a:rPr lang="en-US" altLang="cs-CZ" sz="2200" i="1">
                <a:latin typeface="Arial" panose="020B0604020202020204" pitchFamily="34" charset="0"/>
              </a:rPr>
              <a:t>Public policy initiatives aimed at reducing environmental impact </a:t>
            </a:r>
            <a:r>
              <a:rPr lang="en-US" altLang="cs-CZ" sz="2200">
                <a:latin typeface="Arial" panose="020B0604020202020204" pitchFamily="34" charset="0"/>
              </a:rPr>
              <a:t>of businesses can be more effective if the process of how business firms integrate environmental issues. </a:t>
            </a:r>
          </a:p>
        </p:txBody>
      </p:sp>
    </p:spTree>
    <p:extLst>
      <p:ext uri="{BB962C8B-B14F-4D97-AF65-F5344CB8AC3E}">
        <p14:creationId xmlns:p14="http://schemas.microsoft.com/office/powerpoint/2010/main" val="2847690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i="1">
                <a:latin typeface="Arial" panose="020B0604020202020204" pitchFamily="34" charset="0"/>
              </a:rPr>
              <a:t>Environmental strategic alliances</a:t>
            </a:r>
            <a:r>
              <a:rPr lang="en-US" altLang="cs-CZ" sz="2200">
                <a:latin typeface="Arial" panose="020B0604020202020204" pitchFamily="34" charset="0"/>
              </a:rPr>
              <a:t>, involving relationships with other business firms, environmental agencies, or governmental agencies, </a:t>
            </a:r>
            <a:r>
              <a:rPr lang="en-US" altLang="cs-CZ" sz="2200" i="1">
                <a:latin typeface="Arial" panose="020B0604020202020204" pitchFamily="34" charset="0"/>
              </a:rPr>
              <a:t>are becoming increasingly common</a:t>
            </a:r>
            <a:r>
              <a:rPr lang="cs-CZ" altLang="cs-CZ" sz="2200">
                <a:latin typeface="Arial" panose="020B0604020202020204" pitchFamily="34" charset="0"/>
              </a:rPr>
              <a:t>.</a:t>
            </a:r>
          </a:p>
          <a:p>
            <a:pPr marL="285750" indent="-285750" eaLnBrk="1" hangingPunct="1">
              <a:spcBef>
                <a:spcPct val="0"/>
              </a:spcBef>
              <a:defRPr/>
            </a:pPr>
            <a:endParaRPr lang="cs-CZ" altLang="cs-CZ" sz="2200">
              <a:latin typeface="Arial" panose="020B0604020202020204" pitchFamily="34" charset="0"/>
            </a:endParaRPr>
          </a:p>
          <a:p>
            <a:pPr marL="285750" indent="-285750" eaLnBrk="1" hangingPunct="1">
              <a:spcBef>
                <a:spcPct val="0"/>
              </a:spcBef>
              <a:defRPr/>
            </a:pPr>
            <a:r>
              <a:rPr lang="en-US" altLang="cs-CZ" sz="2200">
                <a:latin typeface="Arial" panose="020B0604020202020204" pitchFamily="34" charset="0"/>
              </a:rPr>
              <a:t>Corporate environmentalism involves the recognition by firms that environmental problems arise from the development, manufacture, distribution, and consumption of their products and services</a:t>
            </a:r>
            <a:r>
              <a:rPr lang="cs-CZ" altLang="cs-CZ" sz="2200">
                <a:latin typeface="Arial" panose="020B0604020202020204" pitchFamily="34" charset="0"/>
              </a:rPr>
              <a:t>.</a:t>
            </a:r>
          </a:p>
          <a:p>
            <a:pPr marL="285750" indent="-285750" eaLnBrk="1" hangingPunct="1">
              <a:spcBef>
                <a:spcPct val="0"/>
              </a:spcBef>
              <a:defRPr/>
            </a:pPr>
            <a:endParaRPr lang="cs-CZ" altLang="cs-CZ" sz="2200">
              <a:latin typeface="Arial" panose="020B0604020202020204" pitchFamily="34" charset="0"/>
            </a:endParaRPr>
          </a:p>
          <a:p>
            <a:pPr marL="285750" indent="-285750" eaLnBrk="1" hangingPunct="1">
              <a:spcBef>
                <a:spcPct val="0"/>
              </a:spcBef>
              <a:defRPr/>
            </a:pPr>
            <a:r>
              <a:rPr lang="cs-CZ" altLang="cs-CZ" sz="2200" i="1">
                <a:latin typeface="Arial" panose="020B0604020202020204" pitchFamily="34" charset="0"/>
              </a:rPr>
              <a:t>Corporate stances toward environmental concerns </a:t>
            </a:r>
            <a:r>
              <a:rPr lang="cs-CZ" altLang="cs-CZ" sz="2200">
                <a:latin typeface="Arial" panose="020B0604020202020204" pitchFamily="34" charset="0"/>
              </a:rPr>
              <a:t>- s</a:t>
            </a:r>
            <a:r>
              <a:rPr lang="en-US" altLang="cs-CZ" sz="2200">
                <a:latin typeface="Arial" panose="020B0604020202020204" pitchFamily="34" charset="0"/>
              </a:rPr>
              <a:t>ix phases and their intersections with social responsibility: </a:t>
            </a:r>
            <a:r>
              <a:rPr lang="en-US" altLang="cs-CZ" sz="2200" b="1" i="1">
                <a:latin typeface="Arial" panose="020B0604020202020204" pitchFamily="34" charset="0"/>
              </a:rPr>
              <a:t>rejection, nonresponsiveness, compliance, openness, integration, and collaboration</a:t>
            </a:r>
            <a:r>
              <a:rPr lang="cs-CZ" altLang="cs-CZ" sz="2200" b="1" i="1">
                <a:latin typeface="Arial" panose="020B0604020202020204" pitchFamily="34" charset="0"/>
              </a:rPr>
              <a:t>.</a:t>
            </a:r>
          </a:p>
          <a:p>
            <a:pPr marL="285750" indent="-285750" eaLnBrk="1" hangingPunct="1">
              <a:spcBef>
                <a:spcPct val="0"/>
              </a:spcBef>
              <a:defRPr/>
            </a:pPr>
            <a:endParaRPr lang="cs-CZ" altLang="cs-CZ" sz="2200">
              <a:latin typeface="Arial" panose="020B0604020202020204" pitchFamily="34" charset="0"/>
            </a:endParaRPr>
          </a:p>
          <a:p>
            <a:pPr marL="285750" indent="-28575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3637834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5109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i="1">
                <a:latin typeface="Arial" panose="020B0604020202020204" pitchFamily="34" charset="0"/>
              </a:rPr>
              <a:t>Rejection</a:t>
            </a:r>
            <a:r>
              <a:rPr lang="en-US" altLang="cs-CZ" sz="2200">
                <a:latin typeface="Arial" panose="020B0604020202020204" pitchFamily="34" charset="0"/>
              </a:rPr>
              <a:t> entails a singular focus on </a:t>
            </a:r>
            <a:r>
              <a:rPr lang="en-US" altLang="cs-CZ" sz="2200" b="1" i="1">
                <a:latin typeface="Arial" panose="020B0604020202020204" pitchFamily="34" charset="0"/>
              </a:rPr>
              <a:t>immediate economic gain</a:t>
            </a:r>
            <a:r>
              <a:rPr lang="en-US" altLang="cs-CZ" sz="2200">
                <a:latin typeface="Arial" panose="020B0604020202020204" pitchFamily="34" charset="0"/>
              </a:rPr>
              <a:t>. In this approach, exploitation of any available resources (employees, the natural environment, government regulations, and communities) should be maximized to enhance profit.</a:t>
            </a:r>
            <a:endParaRPr lang="cs-CZ" altLang="cs-CZ" sz="2200">
              <a:latin typeface="Arial" panose="020B0604020202020204" pitchFamily="34" charset="0"/>
            </a:endParaRPr>
          </a:p>
          <a:p>
            <a:pPr marL="285750" indent="-285750" eaLnBrk="1" hangingPunct="1">
              <a:spcBef>
                <a:spcPct val="0"/>
              </a:spcBef>
              <a:defRPr/>
            </a:pPr>
            <a:r>
              <a:rPr lang="en-US" altLang="cs-CZ" sz="2200" b="1" i="1">
                <a:latin typeface="Arial" panose="020B0604020202020204" pitchFamily="34" charset="0"/>
              </a:rPr>
              <a:t>Nonresponsiveness</a:t>
            </a:r>
            <a:r>
              <a:rPr lang="en-US" altLang="cs-CZ" sz="2200">
                <a:latin typeface="Arial" panose="020B0604020202020204" pitchFamily="34" charset="0"/>
              </a:rPr>
              <a:t> is characterized by </a:t>
            </a:r>
            <a:r>
              <a:rPr lang="en-US" altLang="cs-CZ" sz="2200" i="1">
                <a:latin typeface="Arial" panose="020B0604020202020204" pitchFamily="34" charset="0"/>
              </a:rPr>
              <a:t>a lack of awareness of interests </a:t>
            </a:r>
            <a:r>
              <a:rPr lang="en-US" altLang="cs-CZ" sz="2200">
                <a:latin typeface="Arial" panose="020B0604020202020204" pitchFamily="34" charset="0"/>
              </a:rPr>
              <a:t>other than immediate financial viability. Rather than actively rejecting a concern for the environment, this stance entails a benign negligence. </a:t>
            </a:r>
            <a:endParaRPr lang="cs-CZ" altLang="cs-CZ" sz="2200">
              <a:latin typeface="Arial" panose="020B0604020202020204" pitchFamily="34" charset="0"/>
            </a:endParaRPr>
          </a:p>
          <a:p>
            <a:pPr marL="285750" indent="-285750" eaLnBrk="1" hangingPunct="1">
              <a:spcBef>
                <a:spcPct val="0"/>
              </a:spcBef>
              <a:defRPr/>
            </a:pPr>
            <a:r>
              <a:rPr lang="cs-CZ" altLang="cs-CZ" sz="2200" b="1" i="1">
                <a:latin typeface="Arial" panose="020B0604020202020204" pitchFamily="34" charset="0"/>
              </a:rPr>
              <a:t>Compliance</a:t>
            </a:r>
            <a:r>
              <a:rPr lang="en-US" altLang="cs-CZ" sz="2200">
                <a:latin typeface="Arial" panose="020B0604020202020204" pitchFamily="34" charset="0"/>
              </a:rPr>
              <a:t> involves </a:t>
            </a:r>
            <a:r>
              <a:rPr lang="en-US" altLang="cs-CZ" sz="2200" i="1">
                <a:latin typeface="Arial" panose="020B0604020202020204" pitchFamily="34" charset="0"/>
              </a:rPr>
              <a:t>awareness that negative sanctions can be harmful to the corporation´s bottom line</a:t>
            </a:r>
            <a:r>
              <a:rPr lang="en-US" altLang="cs-CZ" sz="2200">
                <a:latin typeface="Arial" panose="020B0604020202020204" pitchFamily="34" charset="0"/>
              </a:rPr>
              <a:t>. Organizations adopting this approach respond to threats such as bad publicity, community action, and/or legal sanctions.</a:t>
            </a:r>
            <a:endParaRPr lang="cs-CZ" altLang="cs-CZ" sz="2200">
              <a:latin typeface="Arial" panose="020B0604020202020204" pitchFamily="34" charset="0"/>
            </a:endParaRPr>
          </a:p>
          <a:p>
            <a:pPr marL="1028700" lvl="1" eaLnBrk="1" hangingPunct="1">
              <a:spcBef>
                <a:spcPct val="0"/>
              </a:spcBef>
              <a:defRPr/>
            </a:pPr>
            <a:r>
              <a:rPr lang="en-US" altLang="cs-CZ" sz="2000">
                <a:latin typeface="Arial" panose="020B0604020202020204" pitchFamily="34" charset="0"/>
              </a:rPr>
              <a:t>Compliance may involve both adapting to external pressures and attempting to control those pressures.</a:t>
            </a:r>
            <a:endParaRPr lang="cs-CZ" altLang="cs-CZ" sz="2000">
              <a:latin typeface="Arial" panose="020B0604020202020204" pitchFamily="34" charset="0"/>
            </a:endParaRPr>
          </a:p>
          <a:p>
            <a:pPr marL="285750" indent="-285750" eaLnBrk="1" hangingPunct="1">
              <a:spcBef>
                <a:spcPct val="0"/>
              </a:spcBef>
              <a:defRPr/>
            </a:pPr>
            <a:endParaRPr lang="en-US" altLang="cs-CZ" sz="2200">
              <a:latin typeface="Arial" panose="020B0604020202020204" pitchFamily="34" charset="0"/>
            </a:endParaRPr>
          </a:p>
        </p:txBody>
      </p:sp>
    </p:spTree>
    <p:extLst>
      <p:ext uri="{BB962C8B-B14F-4D97-AF65-F5344CB8AC3E}">
        <p14:creationId xmlns:p14="http://schemas.microsoft.com/office/powerpoint/2010/main" val="2019848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a:latin typeface="Arial" pitchFamily="34" charset="0"/>
                <a:cs typeface="Arial" pitchFamily="34" charset="0"/>
              </a:rPr>
              <a:t>    </a:t>
            </a:r>
            <a:endParaRPr lang="cs-CZ" b="1">
              <a:latin typeface="Arial" pitchFamily="34" charset="0"/>
              <a:cs typeface="Arial" pitchFamily="34" charset="0"/>
            </a:endParaRPr>
          </a:p>
          <a:p>
            <a:pPr eaLnBrk="1" fontAlgn="auto" hangingPunct="1">
              <a:spcBef>
                <a:spcPts val="0"/>
              </a:spcBef>
              <a:spcAft>
                <a:spcPts val="0"/>
              </a:spcAft>
              <a:defRPr/>
            </a:pPr>
            <a:r>
              <a:rPr lang="cs-CZ" b="1">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a:t>
            </a:r>
          </a:p>
          <a:p>
            <a:pPr eaLnBrk="1" fontAlgn="auto" hangingPunct="1">
              <a:spcBef>
                <a:spcPts val="0"/>
              </a:spcBef>
              <a:spcAft>
                <a:spcPts val="0"/>
              </a:spcAft>
              <a:defRPr/>
            </a:pPr>
            <a:r>
              <a:rPr lang="cs-CZ" b="1" cap="all">
                <a:latin typeface="Arial" pitchFamily="34" charset="0"/>
                <a:cs typeface="Arial" pitchFamily="34" charset="0"/>
              </a:rPr>
              <a:t>     CORPORATE ENVIRONMENTALISM</a:t>
            </a:r>
          </a:p>
          <a:p>
            <a:pPr eaLnBrk="1" fontAlgn="auto" hangingPunct="1">
              <a:spcBef>
                <a:spcPts val="0"/>
              </a:spcBef>
              <a:spcAft>
                <a:spcPts val="0"/>
              </a:spcAft>
              <a:defRPr/>
            </a:pPr>
            <a:endParaRPr lang="cs-CZ" b="1" cap="all">
              <a:latin typeface="Arial" pitchFamily="34" charset="0"/>
              <a:cs typeface="Arial" pitchFamily="34" charset="0"/>
            </a:endParaRPr>
          </a:p>
          <a:p>
            <a:pPr eaLnBrk="1" fontAlgn="auto" hangingPunct="1">
              <a:spcBef>
                <a:spcPts val="0"/>
              </a:spcBef>
              <a:spcAft>
                <a:spcPts val="0"/>
              </a:spcAft>
              <a:defRPr/>
            </a:pPr>
            <a:endParaRPr lang="en-US" b="1">
              <a:latin typeface="Arial" pitchFamily="34" charset="0"/>
              <a:cs typeface="Arial" pitchFamily="34" charset="0"/>
            </a:endParaRPr>
          </a:p>
          <a:p>
            <a:pPr eaLnBrk="1" fontAlgn="auto" hangingPunct="1">
              <a:spcBef>
                <a:spcPts val="0"/>
              </a:spcBef>
              <a:spcAft>
                <a:spcPts val="0"/>
              </a:spcAft>
              <a:defRPr/>
            </a:pP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cap="all">
                <a:latin typeface="Arial" panose="020B0604020202020204" pitchFamily="34" charset="0"/>
              </a:rPr>
              <a:t>1. </a:t>
            </a:r>
            <a:r>
              <a:rPr lang="en-US" altLang="cs-CZ" sz="2400" b="1" cap="all">
                <a:latin typeface="Arial" panose="020B0604020202020204" pitchFamily="34" charset="0"/>
              </a:rPr>
              <a:t>Meanings of the corporate environmentalism</a:t>
            </a:r>
          </a:p>
        </p:txBody>
      </p:sp>
      <p:sp>
        <p:nvSpPr>
          <p:cNvPr id="3079" name="TextovéPole 10"/>
          <p:cNvSpPr txBox="1">
            <a:spLocks noChangeArrowheads="1"/>
          </p:cNvSpPr>
          <p:nvPr/>
        </p:nvSpPr>
        <p:spPr bwMode="auto">
          <a:xfrm>
            <a:off x="338138" y="1523285"/>
            <a:ext cx="8477250"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i="1">
                <a:latin typeface="Arial" panose="020B0604020202020204" pitchFamily="34" charset="0"/>
              </a:rPr>
              <a:t>Openness</a:t>
            </a:r>
            <a:r>
              <a:rPr lang="en-US" altLang="cs-CZ" sz="2200">
                <a:latin typeface="Arial" panose="020B0604020202020204" pitchFamily="34" charset="0"/>
              </a:rPr>
              <a:t> connotes </a:t>
            </a:r>
            <a:r>
              <a:rPr lang="en-US" altLang="cs-CZ" sz="2200" i="1">
                <a:latin typeface="Arial" panose="020B0604020202020204" pitchFamily="34" charset="0"/>
              </a:rPr>
              <a:t>a sense of a need to both achieve an environmental record and to share information with external stakeholders</a:t>
            </a:r>
            <a:r>
              <a:rPr lang="en-US" altLang="cs-CZ" sz="2200">
                <a:latin typeface="Arial" panose="020B0604020202020204" pitchFamily="34" charset="0"/>
              </a:rPr>
              <a:t>. </a:t>
            </a:r>
            <a:endParaRPr lang="cs-CZ" altLang="cs-CZ" sz="2200">
              <a:latin typeface="Arial" panose="020B0604020202020204" pitchFamily="34" charset="0"/>
            </a:endParaRPr>
          </a:p>
          <a:p>
            <a:pPr marL="1028700" lvl="1" eaLnBrk="1" hangingPunct="1">
              <a:spcBef>
                <a:spcPct val="0"/>
              </a:spcBef>
              <a:defRPr/>
            </a:pPr>
            <a:r>
              <a:rPr lang="en-US" altLang="cs-CZ" sz="2000">
                <a:latin typeface="Arial" panose="020B0604020202020204" pitchFamily="34" charset="0"/>
              </a:rPr>
              <a:t>In part, this information sharing is mandated by law. More and more companies are publishing environmental reports or incorporating environmental performance into their annual reports. </a:t>
            </a:r>
            <a:endParaRPr lang="cs-CZ" altLang="cs-CZ" sz="2000">
              <a:latin typeface="Arial" panose="020B0604020202020204" pitchFamily="34" charset="0"/>
            </a:endParaRPr>
          </a:p>
          <a:p>
            <a:pPr marL="1028700" lvl="1" eaLnBrk="1" hangingPunct="1">
              <a:spcBef>
                <a:spcPct val="0"/>
              </a:spcBef>
              <a:defRPr/>
            </a:pPr>
            <a:endParaRPr lang="cs-CZ" altLang="cs-CZ" sz="2000">
              <a:latin typeface="Arial" panose="020B0604020202020204" pitchFamily="34" charset="0"/>
            </a:endParaRPr>
          </a:p>
          <a:p>
            <a:pPr marL="285750" indent="-285750" eaLnBrk="1" hangingPunct="1">
              <a:spcBef>
                <a:spcPct val="0"/>
              </a:spcBef>
              <a:defRPr/>
            </a:pPr>
            <a:r>
              <a:rPr lang="cs-CZ" altLang="cs-CZ" sz="2200" b="1" i="1">
                <a:latin typeface="Arial" panose="020B0604020202020204" pitchFamily="34" charset="0"/>
              </a:rPr>
              <a:t>Integration</a:t>
            </a:r>
            <a:r>
              <a:rPr lang="cs-CZ" altLang="cs-CZ" sz="2200">
                <a:latin typeface="Arial" panose="020B0604020202020204" pitchFamily="34" charset="0"/>
              </a:rPr>
              <a:t> </a:t>
            </a:r>
            <a:r>
              <a:rPr lang="en-US" altLang="cs-CZ" sz="2200">
                <a:latin typeface="Arial" panose="020B0604020202020204" pitchFamily="34" charset="0"/>
              </a:rPr>
              <a:t>is adopted as </a:t>
            </a:r>
            <a:r>
              <a:rPr lang="en-US" altLang="cs-CZ" sz="2200" i="1">
                <a:latin typeface="Arial" panose="020B0604020202020204" pitchFamily="34" charset="0"/>
              </a:rPr>
              <a:t>corporations assume that social and environmental responsibility can pay either immediately and directly, or perhaps in the long run and indirectly. </a:t>
            </a:r>
            <a:endParaRPr lang="cs-CZ" altLang="cs-CZ" sz="2200" i="1">
              <a:latin typeface="Arial" panose="020B0604020202020204" pitchFamily="34" charset="0"/>
            </a:endParaRPr>
          </a:p>
          <a:p>
            <a:pPr marL="1028700" lvl="1" eaLnBrk="1" hangingPunct="1">
              <a:spcBef>
                <a:spcPct val="0"/>
              </a:spcBef>
              <a:defRPr/>
            </a:pPr>
            <a:r>
              <a:rPr lang="en-US" altLang="cs-CZ" sz="2000">
                <a:latin typeface="Arial" panose="020B0604020202020204" pitchFamily="34" charset="0"/>
              </a:rPr>
              <a:t>This stance represents a shift from a more defensive posture to an assumption that an environmental focus can be a positive benefit for the organization</a:t>
            </a:r>
            <a:r>
              <a:rPr lang="cs-CZ" altLang="cs-CZ" sz="2000">
                <a:latin typeface="Arial" panose="020B0604020202020204" pitchFamily="34" charset="0"/>
              </a:rPr>
              <a:t>.</a:t>
            </a:r>
            <a:endParaRPr lang="en-US" altLang="cs-CZ" sz="2000">
              <a:latin typeface="Arial" panose="020B0604020202020204" pitchFamily="34" charset="0"/>
            </a:endParaRPr>
          </a:p>
        </p:txBody>
      </p:sp>
    </p:spTree>
    <p:extLst>
      <p:ext uri="{BB962C8B-B14F-4D97-AF65-F5344CB8AC3E}">
        <p14:creationId xmlns:p14="http://schemas.microsoft.com/office/powerpoint/2010/main" val="1078077285"/>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5727</TotalTime>
  <Words>2875</Words>
  <Application>Microsoft Office PowerPoint</Application>
  <PresentationFormat>Předvádění na obrazovce (4:3)</PresentationFormat>
  <Paragraphs>361</Paragraphs>
  <Slides>27</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27</vt:i4>
      </vt:variant>
    </vt:vector>
  </HeadingPairs>
  <TitlesOfParts>
    <vt:vector size="34" baseType="lpstr">
      <vt:lpstr>SimSun</vt:lpstr>
      <vt:lpstr>Arial</vt:lpstr>
      <vt:lpstr>Calibri</vt:lpstr>
      <vt:lpstr>Calibri Light</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Pavel Adámek</cp:lastModifiedBy>
  <cp:revision>152</cp:revision>
  <dcterms:created xsi:type="dcterms:W3CDTF">2016-03-17T12:08:01Z</dcterms:created>
  <dcterms:modified xsi:type="dcterms:W3CDTF">2024-12-10T10:31:32Z</dcterms:modified>
</cp:coreProperties>
</file>