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7" r:id="rId2"/>
    <p:sldId id="256" r:id="rId3"/>
    <p:sldId id="303" r:id="rId4"/>
    <p:sldId id="273" r:id="rId5"/>
    <p:sldId id="274" r:id="rId6"/>
    <p:sldId id="276" r:id="rId7"/>
    <p:sldId id="285" r:id="rId8"/>
    <p:sldId id="286" r:id="rId9"/>
    <p:sldId id="287" r:id="rId10"/>
    <p:sldId id="288"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277" r:id="rId25"/>
    <p:sldId id="278" r:id="rId26"/>
    <p:sldId id="279" r:id="rId27"/>
    <p:sldId id="280" r:id="rId28"/>
    <p:sldId id="281" r:id="rId29"/>
    <p:sldId id="282" r:id="rId30"/>
    <p:sldId id="283" r:id="rId31"/>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l0001" initials="r" lastIdx="0" clrIdx="0">
    <p:extLst>
      <p:ext uri="{19B8F6BF-5375-455C-9EA6-DF929625EA0E}">
        <p15:presenceInfo xmlns:p15="http://schemas.microsoft.com/office/powerpoint/2012/main" userId="ryl00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10322B3-2EAA-4F03-8AA1-F3B5A5C5E298}" type="datetimeFigureOut">
              <a:rPr lang="cs-CZ" smtClean="0"/>
              <a:t>02.09.2021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880D54F-4987-48BA-BCB1-CFDA5F61E1C0}" type="slidenum">
              <a:rPr lang="cs-CZ" smtClean="0"/>
              <a:t>‹#›</a:t>
            </a:fld>
            <a:endParaRPr lang="cs-CZ"/>
          </a:p>
        </p:txBody>
      </p:sp>
    </p:spTree>
    <p:extLst>
      <p:ext uri="{BB962C8B-B14F-4D97-AF65-F5344CB8AC3E}">
        <p14:creationId xmlns:p14="http://schemas.microsoft.com/office/powerpoint/2010/main" val="1589620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38EE71D-5C94-4B11-8A45-C1C321D2C443}" type="datetimeFigureOut">
              <a:rPr lang="cs-CZ" smtClean="0"/>
              <a:t>02.09.2021</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B3653B8-858E-44C6-A63C-C836EA9DC11D}" type="slidenum">
              <a:rPr lang="cs-CZ" smtClean="0"/>
              <a:t>‹#›</a:t>
            </a:fld>
            <a:endParaRPr lang="cs-CZ"/>
          </a:p>
        </p:txBody>
      </p:sp>
    </p:spTree>
    <p:extLst>
      <p:ext uri="{BB962C8B-B14F-4D97-AF65-F5344CB8AC3E}">
        <p14:creationId xmlns:p14="http://schemas.microsoft.com/office/powerpoint/2010/main" val="1349720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a:t>
            </a:fld>
            <a:endParaRPr lang="cs-CZ"/>
          </a:p>
        </p:txBody>
      </p:sp>
    </p:spTree>
    <p:extLst>
      <p:ext uri="{BB962C8B-B14F-4D97-AF65-F5344CB8AC3E}">
        <p14:creationId xmlns:p14="http://schemas.microsoft.com/office/powerpoint/2010/main" val="2017363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10</a:t>
            </a:fld>
            <a:endParaRPr lang="cs-CZ"/>
          </a:p>
        </p:txBody>
      </p:sp>
    </p:spTree>
    <p:extLst>
      <p:ext uri="{BB962C8B-B14F-4D97-AF65-F5344CB8AC3E}">
        <p14:creationId xmlns:p14="http://schemas.microsoft.com/office/powerpoint/2010/main" val="1453265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11</a:t>
            </a:fld>
            <a:endParaRPr lang="cs-CZ"/>
          </a:p>
        </p:txBody>
      </p:sp>
    </p:spTree>
    <p:extLst>
      <p:ext uri="{BB962C8B-B14F-4D97-AF65-F5344CB8AC3E}">
        <p14:creationId xmlns:p14="http://schemas.microsoft.com/office/powerpoint/2010/main" val="3385934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12</a:t>
            </a:fld>
            <a:endParaRPr lang="cs-CZ"/>
          </a:p>
        </p:txBody>
      </p:sp>
    </p:spTree>
    <p:extLst>
      <p:ext uri="{BB962C8B-B14F-4D97-AF65-F5344CB8AC3E}">
        <p14:creationId xmlns:p14="http://schemas.microsoft.com/office/powerpoint/2010/main" val="1850499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13</a:t>
            </a:fld>
            <a:endParaRPr lang="cs-CZ"/>
          </a:p>
        </p:txBody>
      </p:sp>
    </p:spTree>
    <p:extLst>
      <p:ext uri="{BB962C8B-B14F-4D97-AF65-F5344CB8AC3E}">
        <p14:creationId xmlns:p14="http://schemas.microsoft.com/office/powerpoint/2010/main" val="66286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14</a:t>
            </a:fld>
            <a:endParaRPr lang="cs-CZ"/>
          </a:p>
        </p:txBody>
      </p:sp>
    </p:spTree>
    <p:extLst>
      <p:ext uri="{BB962C8B-B14F-4D97-AF65-F5344CB8AC3E}">
        <p14:creationId xmlns:p14="http://schemas.microsoft.com/office/powerpoint/2010/main" val="2630565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15</a:t>
            </a:fld>
            <a:endParaRPr lang="cs-CZ"/>
          </a:p>
        </p:txBody>
      </p:sp>
    </p:spTree>
    <p:extLst>
      <p:ext uri="{BB962C8B-B14F-4D97-AF65-F5344CB8AC3E}">
        <p14:creationId xmlns:p14="http://schemas.microsoft.com/office/powerpoint/2010/main" val="4000714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16</a:t>
            </a:fld>
            <a:endParaRPr lang="cs-CZ"/>
          </a:p>
        </p:txBody>
      </p:sp>
    </p:spTree>
    <p:extLst>
      <p:ext uri="{BB962C8B-B14F-4D97-AF65-F5344CB8AC3E}">
        <p14:creationId xmlns:p14="http://schemas.microsoft.com/office/powerpoint/2010/main" val="2948450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17</a:t>
            </a:fld>
            <a:endParaRPr lang="cs-CZ"/>
          </a:p>
        </p:txBody>
      </p:sp>
    </p:spTree>
    <p:extLst>
      <p:ext uri="{BB962C8B-B14F-4D97-AF65-F5344CB8AC3E}">
        <p14:creationId xmlns:p14="http://schemas.microsoft.com/office/powerpoint/2010/main" val="3111990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18</a:t>
            </a:fld>
            <a:endParaRPr lang="cs-CZ"/>
          </a:p>
        </p:txBody>
      </p:sp>
    </p:spTree>
    <p:extLst>
      <p:ext uri="{BB962C8B-B14F-4D97-AF65-F5344CB8AC3E}">
        <p14:creationId xmlns:p14="http://schemas.microsoft.com/office/powerpoint/2010/main" val="1586897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19</a:t>
            </a:fld>
            <a:endParaRPr lang="cs-CZ"/>
          </a:p>
        </p:txBody>
      </p:sp>
    </p:spTree>
    <p:extLst>
      <p:ext uri="{BB962C8B-B14F-4D97-AF65-F5344CB8AC3E}">
        <p14:creationId xmlns:p14="http://schemas.microsoft.com/office/powerpoint/2010/main" val="2280374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a:t>
            </a:fld>
            <a:endParaRPr lang="cs-CZ"/>
          </a:p>
        </p:txBody>
      </p:sp>
    </p:spTree>
    <p:extLst>
      <p:ext uri="{BB962C8B-B14F-4D97-AF65-F5344CB8AC3E}">
        <p14:creationId xmlns:p14="http://schemas.microsoft.com/office/powerpoint/2010/main" val="518007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20</a:t>
            </a:fld>
            <a:endParaRPr lang="cs-CZ"/>
          </a:p>
        </p:txBody>
      </p:sp>
    </p:spTree>
    <p:extLst>
      <p:ext uri="{BB962C8B-B14F-4D97-AF65-F5344CB8AC3E}">
        <p14:creationId xmlns:p14="http://schemas.microsoft.com/office/powerpoint/2010/main" val="22331726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21</a:t>
            </a:fld>
            <a:endParaRPr lang="cs-CZ"/>
          </a:p>
        </p:txBody>
      </p:sp>
    </p:spTree>
    <p:extLst>
      <p:ext uri="{BB962C8B-B14F-4D97-AF65-F5344CB8AC3E}">
        <p14:creationId xmlns:p14="http://schemas.microsoft.com/office/powerpoint/2010/main" val="1986190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22</a:t>
            </a:fld>
            <a:endParaRPr lang="cs-CZ"/>
          </a:p>
        </p:txBody>
      </p:sp>
    </p:spTree>
    <p:extLst>
      <p:ext uri="{BB962C8B-B14F-4D97-AF65-F5344CB8AC3E}">
        <p14:creationId xmlns:p14="http://schemas.microsoft.com/office/powerpoint/2010/main" val="2741462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23</a:t>
            </a:fld>
            <a:endParaRPr lang="cs-CZ"/>
          </a:p>
        </p:txBody>
      </p:sp>
    </p:spTree>
    <p:extLst>
      <p:ext uri="{BB962C8B-B14F-4D97-AF65-F5344CB8AC3E}">
        <p14:creationId xmlns:p14="http://schemas.microsoft.com/office/powerpoint/2010/main" val="36370978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24</a:t>
            </a:fld>
            <a:endParaRPr lang="cs-CZ"/>
          </a:p>
        </p:txBody>
      </p:sp>
    </p:spTree>
    <p:extLst>
      <p:ext uri="{BB962C8B-B14F-4D97-AF65-F5344CB8AC3E}">
        <p14:creationId xmlns:p14="http://schemas.microsoft.com/office/powerpoint/2010/main" val="80787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25</a:t>
            </a:fld>
            <a:endParaRPr lang="cs-CZ"/>
          </a:p>
        </p:txBody>
      </p:sp>
    </p:spTree>
    <p:extLst>
      <p:ext uri="{BB962C8B-B14F-4D97-AF65-F5344CB8AC3E}">
        <p14:creationId xmlns:p14="http://schemas.microsoft.com/office/powerpoint/2010/main" val="37170210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26</a:t>
            </a:fld>
            <a:endParaRPr lang="cs-CZ"/>
          </a:p>
        </p:txBody>
      </p:sp>
    </p:spTree>
    <p:extLst>
      <p:ext uri="{BB962C8B-B14F-4D97-AF65-F5344CB8AC3E}">
        <p14:creationId xmlns:p14="http://schemas.microsoft.com/office/powerpoint/2010/main" val="17231982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27</a:t>
            </a:fld>
            <a:endParaRPr lang="cs-CZ"/>
          </a:p>
        </p:txBody>
      </p:sp>
    </p:spTree>
    <p:extLst>
      <p:ext uri="{BB962C8B-B14F-4D97-AF65-F5344CB8AC3E}">
        <p14:creationId xmlns:p14="http://schemas.microsoft.com/office/powerpoint/2010/main" val="32585642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28</a:t>
            </a:fld>
            <a:endParaRPr lang="cs-CZ"/>
          </a:p>
        </p:txBody>
      </p:sp>
    </p:spTree>
    <p:extLst>
      <p:ext uri="{BB962C8B-B14F-4D97-AF65-F5344CB8AC3E}">
        <p14:creationId xmlns:p14="http://schemas.microsoft.com/office/powerpoint/2010/main" val="35474075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29</a:t>
            </a:fld>
            <a:endParaRPr lang="cs-CZ"/>
          </a:p>
        </p:txBody>
      </p:sp>
    </p:spTree>
    <p:extLst>
      <p:ext uri="{BB962C8B-B14F-4D97-AF65-F5344CB8AC3E}">
        <p14:creationId xmlns:p14="http://schemas.microsoft.com/office/powerpoint/2010/main" val="3464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3</a:t>
            </a:fld>
            <a:endParaRPr lang="cs-CZ"/>
          </a:p>
        </p:txBody>
      </p:sp>
    </p:spTree>
    <p:extLst>
      <p:ext uri="{BB962C8B-B14F-4D97-AF65-F5344CB8AC3E}">
        <p14:creationId xmlns:p14="http://schemas.microsoft.com/office/powerpoint/2010/main" val="14048746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30</a:t>
            </a:fld>
            <a:endParaRPr lang="cs-CZ"/>
          </a:p>
        </p:txBody>
      </p:sp>
    </p:spTree>
    <p:extLst>
      <p:ext uri="{BB962C8B-B14F-4D97-AF65-F5344CB8AC3E}">
        <p14:creationId xmlns:p14="http://schemas.microsoft.com/office/powerpoint/2010/main" val="3054825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4</a:t>
            </a:fld>
            <a:endParaRPr lang="cs-CZ"/>
          </a:p>
        </p:txBody>
      </p:sp>
    </p:spTree>
    <p:extLst>
      <p:ext uri="{BB962C8B-B14F-4D97-AF65-F5344CB8AC3E}">
        <p14:creationId xmlns:p14="http://schemas.microsoft.com/office/powerpoint/2010/main" val="3772949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5</a:t>
            </a:fld>
            <a:endParaRPr lang="cs-CZ"/>
          </a:p>
        </p:txBody>
      </p:sp>
    </p:spTree>
    <p:extLst>
      <p:ext uri="{BB962C8B-B14F-4D97-AF65-F5344CB8AC3E}">
        <p14:creationId xmlns:p14="http://schemas.microsoft.com/office/powerpoint/2010/main" val="1833486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6</a:t>
            </a:fld>
            <a:endParaRPr lang="cs-CZ"/>
          </a:p>
        </p:txBody>
      </p:sp>
    </p:spTree>
    <p:extLst>
      <p:ext uri="{BB962C8B-B14F-4D97-AF65-F5344CB8AC3E}">
        <p14:creationId xmlns:p14="http://schemas.microsoft.com/office/powerpoint/2010/main" val="146983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7</a:t>
            </a:fld>
            <a:endParaRPr lang="cs-CZ"/>
          </a:p>
        </p:txBody>
      </p:sp>
    </p:spTree>
    <p:extLst>
      <p:ext uri="{BB962C8B-B14F-4D97-AF65-F5344CB8AC3E}">
        <p14:creationId xmlns:p14="http://schemas.microsoft.com/office/powerpoint/2010/main" val="13456199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8</a:t>
            </a:fld>
            <a:endParaRPr lang="cs-CZ"/>
          </a:p>
        </p:txBody>
      </p:sp>
    </p:spTree>
    <p:extLst>
      <p:ext uri="{BB962C8B-B14F-4D97-AF65-F5344CB8AC3E}">
        <p14:creationId xmlns:p14="http://schemas.microsoft.com/office/powerpoint/2010/main" val="4141567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B3653B8-858E-44C6-A63C-C836EA9DC11D}" type="slidenum">
              <a:rPr lang="cs-CZ" smtClean="0"/>
              <a:t>9</a:t>
            </a:fld>
            <a:endParaRPr lang="cs-CZ"/>
          </a:p>
        </p:txBody>
      </p:sp>
    </p:spTree>
    <p:extLst>
      <p:ext uri="{BB962C8B-B14F-4D97-AF65-F5344CB8AC3E}">
        <p14:creationId xmlns:p14="http://schemas.microsoft.com/office/powerpoint/2010/main" val="115876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oleObject4.bin"/><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embeddings/oleObject5.bin"/><Relationship Id="rId4" Type="http://schemas.openxmlformats.org/officeDocument/2006/relationships/image" Target="../media/image2.JPG"/></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oleObject" Target="../embeddings/oleObject6.bin"/><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smtClean="0">
                <a:solidFill>
                  <a:schemeClr val="bg1"/>
                </a:solidFill>
                <a:latin typeface="Times New Roman" panose="02020603050405020304" pitchFamily="18" charset="0"/>
                <a:cs typeface="Times New Roman" panose="02020603050405020304" pitchFamily="18" charset="0"/>
              </a:rPr>
              <a:t>Capital</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Structure</a:t>
            </a:r>
            <a:r>
              <a:rPr lang="cs-CZ" sz="5333" b="1" smtClean="0">
                <a:solidFill>
                  <a:schemeClr val="bg1"/>
                </a:solidFill>
                <a:latin typeface="Times New Roman" panose="02020603050405020304" pitchFamily="18" charset="0"/>
                <a:cs typeface="Times New Roman" panose="02020603050405020304" pitchFamily="18" charset="0"/>
              </a:rPr>
              <a:t> and Financial</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Leverage</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Ing. Žaneta </a:t>
            </a:r>
            <a:r>
              <a:rPr lang="cs-CZ" altLang="cs-CZ" sz="2400" b="1" dirty="0" err="1" smtClean="0">
                <a:solidFill>
                  <a:srgbClr val="307871"/>
                </a:solidFill>
                <a:latin typeface="Times New Roman" panose="02020603050405020304" pitchFamily="18" charset="0"/>
                <a:cs typeface="Times New Roman" panose="02020603050405020304" pitchFamily="18" charset="0"/>
              </a:rPr>
              <a:t>Rylková</a:t>
            </a:r>
            <a:r>
              <a:rPr lang="cs-CZ" altLang="cs-CZ" sz="2400" b="1" dirty="0" smtClean="0">
                <a:solidFill>
                  <a:srgbClr val="307871"/>
                </a:solidFill>
                <a:latin typeface="Times New Roman" panose="02020603050405020304" pitchFamily="18" charset="0"/>
                <a:cs typeface="Times New Roman" panose="02020603050405020304" pitchFamily="18" charset="0"/>
              </a:rPr>
              <a:t>, Ph.D.</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err="1" smtClean="0">
                <a:solidFill>
                  <a:srgbClr val="307871"/>
                </a:solidFill>
                <a:latin typeface="Times New Roman" panose="02020603050405020304" pitchFamily="18" charset="0"/>
                <a:cs typeface="Times New Roman" panose="02020603050405020304" pitchFamily="18" charset="0"/>
              </a:rPr>
              <a:t>Managerial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Economics</a:t>
            </a:r>
            <a:endParaRPr lang="en-GB" altLang="cs-CZ" sz="2400" dirty="0" smtClean="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25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effectLst/>
                <a:uLnTx/>
                <a:uFillTx/>
                <a:latin typeface="Times New Roman"/>
                <a:ea typeface="+mj-ea"/>
                <a:cs typeface="+mj-cs"/>
              </a:rPr>
              <a:t>Cost</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of</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debt</a:t>
            </a:r>
            <a:endParaRPr kumimoji="0" lang="en-GB" sz="2800" b="1" i="0" u="none" strike="noStrike" kern="0" cap="none" spc="0" normalizeH="0" baseline="0" dirty="0" smtClean="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1200"/>
              </a:spcBef>
              <a:spcAft>
                <a:spcPts val="1200"/>
              </a:spcAft>
              <a:buFont typeface="Wingdings" pitchFamily="2" charset="2"/>
              <a:buNone/>
              <a:defRPr/>
            </a:pPr>
            <a:r>
              <a:rPr lang="cs-CZ" sz="2400" dirty="0" err="1" smtClean="0">
                <a:latin typeface="Times New Roman" pitchFamily="18" charset="0"/>
                <a:cs typeface="Times New Roman" pitchFamily="18" charset="0"/>
              </a:rPr>
              <a:t>Moreover</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there</a:t>
            </a:r>
            <a:r>
              <a:rPr lang="cs-CZ" sz="2400" dirty="0" smtClean="0">
                <a:latin typeface="Times New Roman" pitchFamily="18" charset="0"/>
                <a:cs typeface="Times New Roman" pitchFamily="18" charset="0"/>
              </a:rPr>
              <a:t> </a:t>
            </a:r>
            <a:r>
              <a:rPr lang="cs-CZ" sz="2400" dirty="0" err="1" smtClean="0">
                <a:latin typeface="Times New Roman" pitchFamily="18" charset="0"/>
                <a:cs typeface="Times New Roman" pitchFamily="18" charset="0"/>
              </a:rPr>
              <a:t>is</a:t>
            </a:r>
            <a:r>
              <a:rPr lang="cs-CZ" sz="2400" dirty="0" smtClean="0">
                <a:latin typeface="Times New Roman" pitchFamily="18" charset="0"/>
                <a:cs typeface="Times New Roman" pitchFamily="18" charset="0"/>
              </a:rPr>
              <a:t> a </a:t>
            </a:r>
            <a:r>
              <a:rPr lang="cs-CZ" sz="2400" b="1" i="1" dirty="0" smtClean="0">
                <a:latin typeface="Times New Roman" pitchFamily="18" charset="0"/>
                <a:cs typeface="Times New Roman" pitchFamily="18" charset="0"/>
              </a:rPr>
              <a:t>tax </a:t>
            </a:r>
            <a:r>
              <a:rPr lang="cs-CZ" sz="2400" b="1" i="1" dirty="0" err="1" smtClean="0">
                <a:latin typeface="Times New Roman" pitchFamily="18" charset="0"/>
                <a:cs typeface="Times New Roman" pitchFamily="18" charset="0"/>
              </a:rPr>
              <a:t>effect</a:t>
            </a:r>
            <a:r>
              <a:rPr lang="cs-CZ"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that </a:t>
            </a:r>
            <a:r>
              <a:rPr lang="en-US" sz="2400" i="1" dirty="0">
                <a:solidFill>
                  <a:srgbClr val="FFC000"/>
                </a:solidFill>
                <a:latin typeface="Times New Roman" panose="02020603050405020304" pitchFamily="18" charset="0"/>
                <a:cs typeface="Times New Roman" panose="02020603050405020304" pitchFamily="18" charset="0"/>
              </a:rPr>
              <a:t>the interest on the loan received is a tax-deductible expense for the enterprise</a:t>
            </a:r>
            <a:r>
              <a:rPr lang="cs-CZ" sz="2400" b="1" i="1" dirty="0" smtClean="0">
                <a:latin typeface="Times New Roman" pitchFamily="18" charset="0"/>
                <a:cs typeface="Times New Roman" pitchFamily="18" charset="0"/>
              </a:rPr>
              <a:t>,</a:t>
            </a:r>
            <a:r>
              <a:rPr lang="cs-CZ"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which reduces the size of the tax base and hence the amount of tax paid and thus increases the net profit of the company. Therefore, the actual cost of </a:t>
            </a:r>
            <a:r>
              <a:rPr lang="cs-CZ" sz="2400" dirty="0" err="1" smtClean="0">
                <a:latin typeface="Times New Roman" panose="02020603050405020304" pitchFamily="18" charset="0"/>
                <a:cs typeface="Times New Roman" panose="02020603050405020304" pitchFamily="18" charset="0"/>
              </a:rPr>
              <a:t>foreign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capital is as follows</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0" indent="0">
              <a:lnSpc>
                <a:spcPct val="110000"/>
              </a:lnSpc>
              <a:spcBef>
                <a:spcPts val="1200"/>
              </a:spcBef>
              <a:spcAft>
                <a:spcPts val="1200"/>
              </a:spcAft>
              <a:buFont typeface="Wingdings" pitchFamily="2" charset="2"/>
              <a:buNone/>
              <a:defRPr/>
            </a:pPr>
            <a:r>
              <a:rPr lang="cs-CZ" sz="2400" b="1" dirty="0" err="1" smtClean="0">
                <a:solidFill>
                  <a:srgbClr val="FFC000"/>
                </a:solidFill>
                <a:latin typeface="Times New Roman" pitchFamily="18" charset="0"/>
                <a:cs typeface="Times New Roman" pitchFamily="18" charset="0"/>
              </a:rPr>
              <a:t>Cost</a:t>
            </a:r>
            <a:r>
              <a:rPr lang="cs-CZ" sz="2400" b="1" dirty="0" smtClean="0">
                <a:solidFill>
                  <a:srgbClr val="FFC000"/>
                </a:solidFill>
                <a:latin typeface="Times New Roman" pitchFamily="18" charset="0"/>
                <a:cs typeface="Times New Roman" pitchFamily="18" charset="0"/>
              </a:rPr>
              <a:t> </a:t>
            </a:r>
            <a:r>
              <a:rPr lang="cs-CZ" sz="2400" b="1" dirty="0" err="1" smtClean="0">
                <a:solidFill>
                  <a:srgbClr val="FFC000"/>
                </a:solidFill>
                <a:latin typeface="Times New Roman" pitchFamily="18" charset="0"/>
                <a:cs typeface="Times New Roman" pitchFamily="18" charset="0"/>
              </a:rPr>
              <a:t>of</a:t>
            </a:r>
            <a:r>
              <a:rPr lang="cs-CZ" sz="2400" b="1" dirty="0" smtClean="0">
                <a:solidFill>
                  <a:srgbClr val="FFC000"/>
                </a:solidFill>
                <a:latin typeface="Times New Roman" pitchFamily="18" charset="0"/>
                <a:cs typeface="Times New Roman" pitchFamily="18" charset="0"/>
              </a:rPr>
              <a:t> </a:t>
            </a:r>
            <a:r>
              <a:rPr lang="cs-CZ" sz="2400" b="1" dirty="0" err="1" smtClean="0">
                <a:solidFill>
                  <a:srgbClr val="FFC000"/>
                </a:solidFill>
                <a:latin typeface="Times New Roman" pitchFamily="18" charset="0"/>
                <a:cs typeface="Times New Roman" pitchFamily="18" charset="0"/>
              </a:rPr>
              <a:t>debt</a:t>
            </a:r>
            <a:r>
              <a:rPr lang="cs-CZ" sz="2400" b="1" dirty="0" smtClean="0">
                <a:solidFill>
                  <a:srgbClr val="FFC000"/>
                </a:solidFill>
                <a:latin typeface="Times New Roman" pitchFamily="18" charset="0"/>
                <a:cs typeface="Times New Roman" pitchFamily="18" charset="0"/>
              </a:rPr>
              <a:t>=  </a:t>
            </a:r>
            <a:r>
              <a:rPr lang="cs-CZ" sz="2400" b="1" dirty="0" err="1" smtClean="0">
                <a:solidFill>
                  <a:srgbClr val="FFC000"/>
                </a:solidFill>
                <a:latin typeface="Times New Roman" pitchFamily="18" charset="0"/>
                <a:cs typeface="Times New Roman" pitchFamily="18" charset="0"/>
              </a:rPr>
              <a:t>interest</a:t>
            </a:r>
            <a:r>
              <a:rPr lang="cs-CZ" sz="2400" b="1" dirty="0" smtClean="0">
                <a:solidFill>
                  <a:srgbClr val="FFC000"/>
                </a:solidFill>
                <a:latin typeface="Times New Roman" pitchFamily="18" charset="0"/>
                <a:cs typeface="Times New Roman" pitchFamily="18" charset="0"/>
              </a:rPr>
              <a:t> </a:t>
            </a:r>
            <a:r>
              <a:rPr lang="cs-CZ" sz="2400" b="1" dirty="0" err="1" smtClean="0">
                <a:solidFill>
                  <a:srgbClr val="FFC000"/>
                </a:solidFill>
                <a:latin typeface="Times New Roman" pitchFamily="18" charset="0"/>
                <a:cs typeface="Times New Roman" pitchFamily="18" charset="0"/>
              </a:rPr>
              <a:t>rate</a:t>
            </a:r>
            <a:r>
              <a:rPr lang="cs-CZ" sz="2400" b="1" dirty="0" smtClean="0">
                <a:solidFill>
                  <a:srgbClr val="FFC000"/>
                </a:solidFill>
                <a:latin typeface="Times New Roman" pitchFamily="18" charset="0"/>
                <a:cs typeface="Times New Roman" pitchFamily="18" charset="0"/>
              </a:rPr>
              <a:t> </a:t>
            </a:r>
            <a:r>
              <a:rPr lang="cs-CZ" sz="2400" b="1" dirty="0">
                <a:solidFill>
                  <a:srgbClr val="FFC000"/>
                </a:solidFill>
                <a:latin typeface="Times New Roman" pitchFamily="18" charset="0"/>
                <a:cs typeface="Times New Roman" pitchFamily="18" charset="0"/>
              </a:rPr>
              <a:t>(1 – </a:t>
            </a:r>
            <a:r>
              <a:rPr lang="cs-CZ" sz="2400" b="1" dirty="0" err="1" smtClean="0">
                <a:solidFill>
                  <a:srgbClr val="FFC000"/>
                </a:solidFill>
                <a:latin typeface="Times New Roman" pitchFamily="18" charset="0"/>
                <a:cs typeface="Times New Roman" pitchFamily="18" charset="0"/>
              </a:rPr>
              <a:t>income</a:t>
            </a:r>
            <a:r>
              <a:rPr lang="cs-CZ" sz="2400" b="1" dirty="0" smtClean="0">
                <a:solidFill>
                  <a:srgbClr val="FFC000"/>
                </a:solidFill>
                <a:latin typeface="Times New Roman" pitchFamily="18" charset="0"/>
                <a:cs typeface="Times New Roman" pitchFamily="18" charset="0"/>
              </a:rPr>
              <a:t> tax </a:t>
            </a:r>
            <a:r>
              <a:rPr lang="cs-CZ" sz="2400" b="1" dirty="0" err="1" smtClean="0">
                <a:solidFill>
                  <a:srgbClr val="FFC000"/>
                </a:solidFill>
                <a:latin typeface="Times New Roman" pitchFamily="18" charset="0"/>
                <a:cs typeface="Times New Roman" pitchFamily="18" charset="0"/>
              </a:rPr>
              <a:t>rate</a:t>
            </a:r>
            <a:r>
              <a:rPr lang="cs-CZ" sz="2400" b="1" dirty="0" smtClean="0">
                <a:solidFill>
                  <a:srgbClr val="FFC000"/>
                </a:solidFill>
                <a:latin typeface="Times New Roman" pitchFamily="18" charset="0"/>
                <a:cs typeface="Times New Roman" pitchFamily="18" charset="0"/>
              </a:rPr>
              <a:t>)</a:t>
            </a:r>
            <a:endParaRPr lang="cs-CZ" sz="2400" dirty="0">
              <a:solidFill>
                <a:srgbClr val="FFC000"/>
              </a:solidFill>
              <a:latin typeface="Times New Roman" pitchFamily="18" charset="0"/>
              <a:cs typeface="Times New Roman" pitchFamily="18" charset="0"/>
            </a:endParaRPr>
          </a:p>
          <a:p>
            <a:pPr>
              <a:buFont typeface="Wingdings" pitchFamily="2" charset="2"/>
              <a:buNone/>
              <a:defRPr/>
            </a:pPr>
            <a:endParaRPr lang="cs-CZ" sz="2400"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10</a:t>
            </a:fld>
            <a:endParaRPr lang="cs-CZ"/>
          </a:p>
        </p:txBody>
      </p:sp>
    </p:spTree>
    <p:extLst>
      <p:ext uri="{BB962C8B-B14F-4D97-AF65-F5344CB8AC3E}">
        <p14:creationId xmlns:p14="http://schemas.microsoft.com/office/powerpoint/2010/main" val="1505053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effectLst/>
                <a:uLnTx/>
                <a:uFillTx/>
                <a:latin typeface="Times New Roman"/>
                <a:ea typeface="+mj-ea"/>
                <a:cs typeface="+mj-cs"/>
              </a:rPr>
              <a:t>Principle</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of</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financial</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leverage</a:t>
            </a:r>
            <a:endParaRPr kumimoji="0" lang="en-GB" sz="2800" b="1" i="0" u="none" strike="noStrike" kern="0" cap="none" spc="0" normalizeH="0" baseline="0" dirty="0" smtClean="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en-US" sz="2400" dirty="0">
                <a:latin typeface="Times New Roman" panose="02020603050405020304" pitchFamily="18" charset="0"/>
                <a:cs typeface="Times New Roman" panose="02020603050405020304" pitchFamily="18" charset="0"/>
              </a:rPr>
              <a:t>An important factor in assessing the impact of “foreign capital” on the business entity's performance, particularly in terms of return on equity, is the effect of the so-called financial leverage on the return on equity. This can be illustrated schematically as shown in the following figure.</a:t>
            </a:r>
            <a:endParaRPr lang="cs-CZ" sz="2400" dirty="0">
              <a:latin typeface="Times New Roman" panose="02020603050405020304" pitchFamily="18" charset="0"/>
              <a:cs typeface="Times New Roman" panose="02020603050405020304" pitchFamily="18" charset="0"/>
            </a:endParaRPr>
          </a:p>
        </p:txBody>
      </p:sp>
      <p:graphicFrame>
        <p:nvGraphicFramePr>
          <p:cNvPr id="6" name="Objekt 5"/>
          <p:cNvGraphicFramePr>
            <a:graphicFrameLocks noChangeAspect="1"/>
          </p:cNvGraphicFramePr>
          <p:nvPr>
            <p:extLst>
              <p:ext uri="{D42A27DB-BD31-4B8C-83A1-F6EECF244321}">
                <p14:modId xmlns:p14="http://schemas.microsoft.com/office/powerpoint/2010/main" val="810314187"/>
              </p:ext>
            </p:extLst>
          </p:nvPr>
        </p:nvGraphicFramePr>
        <p:xfrm>
          <a:off x="3563938" y="3070225"/>
          <a:ext cx="7343775" cy="2873375"/>
        </p:xfrm>
        <a:graphic>
          <a:graphicData uri="http://schemas.openxmlformats.org/presentationml/2006/ole">
            <mc:AlternateContent xmlns:mc="http://schemas.openxmlformats.org/markup-compatibility/2006">
              <mc:Choice xmlns:v="urn:schemas-microsoft-com:vml" Requires="v">
                <p:oleObj spid="_x0000_s3138" name="Dokument" r:id="rId5" imgW="5503371" imgH="2155757" progId="Word.Document.12">
                  <p:embed/>
                </p:oleObj>
              </mc:Choice>
              <mc:Fallback>
                <p:oleObj name="Dokument" r:id="rId5" imgW="5503371" imgH="2155757" progId="Word.Document.12">
                  <p:embed/>
                  <p:pic>
                    <p:nvPicPr>
                      <p:cNvPr id="4" name="Objekt 3"/>
                      <p:cNvPicPr>
                        <a:picLocks noChangeAspect="1" noChangeArrowheads="1"/>
                      </p:cNvPicPr>
                      <p:nvPr/>
                    </p:nvPicPr>
                    <p:blipFill>
                      <a:blip r:embed="rId6"/>
                      <a:srcRect/>
                      <a:stretch>
                        <a:fillRect/>
                      </a:stretch>
                    </p:blipFill>
                    <p:spPr bwMode="auto">
                      <a:xfrm>
                        <a:off x="3563938" y="3070225"/>
                        <a:ext cx="7343775" cy="2873375"/>
                      </a:xfrm>
                      <a:prstGeom prst="rect">
                        <a:avLst/>
                      </a:prstGeom>
                      <a:solidFill>
                        <a:srgbClr val="DDD9C3"/>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11</a:t>
            </a:fld>
            <a:endParaRPr lang="cs-CZ"/>
          </a:p>
        </p:txBody>
      </p:sp>
    </p:spTree>
    <p:extLst>
      <p:ext uri="{BB962C8B-B14F-4D97-AF65-F5344CB8AC3E}">
        <p14:creationId xmlns:p14="http://schemas.microsoft.com/office/powerpoint/2010/main" val="45408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effectLst/>
                <a:uLnTx/>
                <a:uFillTx/>
                <a:latin typeface="Times New Roman"/>
                <a:ea typeface="+mj-ea"/>
                <a:cs typeface="+mj-cs"/>
              </a:rPr>
              <a:t>Principle</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of</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financial</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leverage</a:t>
            </a:r>
            <a:endParaRPr kumimoji="0" lang="en-GB" sz="2800" b="1" i="0" u="none" strike="noStrike" kern="0" cap="none" spc="0" normalizeH="0" baseline="0" dirty="0" smtClean="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en-US" sz="2400" dirty="0">
                <a:latin typeface="Times New Roman" panose="02020603050405020304" pitchFamily="18" charset="0"/>
                <a:cs typeface="Times New Roman" panose="02020603050405020304" pitchFamily="18" charset="0"/>
              </a:rPr>
              <a:t>The principle of </a:t>
            </a:r>
            <a:r>
              <a:rPr lang="cs-CZ" sz="2400" dirty="0" err="1" smtClean="0">
                <a:latin typeface="Times New Roman" panose="02020603050405020304" pitchFamily="18" charset="0"/>
                <a:cs typeface="Times New Roman" panose="02020603050405020304" pitchFamily="18" charset="0"/>
              </a:rPr>
              <a:t>financial</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leverage </a:t>
            </a:r>
            <a:r>
              <a:rPr lang="en-US" sz="2400" dirty="0">
                <a:latin typeface="Times New Roman" panose="02020603050405020304" pitchFamily="18" charset="0"/>
                <a:cs typeface="Times New Roman" panose="02020603050405020304" pitchFamily="18" charset="0"/>
              </a:rPr>
              <a:t>can be characterized by the fact that if the return on total capital is </a:t>
            </a:r>
            <a:r>
              <a:rPr lang="cs-CZ" sz="2400" dirty="0" err="1" smtClean="0">
                <a:latin typeface="Times New Roman" panose="02020603050405020304" pitchFamily="18" charset="0"/>
                <a:cs typeface="Times New Roman" panose="02020603050405020304" pitchFamily="18" charset="0"/>
              </a:rPr>
              <a:t>greater</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than the unit cost of foreign capital, </a:t>
            </a:r>
            <a:r>
              <a:rPr lang="en-US" sz="2400" dirty="0" smtClean="0">
                <a:latin typeface="Times New Roman" panose="02020603050405020304" pitchFamily="18" charset="0"/>
                <a:cs typeface="Times New Roman" panose="02020603050405020304" pitchFamily="18" charset="0"/>
              </a:rPr>
              <a:t>e</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g</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form of an interest rate, the presence of foreign capital increases the return on equity. In this case, </a:t>
            </a:r>
            <a:r>
              <a:rPr lang="en-US" sz="2400" dirty="0" smtClean="0">
                <a:latin typeface="Times New Roman" panose="02020603050405020304" pitchFamily="18" charset="0"/>
                <a:cs typeface="Times New Roman" panose="02020603050405020304" pitchFamily="18" charset="0"/>
              </a:rPr>
              <a:t>w</a:t>
            </a:r>
            <a:r>
              <a:rPr lang="cs-CZ" sz="2400" dirty="0" smtClean="0">
                <a:latin typeface="Times New Roman" panose="02020603050405020304" pitchFamily="18" charset="0"/>
                <a:cs typeface="Times New Roman" panose="02020603050405020304" pitchFamily="18" charset="0"/>
              </a:rPr>
              <a:t>e</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tal</a:t>
            </a:r>
            <a:r>
              <a:rPr lang="cs-CZ" sz="2400" dirty="0" smtClean="0">
                <a:latin typeface="Times New Roman" panose="02020603050405020304" pitchFamily="18" charset="0"/>
                <a:cs typeface="Times New Roman" panose="02020603050405020304" pitchFamily="18" charset="0"/>
              </a:rPr>
              <a:t>k</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about the positive effect of financial </a:t>
            </a:r>
            <a:r>
              <a:rPr lang="en-US" sz="2400" dirty="0" smtClean="0">
                <a:latin typeface="Times New Roman" panose="02020603050405020304" pitchFamily="18" charset="0"/>
                <a:cs typeface="Times New Roman" panose="02020603050405020304" pitchFamily="18" charset="0"/>
              </a:rPr>
              <a:t>leverage.</a:t>
            </a:r>
            <a:endParaRPr lang="cs-CZ" sz="2400" dirty="0" smtClean="0">
              <a:latin typeface="Times New Roman" panose="02020603050405020304" pitchFamily="18" charset="0"/>
              <a:cs typeface="Times New Roman" panose="02020603050405020304" pitchFamily="18" charset="0"/>
            </a:endParaRPr>
          </a:p>
          <a:p>
            <a:pPr marL="0" indent="0">
              <a:buNone/>
              <a:defRPr/>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return on total capital is </a:t>
            </a:r>
            <a:r>
              <a:rPr lang="cs-CZ" sz="2400" dirty="0" err="1" smtClean="0">
                <a:latin typeface="Times New Roman" panose="02020603050405020304" pitchFamily="18" charset="0"/>
                <a:cs typeface="Times New Roman" panose="02020603050405020304" pitchFamily="18" charset="0"/>
              </a:rPr>
              <a:t>lower</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than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interest rate, </a:t>
            </a:r>
            <a:r>
              <a:rPr lang="en-US" sz="2400" dirty="0" smtClean="0">
                <a:latin typeface="Times New Roman" panose="02020603050405020304" pitchFamily="18" charset="0"/>
                <a:cs typeface="Times New Roman" panose="02020603050405020304" pitchFamily="18" charset="0"/>
              </a:rPr>
              <a:t>the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financial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leverage is negative, </a:t>
            </a:r>
            <a:r>
              <a:rPr lang="en-US" sz="2400" dirty="0" err="1" smtClean="0">
                <a:latin typeface="Times New Roman" panose="02020603050405020304" pitchFamily="18" charset="0"/>
                <a:cs typeface="Times New Roman" panose="02020603050405020304" pitchFamily="18" charset="0"/>
              </a:rPr>
              <a:t>i</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e</a:t>
            </a:r>
            <a:r>
              <a:rPr lang="cs-CZ"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return on equity is lower than it would be in the capital structure without the presence of foreign capital.</a:t>
            </a: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12</a:t>
            </a:fld>
            <a:endParaRPr lang="cs-CZ"/>
          </a:p>
        </p:txBody>
      </p:sp>
    </p:spTree>
    <p:extLst>
      <p:ext uri="{BB962C8B-B14F-4D97-AF65-F5344CB8AC3E}">
        <p14:creationId xmlns:p14="http://schemas.microsoft.com/office/powerpoint/2010/main" val="1437456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5803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effectLst/>
                <a:uLnTx/>
                <a:uFillTx/>
                <a:latin typeface="Times New Roman"/>
                <a:ea typeface="+mj-ea"/>
                <a:cs typeface="+mj-cs"/>
              </a:rPr>
              <a:t>Principle</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of</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financial</a:t>
            </a:r>
            <a:r>
              <a:rPr kumimoji="0" lang="cs-CZ" sz="2800" b="1" i="0" u="none" strike="noStrike" kern="0" cap="none" spc="0" normalizeH="0" baseline="0" dirty="0" smtClean="0">
                <a:ln>
                  <a:noFill/>
                </a:ln>
                <a:effectLst/>
                <a:uLnTx/>
                <a:uFillTx/>
                <a:latin typeface="Times New Roman"/>
                <a:ea typeface="+mj-ea"/>
                <a:cs typeface="+mj-cs"/>
              </a:rPr>
              <a:t> </a:t>
            </a:r>
            <a:r>
              <a:rPr kumimoji="0" lang="cs-CZ" sz="2800" b="1" i="0" u="none" strike="noStrike" kern="0" cap="none" spc="0" normalizeH="0" baseline="0" dirty="0" err="1" smtClean="0">
                <a:ln>
                  <a:noFill/>
                </a:ln>
                <a:effectLst/>
                <a:uLnTx/>
                <a:uFillTx/>
                <a:latin typeface="Times New Roman"/>
                <a:ea typeface="+mj-ea"/>
                <a:cs typeface="+mj-cs"/>
              </a:rPr>
              <a:t>leverage</a:t>
            </a:r>
            <a:endParaRPr kumimoji="0" lang="en-GB" sz="2800" b="1" i="0" u="none" strike="noStrike" kern="0" cap="none" spc="0" normalizeH="0" baseline="0" dirty="0" smtClean="0">
              <a:ln>
                <a:noFill/>
              </a:ln>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79388" indent="0">
              <a:buFont typeface="Wingdings" pitchFamily="2" charset="2"/>
              <a:buNone/>
            </a:pPr>
            <a:r>
              <a:rPr lang="en-US" sz="2400" b="1" i="1" dirty="0">
                <a:solidFill>
                  <a:srgbClr val="FFC000"/>
                </a:solidFill>
                <a:latin typeface="Times New Roman" panose="02020603050405020304" pitchFamily="18" charset="0"/>
                <a:cs typeface="Times New Roman" panose="02020603050405020304" pitchFamily="18" charset="0"/>
              </a:rPr>
              <a:t>The leverage effect </a:t>
            </a:r>
            <a:r>
              <a:rPr lang="en-US" sz="2400" b="1" i="1" dirty="0" smtClean="0">
                <a:solidFill>
                  <a:srgbClr val="FFC000"/>
                </a:solidFill>
                <a:latin typeface="Times New Roman" panose="02020603050405020304" pitchFamily="18" charset="0"/>
                <a:cs typeface="Times New Roman" panose="02020603050405020304" pitchFamily="18" charset="0"/>
              </a:rPr>
              <a:t>(</a:t>
            </a:r>
            <a:r>
              <a:rPr lang="cs-CZ" sz="2400" b="1" i="1" dirty="0" err="1" smtClean="0">
                <a:solidFill>
                  <a:srgbClr val="FFC000"/>
                </a:solidFill>
                <a:latin typeface="Times New Roman" panose="02020603050405020304" pitchFamily="18" charset="0"/>
                <a:cs typeface="Times New Roman" panose="02020603050405020304" pitchFamily="18" charset="0"/>
              </a:rPr>
              <a:t>power</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a:solidFill>
                  <a:srgbClr val="FFC000"/>
                </a:solidFill>
                <a:latin typeface="Times New Roman" panose="02020603050405020304" pitchFamily="18" charset="0"/>
                <a:cs typeface="Times New Roman" panose="02020603050405020304" pitchFamily="18" charset="0"/>
              </a:rPr>
              <a:t>expresses a multiple of the return on equity with the share of foreign capital over the return on equity without the share of foreign capital in total capital.</a:t>
            </a:r>
            <a:endParaRPr lang="cs-CZ" sz="2400" b="1" i="1" dirty="0">
              <a:solidFill>
                <a:srgbClr val="FFC000"/>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13</a:t>
            </a:fld>
            <a:endParaRPr lang="cs-CZ"/>
          </a:p>
        </p:txBody>
      </p:sp>
    </p:spTree>
    <p:extLst>
      <p:ext uri="{BB962C8B-B14F-4D97-AF65-F5344CB8AC3E}">
        <p14:creationId xmlns:p14="http://schemas.microsoft.com/office/powerpoint/2010/main" val="145198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power</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r>
              <a:rPr lang="cs-CZ" sz="2800" b="1" i="1" dirty="0" smtClean="0">
                <a:latin typeface="Times New Roman" pitchFamily="18" charset="0"/>
                <a:cs typeface="Times New Roman" pitchFamily="18" charset="0"/>
              </a:rPr>
              <a:t>:</a:t>
            </a:r>
            <a:r>
              <a:rPr lang="en-US" sz="2800" b="1" i="1" dirty="0">
                <a:latin typeface="Times New Roman" pitchFamily="18" charset="0"/>
                <a:cs typeface="Times New Roman" pitchFamily="18" charset="0"/>
              </a:rPr>
              <a:t/>
            </a:r>
            <a:br>
              <a:rPr lang="en-US" sz="2800" b="1" i="1" dirty="0">
                <a:latin typeface="Times New Roman" pitchFamily="18" charset="0"/>
                <a:cs typeface="Times New Roman" pitchFamily="18" charset="0"/>
              </a:rPr>
            </a:br>
            <a:endParaRPr kumimoji="0" lang="en-GB" sz="2800" b="1" i="0" u="none" strike="noStrike" kern="0" cap="none" spc="0" normalizeH="0" baseline="0" dirty="0" smtClean="0">
              <a:ln>
                <a:noFill/>
              </a:ln>
              <a:effectLst/>
              <a:uLnTx/>
              <a:uFillTx/>
            </a:endParaRPr>
          </a:p>
        </p:txBody>
      </p:sp>
      <mc:AlternateContent xmlns:mc="http://schemas.openxmlformats.org/markup-compatibility/2006" xmlns:a14="http://schemas.microsoft.com/office/drawing/2010/main">
        <mc:Choice Requires="a14">
          <p:sp>
            <p:nvSpPr>
              <p:cNvPr id="7" name="Zástupný symbol pro obsah 2"/>
              <p:cNvSpPr txBox="1">
                <a:spLocks/>
              </p:cNvSpPr>
              <p:nvPr/>
            </p:nvSpPr>
            <p:spPr>
              <a:xfrm>
                <a:off x="395535" y="1275606"/>
                <a:ext cx="8365909" cy="40615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1">
                          <a:latin typeface="Cambria Math" panose="02040503050406030204" pitchFamily="18" charset="0"/>
                        </a:rPr>
                        <m:t>= </m:t>
                      </m:r>
                      <m:f>
                        <m:fPr>
                          <m:ctrlPr>
                            <a:rPr lang="cs-CZ" i="1">
                              <a:latin typeface="Cambria Math" panose="02040503050406030204" pitchFamily="18" charset="0"/>
                            </a:rPr>
                          </m:ctrlPr>
                        </m:fPr>
                        <m:num>
                          <m:r>
                            <a:rPr lang="cs-CZ" i="1">
                              <a:latin typeface="Cambria Math" panose="02040503050406030204" pitchFamily="18" charset="0"/>
                            </a:rPr>
                            <m:t>𝑟𝑒𝑡𝑢𝑟𝑛</m:t>
                          </m:r>
                          <m:r>
                            <a:rPr lang="cs-CZ" i="1">
                              <a:latin typeface="Cambria Math" panose="02040503050406030204" pitchFamily="18" charset="0"/>
                            </a:rPr>
                            <m:t> </m:t>
                          </m:r>
                          <m:r>
                            <a:rPr lang="cs-CZ" i="1">
                              <a:latin typeface="Cambria Math" panose="02040503050406030204" pitchFamily="18" charset="0"/>
                            </a:rPr>
                            <m:t>𝑜𝑛</m:t>
                          </m:r>
                          <m:r>
                            <a:rPr lang="cs-CZ" i="1">
                              <a:latin typeface="Cambria Math" panose="02040503050406030204" pitchFamily="18" charset="0"/>
                            </a:rPr>
                            <m:t> </m:t>
                          </m:r>
                          <m:r>
                            <a:rPr lang="cs-CZ" i="1">
                              <a:latin typeface="Cambria Math" panose="02040503050406030204" pitchFamily="18" charset="0"/>
                            </a:rPr>
                            <m:t>𝑒𝑞𝑢𝑖𝑡𝑦</m:t>
                          </m:r>
                          <m:r>
                            <a:rPr lang="cs-CZ" i="1">
                              <a:latin typeface="Cambria Math" panose="02040503050406030204" pitchFamily="18" charset="0"/>
                            </a:rPr>
                            <m:t> </m:t>
                          </m:r>
                          <m:r>
                            <a:rPr lang="cs-CZ" i="1">
                              <a:latin typeface="Cambria Math" panose="02040503050406030204" pitchFamily="18" charset="0"/>
                            </a:rPr>
                            <m:t>𝑤𝑖𝑡h</m:t>
                          </m:r>
                          <m:r>
                            <a:rPr lang="cs-CZ" i="1">
                              <a:latin typeface="Cambria Math" panose="02040503050406030204" pitchFamily="18" charset="0"/>
                            </a:rPr>
                            <m:t> </m:t>
                          </m:r>
                          <m:r>
                            <a:rPr lang="cs-CZ" i="1">
                              <a:latin typeface="Cambria Math" panose="02040503050406030204" pitchFamily="18" charset="0"/>
                            </a:rPr>
                            <m:t>𝑢𝑠𝑒</m:t>
                          </m:r>
                          <m:r>
                            <a:rPr lang="cs-CZ" i="1">
                              <a:latin typeface="Cambria Math" panose="02040503050406030204" pitchFamily="18" charset="0"/>
                            </a:rPr>
                            <m:t> </m:t>
                          </m:r>
                          <m:r>
                            <a:rPr lang="cs-CZ" i="1">
                              <a:latin typeface="Cambria Math" panose="02040503050406030204" pitchFamily="18" charset="0"/>
                            </a:rPr>
                            <m:t>𝑜𝑓</m:t>
                          </m:r>
                          <m:r>
                            <a:rPr lang="cs-CZ" i="1">
                              <a:latin typeface="Cambria Math" panose="02040503050406030204" pitchFamily="18" charset="0"/>
                            </a:rPr>
                            <m:t> </m:t>
                          </m:r>
                          <m:r>
                            <a:rPr lang="cs-CZ" i="1">
                              <a:latin typeface="Cambria Math" panose="02040503050406030204" pitchFamily="18" charset="0"/>
                            </a:rPr>
                            <m:t>𝑑𝑒𝑏𝑡</m:t>
                          </m:r>
                        </m:num>
                        <m:den>
                          <m:r>
                            <a:rPr lang="cs-CZ" i="1">
                              <a:latin typeface="Cambria Math" panose="02040503050406030204" pitchFamily="18" charset="0"/>
                            </a:rPr>
                            <m:t>𝑟𝑒𝑡𝑢𝑟𝑛</m:t>
                          </m:r>
                          <m:r>
                            <a:rPr lang="cs-CZ" i="1">
                              <a:latin typeface="Cambria Math" panose="02040503050406030204" pitchFamily="18" charset="0"/>
                            </a:rPr>
                            <m:t> </m:t>
                          </m:r>
                          <m:r>
                            <a:rPr lang="cs-CZ" i="1">
                              <a:latin typeface="Cambria Math" panose="02040503050406030204" pitchFamily="18" charset="0"/>
                            </a:rPr>
                            <m:t>𝑜𝑛</m:t>
                          </m:r>
                          <m:r>
                            <a:rPr lang="cs-CZ" i="1">
                              <a:latin typeface="Cambria Math" panose="02040503050406030204" pitchFamily="18" charset="0"/>
                            </a:rPr>
                            <m:t> </m:t>
                          </m:r>
                          <m:r>
                            <a:rPr lang="cs-CZ" i="1">
                              <a:latin typeface="Cambria Math" panose="02040503050406030204" pitchFamily="18" charset="0"/>
                            </a:rPr>
                            <m:t>𝑒𝑞𝑢𝑖𝑡𝑦</m:t>
                          </m:r>
                          <m:r>
                            <a:rPr lang="cs-CZ" i="1">
                              <a:latin typeface="Cambria Math" panose="02040503050406030204" pitchFamily="18" charset="0"/>
                            </a:rPr>
                            <m:t> </m:t>
                          </m:r>
                          <m:r>
                            <a:rPr lang="cs-CZ" i="1">
                              <a:latin typeface="Cambria Math" panose="02040503050406030204" pitchFamily="18" charset="0"/>
                            </a:rPr>
                            <m:t>𝑤𝑖𝑡h𝑜𝑢𝑡</m:t>
                          </m:r>
                          <m:r>
                            <a:rPr lang="cs-CZ" i="1">
                              <a:latin typeface="Cambria Math" panose="02040503050406030204" pitchFamily="18" charset="0"/>
                            </a:rPr>
                            <m:t> </m:t>
                          </m:r>
                          <m:r>
                            <a:rPr lang="cs-CZ" i="1">
                              <a:latin typeface="Cambria Math" panose="02040503050406030204" pitchFamily="18" charset="0"/>
                            </a:rPr>
                            <m:t>𝑑𝑒𝑏𝑡</m:t>
                          </m:r>
                        </m:den>
                      </m:f>
                    </m:oMath>
                  </m:oMathPara>
                </a14:m>
                <a:endParaRPr lang="cs-CZ" dirty="0"/>
              </a:p>
            </p:txBody>
          </p:sp>
        </mc:Choice>
        <mc:Fallback xmlns="">
          <p:sp>
            <p:nvSpPr>
              <p:cNvPr id="7" name="Zástupný symbol pro obsah 2"/>
              <p:cNvSpPr txBox="1">
                <a:spLocks noRot="1" noChangeAspect="1" noMove="1" noResize="1" noEditPoints="1" noAdjustHandles="1" noChangeArrowheads="1" noChangeShapeType="1" noTextEdit="1"/>
              </p:cNvSpPr>
              <p:nvPr/>
            </p:nvSpPr>
            <p:spPr>
              <a:xfrm>
                <a:off x="395535" y="1275606"/>
                <a:ext cx="8365909" cy="4061504"/>
              </a:xfrm>
              <a:prstGeom prst="rect">
                <a:avLst/>
              </a:prstGeom>
              <a:blipFill>
                <a:blip r:embed="rId4"/>
                <a:stretch>
                  <a:fillRect/>
                </a:stretch>
              </a:blipFill>
            </p:spPr>
            <p:txBody>
              <a:bodyPr/>
              <a:lstStyle/>
              <a:p>
                <a:r>
                  <a:rPr lang="cs-CZ">
                    <a:noFill/>
                  </a:rPr>
                  <a:t> </a:t>
                </a:r>
              </a:p>
            </p:txBody>
          </p:sp>
        </mc:Fallback>
      </mc:AlternateContent>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mc:AlternateContent xmlns:mc="http://schemas.openxmlformats.org/markup-compatibility/2006" xmlns:a14="http://schemas.microsoft.com/office/drawing/2010/main">
        <mc:Choice Requires="a14">
          <p:sp>
            <p:nvSpPr>
              <p:cNvPr id="2" name="Obdélník 1"/>
              <p:cNvSpPr/>
              <p:nvPr/>
            </p:nvSpPr>
            <p:spPr>
              <a:xfrm>
                <a:off x="724780" y="2675978"/>
                <a:ext cx="3259289" cy="105817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0">
                          <a:latin typeface="Cambria Math" panose="02040503050406030204" pitchFamily="18" charset="0"/>
                        </a:rPr>
                        <m:t>= </m:t>
                      </m:r>
                      <m:f>
                        <m:fPr>
                          <m:ctrlPr>
                            <a:rPr lang="cs-CZ" i="1">
                              <a:latin typeface="Cambria Math" panose="02040503050406030204" pitchFamily="18" charset="0"/>
                            </a:rPr>
                          </m:ctrlPr>
                        </m:fPr>
                        <m:num>
                          <m:f>
                            <m:fPr>
                              <m:ctrlPr>
                                <a:rPr lang="cs-CZ" i="1">
                                  <a:latin typeface="Cambria Math" panose="02040503050406030204" pitchFamily="18" charset="0"/>
                                </a:rPr>
                              </m:ctrlPr>
                            </m:fPr>
                            <m:num>
                              <m:d>
                                <m:dPr>
                                  <m:begChr m:val=""/>
                                  <m:ctrlPr>
                                    <a:rPr lang="cs-CZ" i="1">
                                      <a:latin typeface="Cambria Math" panose="02040503050406030204" pitchFamily="18" charset="0"/>
                                    </a:rPr>
                                  </m:ctrlPr>
                                </m:dPr>
                                <m:e>
                                  <m:d>
                                    <m:dPr>
                                      <m:ctrlPr>
                                        <a:rPr lang="cs-CZ" i="1">
                                          <a:latin typeface="Cambria Math" panose="02040503050406030204" pitchFamily="18" charset="0"/>
                                        </a:rPr>
                                      </m:ctrlPr>
                                    </m:dPr>
                                    <m:e>
                                      <m:r>
                                        <a:rPr lang="cs-CZ" i="1">
                                          <a:latin typeface="Cambria Math" panose="02040503050406030204" pitchFamily="18" charset="0"/>
                                        </a:rPr>
                                        <m:t>𝐸𝐵𝐼𝑇</m:t>
                                      </m:r>
                                      <m:r>
                                        <a:rPr lang="cs-CZ" i="0">
                                          <a:latin typeface="Cambria Math" panose="02040503050406030204" pitchFamily="18" charset="0"/>
                                        </a:rPr>
                                        <m:t>−</m:t>
                                      </m:r>
                                      <m:r>
                                        <a:rPr lang="cs-CZ" i="1">
                                          <a:latin typeface="Cambria Math" panose="02040503050406030204" pitchFamily="18" charset="0"/>
                                        </a:rPr>
                                        <m:t>𝑖𝑛𝑡𝑒𝑟𝑒𝑠𝑡</m:t>
                                      </m:r>
                                    </m:e>
                                  </m:d>
                                  <m:r>
                                    <a:rPr lang="cs-CZ" i="0">
                                      <a:latin typeface="Cambria Math" panose="02040503050406030204" pitchFamily="18" charset="0"/>
                                    </a:rPr>
                                    <m:t>(1−</m:t>
                                  </m:r>
                                  <m:r>
                                    <a:rPr lang="cs-CZ" i="1">
                                      <a:latin typeface="Cambria Math" panose="02040503050406030204" pitchFamily="18" charset="0"/>
                                    </a:rPr>
                                    <m:t>𝑡</m:t>
                                  </m:r>
                                </m:e>
                              </m:d>
                            </m:num>
                            <m:den>
                              <m:r>
                                <a:rPr lang="cs-CZ" i="1">
                                  <a:latin typeface="Cambria Math" panose="02040503050406030204" pitchFamily="18" charset="0"/>
                                </a:rPr>
                                <m:t>𝐸</m:t>
                              </m:r>
                            </m:den>
                          </m:f>
                        </m:num>
                        <m:den>
                          <m:f>
                            <m:fPr>
                              <m:ctrlPr>
                                <a:rPr lang="cs-CZ" i="1">
                                  <a:latin typeface="Cambria Math" panose="02040503050406030204" pitchFamily="18" charset="0"/>
                                </a:rPr>
                              </m:ctrlPr>
                            </m:fPr>
                            <m:num>
                              <m:d>
                                <m:dPr>
                                  <m:begChr m:val=""/>
                                  <m:ctrlPr>
                                    <a:rPr lang="cs-CZ" i="1">
                                      <a:latin typeface="Cambria Math" panose="02040503050406030204" pitchFamily="18" charset="0"/>
                                    </a:rPr>
                                  </m:ctrlPr>
                                </m:dPr>
                                <m:e>
                                  <m:r>
                                    <a:rPr lang="cs-CZ" i="1">
                                      <a:latin typeface="Cambria Math" panose="02040503050406030204" pitchFamily="18" charset="0"/>
                                    </a:rPr>
                                    <m:t>𝐸𝐵𝐼𝑇</m:t>
                                  </m:r>
                                  <m:r>
                                    <a:rPr lang="cs-CZ" i="0">
                                      <a:latin typeface="Cambria Math" panose="02040503050406030204" pitchFamily="18" charset="0"/>
                                    </a:rPr>
                                    <m:t> (1−</m:t>
                                  </m:r>
                                  <m:r>
                                    <a:rPr lang="cs-CZ" i="1">
                                      <a:latin typeface="Cambria Math" panose="02040503050406030204" pitchFamily="18" charset="0"/>
                                    </a:rPr>
                                    <m:t>𝑡</m:t>
                                  </m:r>
                                </m:e>
                              </m:d>
                            </m:num>
                            <m:den>
                              <m:r>
                                <a:rPr lang="cs-CZ" i="1">
                                  <a:latin typeface="Cambria Math" panose="02040503050406030204" pitchFamily="18" charset="0"/>
                                </a:rPr>
                                <m:t>𝐶</m:t>
                              </m:r>
                            </m:den>
                          </m:f>
                        </m:den>
                      </m:f>
                    </m:oMath>
                  </m:oMathPara>
                </a14:m>
                <a:endParaRPr lang="cs-CZ" dirty="0"/>
              </a:p>
            </p:txBody>
          </p:sp>
        </mc:Choice>
        <mc:Fallback xmlns="">
          <p:sp>
            <p:nvSpPr>
              <p:cNvPr id="2" name="Obdélník 1"/>
              <p:cNvSpPr>
                <a:spLocks noRot="1" noChangeAspect="1" noMove="1" noResize="1" noEditPoints="1" noAdjustHandles="1" noChangeArrowheads="1" noChangeShapeType="1" noTextEdit="1"/>
              </p:cNvSpPr>
              <p:nvPr/>
            </p:nvSpPr>
            <p:spPr>
              <a:xfrm>
                <a:off x="724780" y="2675978"/>
                <a:ext cx="3259289" cy="1058175"/>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 name="Obdélník 2"/>
              <p:cNvSpPr/>
              <p:nvPr/>
            </p:nvSpPr>
            <p:spPr>
              <a:xfrm>
                <a:off x="807920" y="4264582"/>
                <a:ext cx="2719784" cy="6127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rPr>
                        <m:t>𝑒</m:t>
                      </m:r>
                      <m:r>
                        <a:rPr lang="cs-CZ" i="0">
                          <a:latin typeface="Cambria Math" panose="02040503050406030204" pitchFamily="18" charset="0"/>
                        </a:rPr>
                        <m:t>= </m:t>
                      </m:r>
                      <m:f>
                        <m:fPr>
                          <m:ctrlPr>
                            <a:rPr lang="cs-CZ" i="1">
                              <a:latin typeface="Cambria Math" panose="02040503050406030204" pitchFamily="18" charset="0"/>
                            </a:rPr>
                          </m:ctrlPr>
                        </m:fPr>
                        <m:num>
                          <m:r>
                            <a:rPr lang="cs-CZ" i="1">
                              <a:latin typeface="Cambria Math" panose="02040503050406030204" pitchFamily="18" charset="0"/>
                            </a:rPr>
                            <m:t>𝐶</m:t>
                          </m:r>
                        </m:num>
                        <m:den>
                          <m:r>
                            <a:rPr lang="cs-CZ" i="1">
                              <a:latin typeface="Cambria Math" panose="02040503050406030204" pitchFamily="18" charset="0"/>
                            </a:rPr>
                            <m:t>𝐸</m:t>
                          </m:r>
                        </m:den>
                      </m:f>
                      <m:r>
                        <a:rPr lang="cs-CZ" i="0">
                          <a:latin typeface="Cambria Math" panose="02040503050406030204" pitchFamily="18" charset="0"/>
                        </a:rPr>
                        <m:t>∗</m:t>
                      </m:r>
                      <m:f>
                        <m:fPr>
                          <m:ctrlPr>
                            <a:rPr lang="cs-CZ" i="1">
                              <a:latin typeface="Cambria Math" panose="02040503050406030204" pitchFamily="18" charset="0"/>
                            </a:rPr>
                          </m:ctrlPr>
                        </m:fPr>
                        <m:num>
                          <m:r>
                            <a:rPr lang="cs-CZ" i="1">
                              <a:latin typeface="Cambria Math" panose="02040503050406030204" pitchFamily="18" charset="0"/>
                            </a:rPr>
                            <m:t>𝐸𝐵𝐼𝑇</m:t>
                          </m:r>
                          <m:r>
                            <a:rPr lang="cs-CZ" i="0">
                              <a:latin typeface="Cambria Math" panose="02040503050406030204" pitchFamily="18" charset="0"/>
                            </a:rPr>
                            <m:t>−</m:t>
                          </m:r>
                          <m:r>
                            <a:rPr lang="cs-CZ" i="1">
                              <a:latin typeface="Cambria Math" panose="02040503050406030204" pitchFamily="18" charset="0"/>
                            </a:rPr>
                            <m:t>𝑖𝑛𝑡𝑒𝑟𝑒𝑠𝑡</m:t>
                          </m:r>
                        </m:num>
                        <m:den>
                          <m:r>
                            <a:rPr lang="cs-CZ" i="1">
                              <a:latin typeface="Cambria Math" panose="02040503050406030204" pitchFamily="18" charset="0"/>
                            </a:rPr>
                            <m:t>𝑖𝑛𝑡𝑒𝑟𝑒𝑠𝑡</m:t>
                          </m:r>
                        </m:den>
                      </m:f>
                    </m:oMath>
                  </m:oMathPara>
                </a14:m>
                <a:endParaRPr lang="cs-CZ" dirty="0"/>
              </a:p>
            </p:txBody>
          </p:sp>
        </mc:Choice>
        <mc:Fallback xmlns="">
          <p:sp>
            <p:nvSpPr>
              <p:cNvPr id="3" name="Obdélník 2"/>
              <p:cNvSpPr>
                <a:spLocks noRot="1" noChangeAspect="1" noMove="1" noResize="1" noEditPoints="1" noAdjustHandles="1" noChangeArrowheads="1" noChangeShapeType="1" noTextEdit="1"/>
              </p:cNvSpPr>
              <p:nvPr/>
            </p:nvSpPr>
            <p:spPr>
              <a:xfrm>
                <a:off x="807920" y="4264582"/>
                <a:ext cx="2719784" cy="612796"/>
              </a:xfrm>
              <a:prstGeom prst="rect">
                <a:avLst/>
              </a:prstGeom>
              <a:blipFill>
                <a:blip r:embed="rId6"/>
                <a:stretch>
                  <a:fillRect/>
                </a:stretch>
              </a:blipFill>
            </p:spPr>
            <p:txBody>
              <a:bodyPr/>
              <a:lstStyle/>
              <a:p>
                <a:r>
                  <a:rPr lang="cs-CZ">
                    <a:noFill/>
                  </a:rPr>
                  <a:t> </a:t>
                </a:r>
              </a:p>
            </p:txBody>
          </p:sp>
        </mc:Fallback>
      </mc:AlternateContent>
      <p:sp>
        <p:nvSpPr>
          <p:cNvPr id="6" name="Zástupný symbol pro číslo snímku 5"/>
          <p:cNvSpPr>
            <a:spLocks noGrp="1"/>
          </p:cNvSpPr>
          <p:nvPr>
            <p:ph type="sldNum" sz="quarter" idx="12"/>
          </p:nvPr>
        </p:nvSpPr>
        <p:spPr/>
        <p:txBody>
          <a:bodyPr/>
          <a:lstStyle/>
          <a:p>
            <a:fld id="{2DA23C2D-3845-4F8C-9F64-DBE4B5B8108A}" type="slidenum">
              <a:rPr lang="cs-CZ" smtClean="0"/>
              <a:t>14</a:t>
            </a:fld>
            <a:endParaRPr lang="cs-CZ"/>
          </a:p>
        </p:txBody>
      </p:sp>
    </p:spTree>
    <p:extLst>
      <p:ext uri="{BB962C8B-B14F-4D97-AF65-F5344CB8AC3E}">
        <p14:creationId xmlns:p14="http://schemas.microsoft.com/office/powerpoint/2010/main" val="2912085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power</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r>
              <a:rPr lang="cs-CZ" sz="2800" b="1" i="1" dirty="0" smtClean="0">
                <a:latin typeface="Times New Roman" pitchFamily="18" charset="0"/>
                <a:cs typeface="Times New Roman" pitchFamily="18" charset="0"/>
              </a:rPr>
              <a:t>:</a:t>
            </a:r>
            <a:r>
              <a:rPr lang="en-US" sz="2800" b="1" i="1" dirty="0">
                <a:latin typeface="Times New Roman" pitchFamily="18" charset="0"/>
                <a:cs typeface="Times New Roman" pitchFamily="18" charset="0"/>
              </a:rPr>
              <a:t/>
            </a:r>
            <a:br>
              <a:rPr lang="en-US" sz="2800" b="1" i="1" dirty="0">
                <a:latin typeface="Times New Roman" pitchFamily="18" charset="0"/>
                <a:cs typeface="Times New Roman" pitchFamily="18" charset="0"/>
              </a:rPr>
            </a:b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9485582" cy="39775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cs-CZ" sz="2400" dirty="0" err="1" smtClean="0">
                <a:latin typeface="Times New Roman" panose="02020603050405020304" pitchFamily="18" charset="0"/>
                <a:cs typeface="Times New Roman" panose="02020603050405020304" pitchFamily="18" charset="0"/>
              </a:rPr>
              <a:t>where</a:t>
            </a:r>
            <a:r>
              <a:rPr lang="cs-CZ"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0" indent="182563" defTabSz="895350">
              <a:buNone/>
              <a:tabLst>
                <a:tab pos="1433513" algn="l"/>
              </a:tabLst>
            </a:pPr>
            <a:r>
              <a:rPr lang="cs-CZ" sz="2400" i="1" dirty="0">
                <a:latin typeface="Times New Roman" panose="02020603050405020304" pitchFamily="18" charset="0"/>
                <a:cs typeface="Times New Roman" panose="02020603050405020304" pitchFamily="18" charset="0"/>
              </a:rPr>
              <a:t>e</a:t>
            </a:r>
            <a:r>
              <a:rPr lang="cs-CZ" sz="2400" dirty="0">
                <a:latin typeface="Times New Roman" panose="02020603050405020304" pitchFamily="18" charset="0"/>
                <a:cs typeface="Times New Roman" panose="02020603050405020304" pitchFamily="18" charset="0"/>
              </a:rPr>
              <a:t>	</a:t>
            </a:r>
            <a:r>
              <a:rPr lang="cs-CZ" sz="2400" i="1" dirty="0" smtClean="0">
                <a:latin typeface="Times New Roman" panose="02020603050405020304" pitchFamily="18" charset="0"/>
                <a:cs typeface="Times New Roman" panose="02020603050405020304" pitchFamily="18" charset="0"/>
              </a:rPr>
              <a:t>„</a:t>
            </a:r>
            <a:r>
              <a:rPr lang="cs-CZ" sz="2400" i="1" dirty="0" err="1" smtClean="0">
                <a:latin typeface="Times New Roman" panose="02020603050405020304" pitchFamily="18" charset="0"/>
                <a:cs typeface="Times New Roman" panose="02020603050405020304" pitchFamily="18" charset="0"/>
              </a:rPr>
              <a:t>power</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effect</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of</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financial</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leverage</a:t>
            </a:r>
            <a:r>
              <a:rPr lang="cs-CZ" sz="2400" i="1"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how many times </a:t>
            </a:r>
            <a:r>
              <a:rPr lang="en-US" sz="2400" dirty="0" smtClean="0">
                <a:latin typeface="Times New Roman" panose="02020603050405020304" pitchFamily="18" charset="0"/>
                <a:cs typeface="Times New Roman" panose="02020603050405020304" pitchFamily="18" charset="0"/>
              </a:rPr>
              <a:t>the</a:t>
            </a:r>
            <a:endParaRPr lang="cs-CZ" sz="2400" dirty="0" smtClean="0">
              <a:latin typeface="Times New Roman" panose="02020603050405020304" pitchFamily="18" charset="0"/>
              <a:cs typeface="Times New Roman" panose="02020603050405020304" pitchFamily="18" charset="0"/>
            </a:endParaRPr>
          </a:p>
          <a:p>
            <a:pPr marL="0" indent="182563" defTabSz="895350">
              <a:buNone/>
              <a:tabLst>
                <a:tab pos="1433513" algn="l"/>
              </a:tabLst>
            </a:pP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return </a:t>
            </a:r>
            <a:r>
              <a:rPr lang="en-US" sz="2400" dirty="0">
                <a:latin typeface="Times New Roman" panose="02020603050405020304" pitchFamily="18" charset="0"/>
                <a:cs typeface="Times New Roman" panose="02020603050405020304" pitchFamily="18" charset="0"/>
              </a:rPr>
              <a:t>on equity with the share of foreign capital increased </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compared to</a:t>
            </a:r>
            <a:r>
              <a:rPr lang="cs-CZ"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return on equity without the presence </a:t>
            </a:r>
            <a:r>
              <a:rPr lang="en-US" sz="2400" dirty="0" smtClean="0">
                <a:latin typeface="Times New Roman" panose="02020603050405020304" pitchFamily="18" charset="0"/>
                <a:cs typeface="Times New Roman" panose="02020603050405020304" pitchFamily="18" charset="0"/>
              </a:rPr>
              <a:t>of</a:t>
            </a:r>
            <a:endParaRPr lang="cs-CZ" sz="2400" dirty="0" smtClean="0">
              <a:latin typeface="Times New Roman" panose="02020603050405020304" pitchFamily="18" charset="0"/>
              <a:cs typeface="Times New Roman" panose="02020603050405020304" pitchFamily="18" charset="0"/>
            </a:endParaRPr>
          </a:p>
          <a:p>
            <a:pPr marL="0" indent="182563" defTabSz="895350">
              <a:buNone/>
              <a:tabLst>
                <a:tab pos="1433513" algn="l"/>
              </a:tabLst>
            </a:pPr>
            <a:r>
              <a:rPr lang="cs-CZ"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foreign </a:t>
            </a:r>
            <a:r>
              <a:rPr lang="en-US" sz="2400" dirty="0">
                <a:latin typeface="Times New Roman" panose="02020603050405020304" pitchFamily="18" charset="0"/>
                <a:cs typeface="Times New Roman" panose="02020603050405020304" pitchFamily="18" charset="0"/>
              </a:rPr>
              <a:t>capital</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0" indent="182563" defTabSz="895350">
              <a:buNone/>
              <a:tabLst>
                <a:tab pos="1433513" algn="l"/>
              </a:tabLst>
            </a:pPr>
            <a:r>
              <a:rPr lang="cs-CZ" sz="2400" i="1" dirty="0" smtClean="0">
                <a:latin typeface="Times New Roman" panose="02020603050405020304" pitchFamily="18" charset="0"/>
                <a:cs typeface="Times New Roman" panose="02020603050405020304" pitchFamily="18" charset="0"/>
              </a:rPr>
              <a:t>EBIT</a:t>
            </a:r>
            <a:r>
              <a:rPr lang="cs-CZ" sz="2400" i="1" dirty="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operating</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economic</a:t>
            </a:r>
            <a:r>
              <a:rPr lang="cs-CZ" sz="2400" i="1" dirty="0" smtClean="0">
                <a:latin typeface="Times New Roman" panose="02020603050405020304" pitchFamily="18" charset="0"/>
                <a:cs typeface="Times New Roman" panose="02020603050405020304" pitchFamily="18" charset="0"/>
              </a:rPr>
              <a:t> profit</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t	</a:t>
            </a:r>
            <a:r>
              <a:rPr lang="cs-CZ" sz="2400" i="1" dirty="0" err="1" smtClean="0">
                <a:latin typeface="Times New Roman" panose="02020603050405020304" pitchFamily="18" charset="0"/>
                <a:cs typeface="Times New Roman" panose="02020603050405020304" pitchFamily="18" charset="0"/>
              </a:rPr>
              <a:t>income</a:t>
            </a:r>
            <a:r>
              <a:rPr lang="cs-CZ" sz="2400" i="1" dirty="0" smtClean="0">
                <a:latin typeface="Times New Roman" panose="02020603050405020304" pitchFamily="18" charset="0"/>
                <a:cs typeface="Times New Roman" panose="02020603050405020304" pitchFamily="18" charset="0"/>
              </a:rPr>
              <a:t> tax </a:t>
            </a:r>
            <a:r>
              <a:rPr lang="cs-CZ" sz="2400" i="1" dirty="0" err="1" smtClean="0">
                <a:latin typeface="Times New Roman" panose="02020603050405020304" pitchFamily="18" charset="0"/>
                <a:cs typeface="Times New Roman" panose="02020603050405020304" pitchFamily="18" charset="0"/>
              </a:rPr>
              <a:t>rate</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C	</a:t>
            </a:r>
            <a:r>
              <a:rPr lang="cs-CZ" sz="2400" i="1" dirty="0" err="1" smtClean="0">
                <a:latin typeface="Times New Roman" panose="02020603050405020304" pitchFamily="18" charset="0"/>
                <a:cs typeface="Times New Roman" panose="02020603050405020304" pitchFamily="18" charset="0"/>
              </a:rPr>
              <a:t>total</a:t>
            </a:r>
            <a:r>
              <a:rPr lang="cs-CZ" sz="2400" i="1" dirty="0" smtClean="0">
                <a:latin typeface="Times New Roman" panose="02020603050405020304" pitchFamily="18" charset="0"/>
                <a:cs typeface="Times New Roman" panose="02020603050405020304" pitchFamily="18" charset="0"/>
              </a:rPr>
              <a:t> </a:t>
            </a:r>
            <a:r>
              <a:rPr lang="cs-CZ" sz="2400" i="1" dirty="0" err="1" smtClean="0">
                <a:latin typeface="Times New Roman" panose="02020603050405020304" pitchFamily="18" charset="0"/>
                <a:cs typeface="Times New Roman" panose="02020603050405020304" pitchFamily="18" charset="0"/>
              </a:rPr>
              <a:t>capital</a:t>
            </a:r>
            <a:endParaRPr lang="cs-CZ" sz="2400" dirty="0">
              <a:latin typeface="Times New Roman" panose="02020603050405020304" pitchFamily="18" charset="0"/>
              <a:cs typeface="Times New Roman" panose="02020603050405020304" pitchFamily="18" charset="0"/>
            </a:endParaRPr>
          </a:p>
          <a:p>
            <a:pPr marL="0" indent="182563">
              <a:buNone/>
              <a:tabLst>
                <a:tab pos="1433513" algn="l"/>
              </a:tabLst>
            </a:pPr>
            <a:r>
              <a:rPr lang="cs-CZ" sz="2400" i="1" dirty="0">
                <a:latin typeface="Times New Roman" panose="02020603050405020304" pitchFamily="18" charset="0"/>
                <a:cs typeface="Times New Roman" panose="02020603050405020304" pitchFamily="18" charset="0"/>
              </a:rPr>
              <a:t>E 	</a:t>
            </a:r>
            <a:r>
              <a:rPr lang="cs-CZ" sz="2400" i="1" dirty="0" err="1" smtClean="0">
                <a:latin typeface="Times New Roman" panose="02020603050405020304" pitchFamily="18" charset="0"/>
                <a:cs typeface="Times New Roman" panose="02020603050405020304" pitchFamily="18" charset="0"/>
              </a:rPr>
              <a:t>equity</a:t>
            </a:r>
            <a:endParaRPr lang="cs-CZ" sz="2400" dirty="0">
              <a:latin typeface="Times New Roman" panose="02020603050405020304" pitchFamily="18" charset="0"/>
              <a:cs typeface="Times New Roman" panose="02020603050405020304" pitchFamily="18" charset="0"/>
            </a:endParaRPr>
          </a:p>
          <a:p>
            <a:pPr>
              <a:buFont typeface="Wingdings" pitchFamily="2" charset="2"/>
              <a:buNone/>
              <a:defRPr/>
            </a:pPr>
            <a:endParaRPr lang="cs-CZ" sz="2400" dirty="0"/>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15</a:t>
            </a:fld>
            <a:endParaRPr lang="cs-CZ"/>
          </a:p>
        </p:txBody>
      </p:sp>
    </p:spTree>
    <p:extLst>
      <p:ext uri="{BB962C8B-B14F-4D97-AF65-F5344CB8AC3E}">
        <p14:creationId xmlns:p14="http://schemas.microsoft.com/office/powerpoint/2010/main" val="2787129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power</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r>
              <a:rPr lang="cs-CZ" sz="2800" b="1" i="1" dirty="0" smtClean="0">
                <a:latin typeface="Times New Roman" pitchFamily="18" charset="0"/>
                <a:cs typeface="Times New Roman" pitchFamily="18" charset="0"/>
              </a:rPr>
              <a:t>:</a:t>
            </a:r>
            <a:r>
              <a:rPr lang="en-US" sz="2800" b="1" i="1" dirty="0">
                <a:latin typeface="Times New Roman" pitchFamily="18" charset="0"/>
                <a:cs typeface="Times New Roman" pitchFamily="18" charset="0"/>
              </a:rPr>
              <a:t/>
            </a:r>
            <a:br>
              <a:rPr lang="en-US" sz="2800" b="1" i="1" dirty="0">
                <a:latin typeface="Times New Roman" pitchFamily="18" charset="0"/>
                <a:cs typeface="Times New Roman" pitchFamily="18" charset="0"/>
              </a:rPr>
            </a:b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p:graphicFrame>
        <p:nvGraphicFramePr>
          <p:cNvPr id="6" name="Objekt 5"/>
          <p:cNvGraphicFramePr>
            <a:graphicFrameLocks noChangeAspect="1"/>
          </p:cNvGraphicFramePr>
          <p:nvPr>
            <p:extLst>
              <p:ext uri="{D42A27DB-BD31-4B8C-83A1-F6EECF244321}">
                <p14:modId xmlns:p14="http://schemas.microsoft.com/office/powerpoint/2010/main" val="2428470556"/>
              </p:ext>
            </p:extLst>
          </p:nvPr>
        </p:nvGraphicFramePr>
        <p:xfrm>
          <a:off x="177800" y="1633538"/>
          <a:ext cx="8677275" cy="4887912"/>
        </p:xfrm>
        <a:graphic>
          <a:graphicData uri="http://schemas.openxmlformats.org/presentationml/2006/ole">
            <mc:AlternateContent xmlns:mc="http://schemas.openxmlformats.org/markup-compatibility/2006">
              <mc:Choice xmlns:v="urn:schemas-microsoft-com:vml" Requires="v">
                <p:oleObj spid="_x0000_s5182" name="Dokument" r:id="rId5" imgW="7540111" imgH="4253357" progId="Word.Document.12">
                  <p:embed/>
                </p:oleObj>
              </mc:Choice>
              <mc:Fallback>
                <p:oleObj name="Dokument" r:id="rId5" imgW="7540111" imgH="4253357" progId="Word.Document.12">
                  <p:embed/>
                  <p:pic>
                    <p:nvPicPr>
                      <p:cNvPr id="4" name="Objekt 3"/>
                      <p:cNvPicPr>
                        <a:picLocks noChangeAspect="1" noChangeArrowheads="1"/>
                      </p:cNvPicPr>
                      <p:nvPr/>
                    </p:nvPicPr>
                    <p:blipFill>
                      <a:blip r:embed="rId6"/>
                      <a:srcRect/>
                      <a:stretch>
                        <a:fillRect/>
                      </a:stretch>
                    </p:blipFill>
                    <p:spPr bwMode="auto">
                      <a:xfrm>
                        <a:off x="177800" y="1633538"/>
                        <a:ext cx="8677275" cy="4887912"/>
                      </a:xfrm>
                      <a:prstGeom prst="rect">
                        <a:avLst/>
                      </a:prstGeom>
                      <a:solidFill>
                        <a:srgbClr val="DDD9C3"/>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16</a:t>
            </a:fld>
            <a:endParaRPr lang="cs-CZ"/>
          </a:p>
        </p:txBody>
      </p:sp>
    </p:spTree>
    <p:extLst>
      <p:ext uri="{BB962C8B-B14F-4D97-AF65-F5344CB8AC3E}">
        <p14:creationId xmlns:p14="http://schemas.microsoft.com/office/powerpoint/2010/main" val="56254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power</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r>
              <a:rPr lang="cs-CZ" sz="2800" b="1" i="1" dirty="0" smtClean="0">
                <a:latin typeface="Times New Roman" pitchFamily="18" charset="0"/>
                <a:cs typeface="Times New Roman" pitchFamily="18" charset="0"/>
              </a:rPr>
              <a:t>:</a:t>
            </a:r>
            <a:r>
              <a:rPr lang="en-US" sz="2800" b="1" i="1" dirty="0">
                <a:latin typeface="Times New Roman" pitchFamily="18" charset="0"/>
                <a:cs typeface="Times New Roman" pitchFamily="18" charset="0"/>
              </a:rPr>
              <a:t/>
            </a:r>
            <a:br>
              <a:rPr lang="en-US" sz="2800" b="1" i="1" dirty="0">
                <a:latin typeface="Times New Roman" pitchFamily="18" charset="0"/>
                <a:cs typeface="Times New Roman" pitchFamily="18" charset="0"/>
              </a:rPr>
            </a:b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p:pic>
        <p:nvPicPr>
          <p:cNvPr id="10" name="Obrázek 9"/>
          <p:cNvPicPr/>
          <p:nvPr/>
        </p:nvPicPr>
        <p:blipFill rotWithShape="1">
          <a:blip r:embed="rId4"/>
          <a:srcRect l="29365" t="27984" r="28969" b="9464"/>
          <a:stretch/>
        </p:blipFill>
        <p:spPr bwMode="auto">
          <a:xfrm>
            <a:off x="634482" y="1403444"/>
            <a:ext cx="8041974" cy="4670785"/>
          </a:xfrm>
          <a:prstGeom prst="rect">
            <a:avLst/>
          </a:prstGeom>
          <a:ln>
            <a:noFill/>
          </a:ln>
          <a:extLst>
            <a:ext uri="{53640926-AAD7-44D8-BBD7-CCE9431645EC}">
              <a14:shadowObscured xmlns:a14="http://schemas.microsoft.com/office/drawing/2010/main"/>
            </a:ext>
          </a:extLst>
        </p:spPr>
      </p:pic>
      <p:sp>
        <p:nvSpPr>
          <p:cNvPr id="2" name="Zástupný symbol pro číslo snímku 1"/>
          <p:cNvSpPr>
            <a:spLocks noGrp="1"/>
          </p:cNvSpPr>
          <p:nvPr>
            <p:ph type="sldNum" sz="quarter" idx="12"/>
          </p:nvPr>
        </p:nvSpPr>
        <p:spPr/>
        <p:txBody>
          <a:bodyPr/>
          <a:lstStyle/>
          <a:p>
            <a:fld id="{2DA23C2D-3845-4F8C-9F64-DBE4B5B8108A}" type="slidenum">
              <a:rPr lang="cs-CZ" smtClean="0"/>
              <a:t>17</a:t>
            </a:fld>
            <a:endParaRPr lang="cs-CZ"/>
          </a:p>
        </p:txBody>
      </p:sp>
    </p:spTree>
    <p:extLst>
      <p:ext uri="{BB962C8B-B14F-4D97-AF65-F5344CB8AC3E}">
        <p14:creationId xmlns:p14="http://schemas.microsoft.com/office/powerpoint/2010/main" val="3452527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59471" cy="954107"/>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power</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r>
              <a:rPr lang="cs-CZ" sz="2800" b="1" i="1" dirty="0" smtClean="0">
                <a:latin typeface="Times New Roman" pitchFamily="18" charset="0"/>
                <a:cs typeface="Times New Roman" pitchFamily="18" charset="0"/>
              </a:rPr>
              <a:t>:</a:t>
            </a:r>
            <a:r>
              <a:rPr lang="en-US" sz="2800" b="1" i="1" dirty="0">
                <a:latin typeface="Times New Roman" pitchFamily="18" charset="0"/>
                <a:cs typeface="Times New Roman" pitchFamily="18" charset="0"/>
              </a:rPr>
              <a:t/>
            </a:r>
            <a:br>
              <a:rPr lang="en-US" sz="2800" b="1" i="1" dirty="0">
                <a:latin typeface="Times New Roman" pitchFamily="18" charset="0"/>
                <a:cs typeface="Times New Roman" pitchFamily="18" charset="0"/>
              </a:rPr>
            </a:b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647564" y="1435658"/>
            <a:ext cx="8280920" cy="22965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Times New Roman" panose="02020603050405020304" pitchFamily="18" charset="0"/>
                <a:cs typeface="Times New Roman" panose="02020603050405020304" pitchFamily="18" charset="0"/>
              </a:rPr>
              <a:t>The actual interpretation of the presented results is as follows: Due to the use of foreign capital in company “B” to the extent corresponding to 60% of indebtedness, financial leverage increases the return on equity 1.6 times compared to the same operating profit of company “A</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which</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only</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works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with</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equity</a:t>
            </a:r>
            <a:r>
              <a:rPr lang="cs-CZ" sz="2400" dirty="0" smtClean="0">
                <a:latin typeface="Times New Roman" panose="02020603050405020304" pitchFamily="18" charset="0"/>
                <a:cs typeface="Times New Roman" panose="02020603050405020304" pitchFamily="18" charset="0"/>
              </a:rPr>
              <a:t>.</a:t>
            </a:r>
          </a:p>
          <a:p>
            <a:pPr marL="0" indent="0">
              <a:buNone/>
            </a:pPr>
            <a:endParaRPr lang="cs-CZ" sz="2400" dirty="0">
              <a:latin typeface="Times New Roman" panose="02020603050405020304" pitchFamily="18" charset="0"/>
              <a:cs typeface="Times New Roman" panose="02020603050405020304" pitchFamily="18" charset="0"/>
            </a:endParaRPr>
          </a:p>
          <a:p>
            <a:pPr marL="0" indent="0">
              <a:buNone/>
            </a:pPr>
            <a:endParaRPr lang="cs-CZ" sz="2400" dirty="0">
              <a:latin typeface="Times New Roman" panose="02020603050405020304" pitchFamily="18" charset="0"/>
              <a:cs typeface="Times New Roman" panose="02020603050405020304" pitchFamily="18" charset="0"/>
            </a:endParaRPr>
          </a:p>
        </p:txBody>
      </p:sp>
      <p:pic>
        <p:nvPicPr>
          <p:cNvPr id="12" name="Obrázek 11"/>
          <p:cNvPicPr/>
          <p:nvPr/>
        </p:nvPicPr>
        <p:blipFill rotWithShape="1">
          <a:blip r:embed="rId4"/>
          <a:srcRect l="28915" t="26102" r="30682" b="52969"/>
          <a:stretch/>
        </p:blipFill>
        <p:spPr bwMode="auto">
          <a:xfrm>
            <a:off x="531845" y="3892296"/>
            <a:ext cx="8696131" cy="1892683"/>
          </a:xfrm>
          <a:prstGeom prst="rect">
            <a:avLst/>
          </a:prstGeom>
          <a:ln>
            <a:noFill/>
          </a:ln>
          <a:extLst>
            <a:ext uri="{53640926-AAD7-44D8-BBD7-CCE9431645EC}">
              <a14:shadowObscured xmlns:a14="http://schemas.microsoft.com/office/drawing/2010/main"/>
            </a:ext>
          </a:extLst>
        </p:spPr>
      </p:pic>
      <p:sp>
        <p:nvSpPr>
          <p:cNvPr id="2" name="Zástupný symbol pro číslo snímku 1"/>
          <p:cNvSpPr>
            <a:spLocks noGrp="1"/>
          </p:cNvSpPr>
          <p:nvPr>
            <p:ph type="sldNum" sz="quarter" idx="12"/>
          </p:nvPr>
        </p:nvSpPr>
        <p:spPr/>
        <p:txBody>
          <a:bodyPr/>
          <a:lstStyle/>
          <a:p>
            <a:fld id="{2DA23C2D-3845-4F8C-9F64-DBE4B5B8108A}" type="slidenum">
              <a:rPr lang="cs-CZ" smtClean="0"/>
              <a:t>18</a:t>
            </a:fld>
            <a:endParaRPr lang="cs-CZ"/>
          </a:p>
        </p:txBody>
      </p:sp>
    </p:spTree>
    <p:extLst>
      <p:ext uri="{BB962C8B-B14F-4D97-AF65-F5344CB8AC3E}">
        <p14:creationId xmlns:p14="http://schemas.microsoft.com/office/powerpoint/2010/main" val="1409597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16190" cy="523220"/>
          </a:xfrm>
          <a:prstGeom prst="rect">
            <a:avLst/>
          </a:prstGeom>
        </p:spPr>
        <p:txBody>
          <a:bodyPr wrap="none">
            <a:spAutoFit/>
          </a:bodyPr>
          <a:lstStyle/>
          <a:p>
            <a:pPr lvl="0">
              <a:defRPr/>
            </a:pPr>
            <a:r>
              <a:rPr lang="cs-CZ" sz="2800" b="1" i="1" dirty="0" smtClean="0">
                <a:latin typeface="Times New Roman" pitchFamily="18" charset="0"/>
                <a:cs typeface="Times New Roman" pitchFamily="18" charset="0"/>
              </a:rPr>
              <a:t>Negative </a:t>
            </a: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p:graphicFrame>
        <p:nvGraphicFramePr>
          <p:cNvPr id="6" name="Objekt 5"/>
          <p:cNvGraphicFramePr>
            <a:graphicFrameLocks noChangeAspect="1"/>
          </p:cNvGraphicFramePr>
          <p:nvPr>
            <p:extLst>
              <p:ext uri="{D42A27DB-BD31-4B8C-83A1-F6EECF244321}">
                <p14:modId xmlns:p14="http://schemas.microsoft.com/office/powerpoint/2010/main" val="964777490"/>
              </p:ext>
            </p:extLst>
          </p:nvPr>
        </p:nvGraphicFramePr>
        <p:xfrm>
          <a:off x="395535" y="1030522"/>
          <a:ext cx="9093698" cy="5631535"/>
        </p:xfrm>
        <a:graphic>
          <a:graphicData uri="http://schemas.openxmlformats.org/presentationml/2006/ole">
            <mc:AlternateContent xmlns:mc="http://schemas.openxmlformats.org/markup-compatibility/2006">
              <mc:Choice xmlns:v="urn:schemas-microsoft-com:vml" Requires="v">
                <p:oleObj spid="_x0000_s8250" name="Dokument" r:id="rId5" imgW="5917401" imgH="4459120" progId="Word.Document.12">
                  <p:embed/>
                </p:oleObj>
              </mc:Choice>
              <mc:Fallback>
                <p:oleObj name="Dokument" r:id="rId5" imgW="5917401" imgH="4459120" progId="Word.Document.12">
                  <p:embed/>
                  <p:pic>
                    <p:nvPicPr>
                      <p:cNvPr id="3" name="Objekt 2"/>
                      <p:cNvPicPr>
                        <a:picLocks noChangeAspect="1" noChangeArrowheads="1"/>
                      </p:cNvPicPr>
                      <p:nvPr/>
                    </p:nvPicPr>
                    <p:blipFill>
                      <a:blip r:embed="rId6"/>
                      <a:srcRect/>
                      <a:stretch>
                        <a:fillRect/>
                      </a:stretch>
                    </p:blipFill>
                    <p:spPr bwMode="auto">
                      <a:xfrm>
                        <a:off x="395535" y="1030522"/>
                        <a:ext cx="9093698" cy="5631535"/>
                      </a:xfrm>
                      <a:prstGeom prst="rect">
                        <a:avLst/>
                      </a:prstGeom>
                      <a:solidFill>
                        <a:srgbClr val="DDD9C3"/>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19</a:t>
            </a:fld>
            <a:endParaRPr lang="cs-CZ"/>
          </a:p>
        </p:txBody>
      </p:sp>
    </p:spTree>
    <p:extLst>
      <p:ext uri="{BB962C8B-B14F-4D97-AF65-F5344CB8AC3E}">
        <p14:creationId xmlns:p14="http://schemas.microsoft.com/office/powerpoint/2010/main" val="1807299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110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Questions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solidFill>
                  <a:srgbClr val="307871"/>
                </a:solidFill>
                <a:latin typeface="Times New Roman" panose="02020603050405020304" pitchFamily="18" charset="0"/>
                <a:cs typeface="Times New Roman" panose="02020603050405020304" pitchFamily="18" charset="0"/>
              </a:rPr>
              <a:t>Have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you</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ever</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seen</a:t>
            </a:r>
            <a:r>
              <a:rPr lang="cs-CZ" sz="2400" dirty="0" smtClean="0">
                <a:solidFill>
                  <a:srgbClr val="307871"/>
                </a:solidFill>
                <a:latin typeface="Times New Roman" panose="02020603050405020304" pitchFamily="18" charset="0"/>
                <a:cs typeface="Times New Roman" panose="02020603050405020304" pitchFamily="18" charset="0"/>
              </a:rPr>
              <a:t> a </a:t>
            </a:r>
            <a:r>
              <a:rPr lang="cs-CZ" sz="2400" dirty="0" err="1" smtClean="0">
                <a:solidFill>
                  <a:srgbClr val="307871"/>
                </a:solidFill>
                <a:latin typeface="Times New Roman" panose="02020603050405020304" pitchFamily="18" charset="0"/>
                <a:cs typeface="Times New Roman" panose="02020603050405020304" pitchFamily="18" charset="0"/>
              </a:rPr>
              <a:t>financial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statement</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What</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did</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it</a:t>
            </a:r>
            <a:r>
              <a:rPr lang="cs-CZ" sz="2400" smtClean="0">
                <a:solidFill>
                  <a:srgbClr val="307871"/>
                </a:solidFill>
                <a:latin typeface="Times New Roman" panose="02020603050405020304" pitchFamily="18" charset="0"/>
                <a:cs typeface="Times New Roman" panose="02020603050405020304" pitchFamily="18" charset="0"/>
              </a:rPr>
              <a:t> show?</a:t>
            </a:r>
          </a:p>
          <a:p>
            <a:r>
              <a:rPr lang="cs-CZ" sz="2400" dirty="0" err="1" smtClean="0">
                <a:solidFill>
                  <a:srgbClr val="307871"/>
                </a:solidFill>
                <a:latin typeface="Times New Roman" panose="02020603050405020304" pitchFamily="18" charset="0"/>
                <a:cs typeface="Times New Roman" panose="02020603050405020304" pitchFamily="18" charset="0"/>
              </a:rPr>
              <a:t>What</a:t>
            </a:r>
            <a:r>
              <a:rPr lang="cs-CZ" sz="2400" dirty="0" smtClean="0">
                <a:solidFill>
                  <a:srgbClr val="307871"/>
                </a:solidFill>
                <a:latin typeface="Times New Roman" panose="02020603050405020304" pitchFamily="18" charset="0"/>
                <a:cs typeface="Times New Roman" panose="02020603050405020304" pitchFamily="18" charset="0"/>
              </a:rPr>
              <a:t> basic </a:t>
            </a:r>
            <a:r>
              <a:rPr lang="cs-CZ" sz="2400" dirty="0" err="1" smtClean="0">
                <a:solidFill>
                  <a:srgbClr val="307871"/>
                </a:solidFill>
                <a:latin typeface="Times New Roman" panose="02020603050405020304" pitchFamily="18" charset="0"/>
                <a:cs typeface="Times New Roman" panose="02020603050405020304" pitchFamily="18" charset="0"/>
              </a:rPr>
              <a:t>information</a:t>
            </a:r>
            <a:r>
              <a:rPr lang="cs-CZ" sz="2400" dirty="0" smtClean="0">
                <a:solidFill>
                  <a:srgbClr val="307871"/>
                </a:solidFill>
                <a:latin typeface="Times New Roman" panose="02020603050405020304" pitchFamily="18" charset="0"/>
                <a:cs typeface="Times New Roman" panose="02020603050405020304" pitchFamily="18" charset="0"/>
              </a:rPr>
              <a:t> do </a:t>
            </a:r>
            <a:r>
              <a:rPr lang="cs-CZ" sz="2400" dirty="0" err="1" smtClean="0">
                <a:solidFill>
                  <a:srgbClr val="307871"/>
                </a:solidFill>
                <a:latin typeface="Times New Roman" panose="02020603050405020304" pitchFamily="18" charset="0"/>
                <a:cs typeface="Times New Roman" panose="02020603050405020304" pitchFamily="18" charset="0"/>
              </a:rPr>
              <a:t>the</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financial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statements</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provide</a:t>
            </a:r>
            <a:r>
              <a:rPr 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Who</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main</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recipients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financial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statements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What</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company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assets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What</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most </a:t>
            </a:r>
            <a:r>
              <a:rPr lang="cs-CZ" altLang="cs-CZ" sz="2400" dirty="0" err="1" smtClean="0">
                <a:solidFill>
                  <a:srgbClr val="307871"/>
                </a:solidFill>
                <a:latin typeface="Times New Roman" panose="02020603050405020304" pitchFamily="18" charset="0"/>
                <a:cs typeface="Times New Roman" panose="02020603050405020304" pitchFamily="18" charset="0"/>
              </a:rPr>
              <a:t>usual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forms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assets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What</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is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accounts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receivable</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What</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company</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liabilities</a:t>
            </a:r>
            <a:r>
              <a:rPr lang="cs-CZ" altLang="cs-CZ" sz="2400" dirty="0" smtClean="0">
                <a:solidFill>
                  <a:srgbClr val="307871"/>
                </a:solidFill>
                <a:latin typeface="Times New Roman" panose="02020603050405020304" pitchFamily="18" charset="0"/>
                <a:cs typeface="Times New Roman" panose="02020603050405020304" pitchFamily="18" charset="0"/>
              </a:rPr>
              <a:t>?</a:t>
            </a:r>
          </a:p>
          <a:p>
            <a:r>
              <a:rPr lang="cs-CZ" altLang="cs-CZ" sz="2400" dirty="0" err="1" smtClean="0">
                <a:solidFill>
                  <a:srgbClr val="307871"/>
                </a:solidFill>
                <a:latin typeface="Times New Roman" panose="02020603050405020304" pitchFamily="18" charset="0"/>
                <a:cs typeface="Times New Roman" panose="02020603050405020304" pitchFamily="18" charset="0"/>
              </a:rPr>
              <a:t>What</a:t>
            </a:r>
            <a:r>
              <a:rPr lang="cs-CZ" altLang="cs-CZ" sz="2400" dirty="0" smtClean="0">
                <a:solidFill>
                  <a:srgbClr val="307871"/>
                </a:solidFill>
                <a:latin typeface="Times New Roman" panose="02020603050405020304" pitchFamily="18" charset="0"/>
                <a:cs typeface="Times New Roman" panose="02020603050405020304" pitchFamily="18" charset="0"/>
              </a:rPr>
              <a:t> are </a:t>
            </a:r>
            <a:r>
              <a:rPr lang="cs-CZ" altLang="cs-CZ" sz="2400" dirty="0" err="1" smtClean="0">
                <a:solidFill>
                  <a:srgbClr val="307871"/>
                </a:solidFill>
                <a:latin typeface="Times New Roman" panose="02020603050405020304" pitchFamily="18" charset="0"/>
                <a:cs typeface="Times New Roman" panose="02020603050405020304" pitchFamily="18" charset="0"/>
              </a:rPr>
              <a:t>the</a:t>
            </a:r>
            <a:r>
              <a:rPr lang="cs-CZ" altLang="cs-CZ" sz="2400" dirty="0" smtClean="0">
                <a:solidFill>
                  <a:srgbClr val="307871"/>
                </a:solidFill>
                <a:latin typeface="Times New Roman" panose="02020603050405020304" pitchFamily="18" charset="0"/>
                <a:cs typeface="Times New Roman" panose="02020603050405020304" pitchFamily="18" charset="0"/>
              </a:rPr>
              <a:t> most </a:t>
            </a:r>
            <a:r>
              <a:rPr lang="cs-CZ" altLang="cs-CZ" sz="2400" dirty="0" err="1" smtClean="0">
                <a:solidFill>
                  <a:srgbClr val="307871"/>
                </a:solidFill>
                <a:latin typeface="Times New Roman" panose="02020603050405020304" pitchFamily="18" charset="0"/>
                <a:cs typeface="Times New Roman" panose="02020603050405020304" pitchFamily="18" charset="0"/>
              </a:rPr>
              <a:t>usual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forms</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of</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liabilities</a:t>
            </a:r>
            <a:r>
              <a:rPr lang="cs-CZ" altLang="cs-CZ" sz="2400" dirty="0" smtClean="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16190" cy="523220"/>
          </a:xfrm>
          <a:prstGeom prst="rect">
            <a:avLst/>
          </a:prstGeom>
        </p:spPr>
        <p:txBody>
          <a:bodyPr wrap="none">
            <a:spAutoFit/>
          </a:bodyPr>
          <a:lstStyle/>
          <a:p>
            <a:pPr lvl="0">
              <a:defRPr/>
            </a:pPr>
            <a:r>
              <a:rPr lang="cs-CZ" sz="2800" b="1" i="1" dirty="0" smtClean="0">
                <a:latin typeface="Times New Roman" pitchFamily="18" charset="0"/>
                <a:cs typeface="Times New Roman" pitchFamily="18" charset="0"/>
              </a:rPr>
              <a:t>Negative </a:t>
            </a:r>
            <a:r>
              <a:rPr lang="cs-CZ" sz="2800" b="1" i="1" dirty="0" err="1" smtClean="0">
                <a:latin typeface="Times New Roman" pitchFamily="18" charset="0"/>
                <a:cs typeface="Times New Roman" pitchFamily="18" charset="0"/>
              </a:rPr>
              <a:t>effect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financial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leverage</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defRPr/>
            </a:pPr>
            <a:endParaRPr lang="cs-CZ" sz="2400" dirty="0"/>
          </a:p>
        </p:txBody>
      </p:sp>
      <p:graphicFrame>
        <p:nvGraphicFramePr>
          <p:cNvPr id="9" name="Objekt 8"/>
          <p:cNvGraphicFramePr>
            <a:graphicFrameLocks noChangeAspect="1"/>
          </p:cNvGraphicFramePr>
          <p:nvPr>
            <p:extLst>
              <p:ext uri="{D42A27DB-BD31-4B8C-83A1-F6EECF244321}">
                <p14:modId xmlns:p14="http://schemas.microsoft.com/office/powerpoint/2010/main" val="2313494741"/>
              </p:ext>
            </p:extLst>
          </p:nvPr>
        </p:nvGraphicFramePr>
        <p:xfrm>
          <a:off x="550863" y="1520825"/>
          <a:ext cx="7315200" cy="3910013"/>
        </p:xfrm>
        <a:graphic>
          <a:graphicData uri="http://schemas.openxmlformats.org/presentationml/2006/ole">
            <mc:AlternateContent xmlns:mc="http://schemas.openxmlformats.org/markup-compatibility/2006">
              <mc:Choice xmlns:v="urn:schemas-microsoft-com:vml" Requires="v">
                <p:oleObj spid="_x0000_s9273" name="Dokument" r:id="rId5" imgW="5917401" imgH="3167034" progId="Word.Document.12">
                  <p:embed/>
                </p:oleObj>
              </mc:Choice>
              <mc:Fallback>
                <p:oleObj name="Dokument" r:id="rId5" imgW="5917401" imgH="3167034" progId="Word.Document.12">
                  <p:embed/>
                  <p:pic>
                    <p:nvPicPr>
                      <p:cNvPr id="2" name="Objekt 1"/>
                      <p:cNvPicPr>
                        <a:picLocks noChangeAspect="1" noChangeArrowheads="1"/>
                      </p:cNvPicPr>
                      <p:nvPr/>
                    </p:nvPicPr>
                    <p:blipFill>
                      <a:blip r:embed="rId6"/>
                      <a:srcRect/>
                      <a:stretch>
                        <a:fillRect/>
                      </a:stretch>
                    </p:blipFill>
                    <p:spPr bwMode="auto">
                      <a:xfrm>
                        <a:off x="550863" y="1520825"/>
                        <a:ext cx="7315200" cy="3910013"/>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20</a:t>
            </a:fld>
            <a:endParaRPr lang="cs-CZ"/>
          </a:p>
        </p:txBody>
      </p:sp>
    </p:spTree>
    <p:extLst>
      <p:ext uri="{BB962C8B-B14F-4D97-AF65-F5344CB8AC3E}">
        <p14:creationId xmlns:p14="http://schemas.microsoft.com/office/powerpoint/2010/main" val="419011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646645" cy="523220"/>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Reasons</a:t>
            </a:r>
            <a:r>
              <a:rPr lang="cs-CZ" sz="2800" b="1" i="1" dirty="0" smtClean="0">
                <a:latin typeface="Times New Roman" pitchFamily="18" charset="0"/>
                <a:cs typeface="Times New Roman" pitchFamily="18" charset="0"/>
              </a:rPr>
              <a:t> to </a:t>
            </a:r>
            <a:r>
              <a:rPr lang="cs-CZ" sz="2800" b="1" i="1" dirty="0" err="1" smtClean="0">
                <a:latin typeface="Times New Roman" pitchFamily="18" charset="0"/>
                <a:cs typeface="Times New Roman" pitchFamily="18" charset="0"/>
              </a:rPr>
              <a:t>prevent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extensive</a:t>
            </a:r>
            <a:r>
              <a:rPr lang="cs-CZ" sz="2800" b="1" i="1" dirty="0" smtClean="0">
                <a:latin typeface="Times New Roman" pitchFamily="18" charset="0"/>
                <a:cs typeface="Times New Roman" pitchFamily="18" charset="0"/>
              </a:rPr>
              <a:t> use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foreign</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capital</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spcBef>
                <a:spcPct val="40000"/>
              </a:spcBef>
              <a:spcAft>
                <a:spcPct val="40000"/>
              </a:spcAft>
              <a:buFont typeface="Wingdings" pitchFamily="2" charset="2"/>
              <a:buAutoNum type="arabicPeriod"/>
            </a:pPr>
            <a:r>
              <a:rPr lang="en-US" sz="2400" dirty="0">
                <a:latin typeface="Times New Roman" panose="02020603050405020304" pitchFamily="18" charset="0"/>
                <a:cs typeface="Times New Roman" panose="02020603050405020304" pitchFamily="18" charset="0"/>
              </a:rPr>
              <a:t>Foreign capital increases indebtedness and thus reduces financial </a:t>
            </a:r>
            <a:r>
              <a:rPr lang="en-US" sz="2400" dirty="0" smtClean="0">
                <a:latin typeface="Times New Roman" panose="02020603050405020304" pitchFamily="18" charset="0"/>
                <a:cs typeface="Times New Roman" panose="02020603050405020304" pitchFamily="18" charset="0"/>
              </a:rPr>
              <a:t>stability</a:t>
            </a:r>
            <a:endParaRPr lang="cs-CZ" sz="2400" dirty="0" smtClean="0">
              <a:latin typeface="Times New Roman" panose="02020603050405020304" pitchFamily="18" charset="0"/>
              <a:cs typeface="Times New Roman" panose="02020603050405020304" pitchFamily="18" charset="0"/>
            </a:endParaRPr>
          </a:p>
          <a:p>
            <a:pPr marL="609600" indent="-609600" algn="just">
              <a:spcBef>
                <a:spcPct val="40000"/>
              </a:spcBef>
              <a:spcAft>
                <a:spcPct val="40000"/>
              </a:spcAft>
              <a:buFont typeface="Wingdings" pitchFamily="2" charset="2"/>
              <a:buAutoNum type="arabicPeriod"/>
            </a:pPr>
            <a:r>
              <a:rPr lang="en-US" sz="2400" dirty="0" smtClean="0">
                <a:latin typeface="Times New Roman" panose="02020603050405020304" pitchFamily="18" charset="0"/>
                <a:cs typeface="Times New Roman" panose="02020603050405020304" pitchFamily="18" charset="0"/>
              </a:rPr>
              <a:t>Growth </a:t>
            </a:r>
            <a:r>
              <a:rPr lang="en-US" sz="2400" dirty="0">
                <a:latin typeface="Times New Roman" panose="02020603050405020304" pitchFamily="18" charset="0"/>
                <a:cs typeface="Times New Roman" panose="02020603050405020304" pitchFamily="18" charset="0"/>
              </a:rPr>
              <a:t>in debt is accompanied by an increase in the price of foreign capital (interest rate </a:t>
            </a:r>
            <a:r>
              <a:rPr lang="en-US" sz="2400" dirty="0" smtClean="0">
                <a:latin typeface="Times New Roman" panose="02020603050405020304" pitchFamily="18" charset="0"/>
                <a:cs typeface="Times New Roman" panose="02020603050405020304" pitchFamily="18" charset="0"/>
              </a:rPr>
              <a:t>increase)</a:t>
            </a:r>
            <a:endParaRPr lang="cs-CZ" sz="2400" dirty="0" smtClean="0">
              <a:latin typeface="Times New Roman" panose="02020603050405020304" pitchFamily="18" charset="0"/>
              <a:cs typeface="Times New Roman" panose="02020603050405020304" pitchFamily="18" charset="0"/>
            </a:endParaRPr>
          </a:p>
          <a:p>
            <a:pPr marL="609600" indent="-609600" algn="just">
              <a:spcBef>
                <a:spcPct val="40000"/>
              </a:spcBef>
              <a:spcAft>
                <a:spcPct val="40000"/>
              </a:spcAft>
              <a:buFont typeface="Wingdings" pitchFamily="2" charset="2"/>
              <a:buAutoNum type="arabicPeriod"/>
            </a:pPr>
            <a:r>
              <a:rPr lang="en-US" sz="2400" dirty="0" smtClean="0">
                <a:latin typeface="Times New Roman" panose="02020603050405020304" pitchFamily="18" charset="0"/>
                <a:cs typeface="Times New Roman" panose="02020603050405020304" pitchFamily="18" charset="0"/>
              </a:rPr>
              <a:t>High </a:t>
            </a:r>
            <a:r>
              <a:rPr lang="en-US" sz="2400" dirty="0">
                <a:latin typeface="Times New Roman" panose="02020603050405020304" pitchFamily="18" charset="0"/>
                <a:cs typeface="Times New Roman" panose="02020603050405020304" pitchFamily="18" charset="0"/>
              </a:rPr>
              <a:t>share of foreign capital narrows the management </a:t>
            </a:r>
            <a:r>
              <a:rPr lang="cs-CZ" sz="2400" dirty="0" err="1" smtClean="0">
                <a:latin typeface="Times New Roman" panose="02020603050405020304" pitchFamily="18" charset="0"/>
                <a:cs typeface="Times New Roman" panose="02020603050405020304" pitchFamily="18" charset="0"/>
              </a:rPr>
              <a:t>space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of maneuver (increased vigilance of creditors)</a:t>
            </a: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21</a:t>
            </a:fld>
            <a:endParaRPr lang="cs-CZ"/>
          </a:p>
        </p:txBody>
      </p:sp>
    </p:spTree>
    <p:extLst>
      <p:ext uri="{BB962C8B-B14F-4D97-AF65-F5344CB8AC3E}">
        <p14:creationId xmlns:p14="http://schemas.microsoft.com/office/powerpoint/2010/main" val="259244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17274" cy="523220"/>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Cost</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of</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equity</a:t>
            </a:r>
            <a:endParaRPr lang="en-GB" sz="2800" b="1" kern="0" dirty="0"/>
          </a:p>
        </p:txBody>
      </p:sp>
      <p:sp>
        <p:nvSpPr>
          <p:cNvPr id="7" name="Zástupný symbol pro obsah 2"/>
          <p:cNvSpPr txBox="1">
            <a:spLocks/>
          </p:cNvSpPr>
          <p:nvPr/>
        </p:nvSpPr>
        <p:spPr>
          <a:xfrm>
            <a:off x="1471301" y="1481795"/>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120878"/>
            <a:ext cx="9161419" cy="3255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1200"/>
              </a:spcBef>
              <a:spcAft>
                <a:spcPts val="1200"/>
              </a:spcAft>
              <a:buFont typeface="Wingdings" pitchFamily="2" charset="2"/>
              <a:buNone/>
            </a:pPr>
            <a:r>
              <a:rPr lang="en-US" sz="2000" dirty="0">
                <a:latin typeface="Times New Roman" panose="02020603050405020304" pitchFamily="18" charset="0"/>
                <a:cs typeface="Times New Roman" panose="02020603050405020304" pitchFamily="18" charset="0"/>
              </a:rPr>
              <a:t>Unlike the cost of borrowed capital, there are no fixed payments for equity </a:t>
            </a:r>
            <a:r>
              <a:rPr lang="en-US" sz="2000" dirty="0" smtClean="0">
                <a:latin typeface="Times New Roman" panose="02020603050405020304" pitchFamily="18" charset="0"/>
                <a:cs typeface="Times New Roman" panose="02020603050405020304" pitchFamily="18" charset="0"/>
              </a:rPr>
              <a:t>costs.</a:t>
            </a:r>
            <a:endParaRPr lang="cs-CZ" sz="2000" dirty="0" smtClean="0">
              <a:latin typeface="Times New Roman" panose="02020603050405020304" pitchFamily="18" charset="0"/>
              <a:cs typeface="Times New Roman" panose="02020603050405020304" pitchFamily="18" charset="0"/>
            </a:endParaRPr>
          </a:p>
          <a:p>
            <a:pPr marL="0" indent="0">
              <a:lnSpc>
                <a:spcPct val="110000"/>
              </a:lnSpc>
              <a:spcBef>
                <a:spcPts val="1200"/>
              </a:spcBef>
              <a:spcAft>
                <a:spcPts val="1200"/>
              </a:spcAft>
              <a:buFont typeface="Wingdings" pitchFamily="2" charset="2"/>
              <a:buNone/>
            </a:pPr>
            <a:r>
              <a:rPr lang="en-US" sz="2000" b="1" i="1" dirty="0" smtClean="0">
                <a:solidFill>
                  <a:srgbClr val="FFC000"/>
                </a:solidFill>
                <a:latin typeface="Times New Roman" panose="02020603050405020304" pitchFamily="18" charset="0"/>
                <a:cs typeface="Times New Roman" panose="02020603050405020304" pitchFamily="18" charset="0"/>
              </a:rPr>
              <a:t>The </a:t>
            </a:r>
            <a:r>
              <a:rPr lang="en-US" sz="2000" b="1" i="1" dirty="0">
                <a:solidFill>
                  <a:srgbClr val="FFC000"/>
                </a:solidFill>
                <a:latin typeface="Times New Roman" panose="02020603050405020304" pitchFamily="18" charset="0"/>
                <a:cs typeface="Times New Roman" panose="02020603050405020304" pitchFamily="18" charset="0"/>
              </a:rPr>
              <a:t>financial concept of </a:t>
            </a:r>
            <a:r>
              <a:rPr lang="cs-CZ" sz="2000" b="1" i="1" dirty="0" smtClean="0">
                <a:solidFill>
                  <a:srgbClr val="FFC000"/>
                </a:solidFill>
                <a:latin typeface="Times New Roman" panose="02020603050405020304" pitchFamily="18" charset="0"/>
                <a:cs typeface="Times New Roman" panose="02020603050405020304" pitchFamily="18" charset="0"/>
              </a:rPr>
              <a:t>EC</a:t>
            </a:r>
            <a:r>
              <a:rPr lang="en-US" sz="2000" b="1" i="1" dirty="0" smtClean="0">
                <a:solidFill>
                  <a:srgbClr val="FFC000"/>
                </a:solidFill>
                <a:latin typeface="Times New Roman" panose="02020603050405020304" pitchFamily="18" charset="0"/>
                <a:cs typeface="Times New Roman" panose="02020603050405020304" pitchFamily="18" charset="0"/>
              </a:rPr>
              <a:t> </a:t>
            </a:r>
            <a:r>
              <a:rPr lang="en-US" sz="2000" b="1" i="1" dirty="0">
                <a:solidFill>
                  <a:srgbClr val="FFC000"/>
                </a:solidFill>
                <a:latin typeface="Times New Roman" panose="02020603050405020304" pitchFamily="18" charset="0"/>
                <a:cs typeface="Times New Roman" panose="02020603050405020304" pitchFamily="18" charset="0"/>
              </a:rPr>
              <a:t>costs may include</a:t>
            </a:r>
            <a:r>
              <a:rPr lang="en-US" sz="2000" dirty="0">
                <a:latin typeface="Times New Roman" panose="02020603050405020304" pitchFamily="18" charset="0"/>
                <a:cs typeface="Times New Roman" panose="02020603050405020304" pitchFamily="18" charset="0"/>
              </a:rPr>
              <a:t> dividends (for joint stock companies) or owners' shares in the profits of the business, the cost of raising capital and, in certain circumstances, the costs of winding up the business. Such a view of the costs of </a:t>
            </a:r>
            <a:r>
              <a:rPr lang="cs-CZ" sz="2000" dirty="0" smtClean="0">
                <a:latin typeface="Times New Roman" panose="02020603050405020304" pitchFamily="18" charset="0"/>
                <a:cs typeface="Times New Roman" panose="02020603050405020304" pitchFamily="18" charset="0"/>
              </a:rPr>
              <a:t>EC</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will want to apply the company management. </a:t>
            </a:r>
            <a:endParaRPr lang="cs-CZ" sz="2000" dirty="0" smtClean="0">
              <a:latin typeface="Times New Roman" panose="02020603050405020304" pitchFamily="18" charset="0"/>
              <a:cs typeface="Times New Roman" panose="02020603050405020304" pitchFamily="18" charset="0"/>
            </a:endParaRPr>
          </a:p>
          <a:p>
            <a:pPr marL="0" indent="0">
              <a:lnSpc>
                <a:spcPct val="110000"/>
              </a:lnSpc>
              <a:spcBef>
                <a:spcPts val="1200"/>
              </a:spcBef>
              <a:spcAft>
                <a:spcPts val="1200"/>
              </a:spcAft>
              <a:buFont typeface="Wingdings" pitchFamily="2" charset="2"/>
              <a:buNone/>
            </a:pPr>
            <a:r>
              <a:rPr lang="en-US" sz="2000" dirty="0" smtClean="0">
                <a:latin typeface="Times New Roman" panose="02020603050405020304" pitchFamily="18" charset="0"/>
                <a:cs typeface="Times New Roman" panose="02020603050405020304" pitchFamily="18" charset="0"/>
              </a:rPr>
              <a:t>However</a:t>
            </a:r>
            <a:r>
              <a:rPr lang="en-US" sz="2000" dirty="0">
                <a:latin typeface="Times New Roman" panose="02020603050405020304" pitchFamily="18" charset="0"/>
                <a:cs typeface="Times New Roman" panose="02020603050405020304" pitchFamily="18" charset="0"/>
              </a:rPr>
              <a:t>, from </a:t>
            </a:r>
            <a:r>
              <a:rPr lang="en-US" sz="2000" b="1" i="1" dirty="0">
                <a:solidFill>
                  <a:srgbClr val="FFC000"/>
                </a:solidFill>
                <a:latin typeface="Times New Roman" panose="02020603050405020304" pitchFamily="18" charset="0"/>
                <a:cs typeface="Times New Roman" panose="02020603050405020304" pitchFamily="18" charset="0"/>
              </a:rPr>
              <a:t>the point of view of owners </a:t>
            </a:r>
            <a:r>
              <a:rPr lang="en-US" sz="2000" dirty="0">
                <a:latin typeface="Times New Roman" panose="02020603050405020304" pitchFamily="18" charset="0"/>
                <a:cs typeface="Times New Roman" panose="02020603050405020304" pitchFamily="18" charset="0"/>
              </a:rPr>
              <a:t>(investors), the costs of </a:t>
            </a:r>
            <a:r>
              <a:rPr lang="cs-CZ" sz="2000" dirty="0" smtClean="0">
                <a:latin typeface="Times New Roman" panose="02020603050405020304" pitchFamily="18" charset="0"/>
                <a:cs typeface="Times New Roman" panose="02020603050405020304" pitchFamily="18" charset="0"/>
              </a:rPr>
              <a:t>EC</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should be considered to be the returns that these owners could achieve at the same risk if they had invested their capital in another investment opportunity outside the company. It should therefore be the opportunity costs (opportunity costs) associated with leaving another, equally risky investment opportunity outside the enterprise.</a:t>
            </a:r>
            <a:endParaRPr lang="cs-CZ" sz="20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22</a:t>
            </a:fld>
            <a:endParaRPr lang="cs-CZ"/>
          </a:p>
        </p:txBody>
      </p:sp>
    </p:spTree>
    <p:extLst>
      <p:ext uri="{BB962C8B-B14F-4D97-AF65-F5344CB8AC3E}">
        <p14:creationId xmlns:p14="http://schemas.microsoft.com/office/powerpoint/2010/main" val="3708717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0809" cy="523220"/>
          </a:xfrm>
          <a:prstGeom prst="rect">
            <a:avLst/>
          </a:prstGeom>
        </p:spPr>
        <p:txBody>
          <a:bodyPr wrap="none">
            <a:spAutoFit/>
          </a:bodyPr>
          <a:lstStyle/>
          <a:p>
            <a:pPr lvl="0">
              <a:defRPr/>
            </a:pPr>
            <a:r>
              <a:rPr lang="cs-CZ" sz="2800" b="1" i="1" dirty="0" err="1" smtClean="0">
                <a:latin typeface="Times New Roman" pitchFamily="18" charset="0"/>
                <a:cs typeface="Times New Roman" pitchFamily="18" charset="0"/>
              </a:rPr>
              <a:t>Optimal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capital</a:t>
            </a:r>
            <a:r>
              <a:rPr lang="cs-CZ" sz="2800" b="1" i="1" dirty="0" smtClean="0">
                <a:latin typeface="Times New Roman" pitchFamily="18" charset="0"/>
                <a:cs typeface="Times New Roman" pitchFamily="18" charset="0"/>
              </a:rPr>
              <a:t> </a:t>
            </a:r>
            <a:r>
              <a:rPr lang="cs-CZ" sz="2800" b="1" i="1" dirty="0" err="1" smtClean="0">
                <a:latin typeface="Times New Roman" pitchFamily="18" charset="0"/>
                <a:cs typeface="Times New Roman" pitchFamily="18" charset="0"/>
              </a:rPr>
              <a:t>structure</a:t>
            </a:r>
            <a:endParaRPr lang="en-GB" sz="2800" b="1" kern="0" dirty="0"/>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120878"/>
            <a:ext cx="9161419" cy="3255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latin typeface="Times New Roman" panose="02020603050405020304" pitchFamily="18" charset="0"/>
                <a:cs typeface="Times New Roman" panose="02020603050405020304" pitchFamily="18" charset="0"/>
              </a:rPr>
              <a:t>In order to include all costs associated </a:t>
            </a:r>
            <a:r>
              <a:rPr lang="en-US" sz="2400" dirty="0" smtClean="0">
                <a:latin typeface="Times New Roman" panose="02020603050405020304" pitchFamily="18" charset="0"/>
                <a:cs typeface="Times New Roman" panose="02020603050405020304" pitchFamily="18" charset="0"/>
              </a:rPr>
              <a:t>with </a:t>
            </a:r>
            <a:r>
              <a:rPr lang="en-US" sz="2400" dirty="0">
                <a:latin typeface="Times New Roman" panose="02020603050405020304" pitchFamily="18" charset="0"/>
                <a:cs typeface="Times New Roman" panose="02020603050405020304" pitchFamily="18" charset="0"/>
              </a:rPr>
              <a:t>business activities in the assessment of the economic activity of enterprises, indicators designed on the basis of economic value added (EVA) are used in the analysis of </a:t>
            </a:r>
            <a:r>
              <a:rPr lang="en-US" sz="2400" dirty="0" smtClean="0">
                <a:latin typeface="Times New Roman" panose="02020603050405020304" pitchFamily="18" charset="0"/>
                <a:cs typeface="Times New Roman" panose="02020603050405020304" pitchFamily="18" charset="0"/>
              </a:rPr>
              <a:t>enterprises.</a:t>
            </a:r>
            <a:endParaRPr lang="cs-CZ"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contrast to the classic </a:t>
            </a:r>
            <a:r>
              <a:rPr lang="en-US" sz="2400" b="1" i="1" dirty="0">
                <a:solidFill>
                  <a:srgbClr val="FFC000"/>
                </a:solidFill>
                <a:latin typeface="Times New Roman" panose="02020603050405020304" pitchFamily="18" charset="0"/>
                <a:cs typeface="Times New Roman" panose="02020603050405020304" pitchFamily="18" charset="0"/>
              </a:rPr>
              <a:t>economic result</a:t>
            </a:r>
            <a:r>
              <a:rPr lang="en-US" sz="2400" dirty="0">
                <a:latin typeface="Times New Roman" panose="02020603050405020304" pitchFamily="18" charset="0"/>
                <a:cs typeface="Times New Roman" panose="02020603050405020304" pitchFamily="18" charset="0"/>
              </a:rPr>
              <a:t>, which is the output of the Czech Republic's financial statements and which essentially </a:t>
            </a:r>
            <a:r>
              <a:rPr lang="en-US" sz="2400" b="1" dirty="0">
                <a:solidFill>
                  <a:srgbClr val="FFC000"/>
                </a:solidFill>
                <a:latin typeface="Times New Roman" panose="02020603050405020304" pitchFamily="18" charset="0"/>
                <a:cs typeface="Times New Roman" panose="02020603050405020304" pitchFamily="18" charset="0"/>
              </a:rPr>
              <a:t>“ignores” the cost of equity</a:t>
            </a:r>
            <a:r>
              <a:rPr lang="en-US" sz="2400" dirty="0">
                <a:latin typeface="Times New Roman" panose="02020603050405020304" pitchFamily="18" charset="0"/>
                <a:cs typeface="Times New Roman" panose="02020603050405020304" pitchFamily="18" charset="0"/>
              </a:rPr>
              <a:t>, these costs are </a:t>
            </a:r>
            <a:r>
              <a:rPr lang="en-US" sz="2400" b="1" i="1" dirty="0">
                <a:solidFill>
                  <a:srgbClr val="FFC000"/>
                </a:solidFill>
                <a:latin typeface="Times New Roman" panose="02020603050405020304" pitchFamily="18" charset="0"/>
                <a:cs typeface="Times New Roman" panose="02020603050405020304" pitchFamily="18" charset="0"/>
              </a:rPr>
              <a:t>fully reflected in the </a:t>
            </a:r>
            <a:r>
              <a:rPr lang="en-US" sz="2400" b="1" i="1" dirty="0" smtClean="0">
                <a:solidFill>
                  <a:srgbClr val="FFC000"/>
                </a:solidFill>
                <a:latin typeface="Times New Roman" panose="02020603050405020304" pitchFamily="18" charset="0"/>
                <a:cs typeface="Times New Roman" panose="02020603050405020304" pitchFamily="18" charset="0"/>
              </a:rPr>
              <a:t>EVA </a:t>
            </a:r>
            <a:r>
              <a:rPr lang="en-US" sz="2400" b="1" i="1" dirty="0">
                <a:solidFill>
                  <a:srgbClr val="FFC000"/>
                </a:solidFill>
                <a:latin typeface="Times New Roman" panose="02020603050405020304" pitchFamily="18" charset="0"/>
                <a:cs typeface="Times New Roman" panose="02020603050405020304" pitchFamily="18" charset="0"/>
              </a:rPr>
              <a:t>indicators</a:t>
            </a:r>
            <a:r>
              <a:rPr lang="en-US" sz="2400" i="1" dirty="0">
                <a:solidFill>
                  <a:srgbClr val="FFC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 included in the total cost of the business </a:t>
            </a:r>
            <a:r>
              <a:rPr lang="en-US" sz="2400" dirty="0" smtClean="0">
                <a:latin typeface="Times New Roman" panose="02020603050405020304" pitchFamily="18" charset="0"/>
                <a:cs typeface="Times New Roman" panose="02020603050405020304" pitchFamily="18" charset="0"/>
              </a:rPr>
              <a:t>entity.</a:t>
            </a:r>
            <a:endParaRPr lang="cs-CZ"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that point, the capital structure becomes an important factor in the assessment of the economic activity of the business entity.</a:t>
            </a: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23</a:t>
            </a:fld>
            <a:endParaRPr lang="cs-CZ"/>
          </a:p>
        </p:txBody>
      </p:sp>
    </p:spTree>
    <p:extLst>
      <p:ext uri="{BB962C8B-B14F-4D97-AF65-F5344CB8AC3E}">
        <p14:creationId xmlns:p14="http://schemas.microsoft.com/office/powerpoint/2010/main" val="1375440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5725"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Optimal capital structure provides the minimum cost</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of capital employed. </a:t>
            </a:r>
            <a:r>
              <a:rPr lang="cs-CZ" sz="2400" dirty="0" err="1">
                <a:latin typeface="Times New Roman" panose="02020603050405020304" pitchFamily="18" charset="0"/>
                <a:cs typeface="Times New Roman" panose="02020603050405020304" pitchFamily="18" charset="0"/>
              </a:rPr>
              <a:t>It</a:t>
            </a:r>
            <a:r>
              <a:rPr lang="cs-CZ" sz="2400" dirty="0">
                <a:latin typeface="Times New Roman" panose="02020603050405020304" pitchFamily="18" charset="0"/>
                <a:cs typeface="Times New Roman" panose="02020603050405020304" pitchFamily="18" charset="0"/>
              </a:rPr>
              <a:t> i</a:t>
            </a:r>
            <a:r>
              <a:rPr lang="en-US" sz="2400" dirty="0">
                <a:latin typeface="Times New Roman" panose="02020603050405020304" pitchFamily="18" charset="0"/>
                <a:cs typeface="Times New Roman" panose="02020603050405020304" pitchFamily="18" charset="0"/>
              </a:rPr>
              <a:t>s the result correctly determined ratio between equity and debt.</a:t>
            </a:r>
            <a:endParaRPr lang="cs-CZ" sz="2400" dirty="0">
              <a:latin typeface="Times New Roman" panose="02020603050405020304" pitchFamily="18" charset="0"/>
              <a:cs typeface="Times New Roman" panose="02020603050405020304" pitchFamily="18" charset="0"/>
            </a:endParaRPr>
          </a:p>
          <a:p>
            <a:pPr marL="85725" indent="0" algn="just">
              <a:lnSpc>
                <a:spcPct val="120000"/>
              </a:lnSpc>
              <a:spcBef>
                <a:spcPct val="40000"/>
              </a:spcBef>
              <a:spcAft>
                <a:spcPct val="40000"/>
              </a:spcAft>
              <a:buNone/>
              <a:defRPr/>
            </a:pPr>
            <a:r>
              <a:rPr lang="cs-CZ" sz="2400" dirty="0" err="1">
                <a:latin typeface="Times New Roman" panose="02020603050405020304" pitchFamily="18" charset="0"/>
                <a:cs typeface="Times New Roman" panose="02020603050405020304" pitchFamily="18" charset="0"/>
              </a:rPr>
              <a:t>Total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costs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capital</a:t>
            </a:r>
            <a:r>
              <a:rPr lang="cs-CZ" sz="2400" dirty="0">
                <a:latin typeface="Times New Roman" panose="02020603050405020304" pitchFamily="18" charset="0"/>
                <a:cs typeface="Times New Roman" panose="02020603050405020304" pitchFamily="18" charset="0"/>
              </a:rPr>
              <a:t>:</a:t>
            </a:r>
          </a:p>
          <a:p>
            <a:pPr marL="1014413" lvl="1">
              <a:lnSpc>
                <a:spcPct val="120000"/>
              </a:lnSpc>
              <a:spcBef>
                <a:spcPct val="50000"/>
              </a:spcBef>
              <a:buNone/>
              <a:defRPr/>
            </a:pP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O</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or</a:t>
            </a:r>
            <a:r>
              <a:rPr lang="cs-CZ" i="1" dirty="0">
                <a:latin typeface="Times New Roman" pitchFamily="18" charset="0"/>
                <a:cs typeface="Times New Roman" pitchFamily="18" charset="0"/>
              </a:rPr>
              <a:t> WACC)  ∙ C = </a:t>
            </a: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d</a:t>
            </a:r>
            <a:r>
              <a:rPr lang="cs-CZ" i="1" dirty="0">
                <a:latin typeface="Times New Roman" pitchFamily="18" charset="0"/>
                <a:cs typeface="Times New Roman" pitchFamily="18" charset="0"/>
              </a:rPr>
              <a:t> ∙ (1 – t)∙D + k</a:t>
            </a:r>
            <a:r>
              <a:rPr lang="cs-CZ" i="1" baseline="-25000" dirty="0">
                <a:latin typeface="Times New Roman" pitchFamily="18" charset="0"/>
                <a:cs typeface="Times New Roman" pitchFamily="18" charset="0"/>
              </a:rPr>
              <a:t>e </a:t>
            </a:r>
            <a:r>
              <a:rPr lang="cs-CZ" i="1" dirty="0">
                <a:latin typeface="Times New Roman" pitchFamily="18" charset="0"/>
                <a:cs typeface="Times New Roman" pitchFamily="18" charset="0"/>
              </a:rPr>
              <a:t>∙ E</a:t>
            </a:r>
          </a:p>
          <a:p>
            <a:pPr marL="1014413" lvl="1">
              <a:lnSpc>
                <a:spcPct val="120000"/>
              </a:lnSpc>
              <a:spcBef>
                <a:spcPct val="50000"/>
              </a:spcBef>
              <a:buNone/>
              <a:defRPr/>
            </a:pP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O</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k</a:t>
            </a:r>
            <a:r>
              <a:rPr lang="cs-CZ" i="1" baseline="-25000" dirty="0" err="1">
                <a:latin typeface="Times New Roman" pitchFamily="18" charset="0"/>
                <a:cs typeface="Times New Roman" pitchFamily="18" charset="0"/>
              </a:rPr>
              <a:t>d</a:t>
            </a:r>
            <a:r>
              <a:rPr lang="cs-CZ" i="1" dirty="0">
                <a:latin typeface="Times New Roman" pitchFamily="18" charset="0"/>
                <a:cs typeface="Times New Roman" pitchFamily="18" charset="0"/>
              </a:rPr>
              <a:t> ∙ (1 – t) ∙ D/C + k</a:t>
            </a:r>
            <a:r>
              <a:rPr lang="cs-CZ" i="1" baseline="-25000" dirty="0">
                <a:latin typeface="Times New Roman" pitchFamily="18" charset="0"/>
                <a:cs typeface="Times New Roman" pitchFamily="18" charset="0"/>
              </a:rPr>
              <a:t>e </a:t>
            </a:r>
            <a:r>
              <a:rPr lang="cs-CZ" i="1" dirty="0">
                <a:latin typeface="Times New Roman" pitchFamily="18" charset="0"/>
                <a:cs typeface="Times New Roman" pitchFamily="18" charset="0"/>
              </a:rPr>
              <a:t>∙ E/C</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24</a:t>
            </a:fld>
            <a:endParaRPr lang="cs-CZ"/>
          </a:p>
        </p:txBody>
      </p:sp>
    </p:spTree>
    <p:extLst>
      <p:ext uri="{BB962C8B-B14F-4D97-AF65-F5344CB8AC3E}">
        <p14:creationId xmlns:p14="http://schemas.microsoft.com/office/powerpoint/2010/main" val="2833204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WACC) = </a:t>
            </a: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 (1 – t)∙D/C + k</a:t>
            </a:r>
            <a:r>
              <a:rPr lang="cs-CZ" sz="2400" i="1" baseline="-25000" dirty="0">
                <a:latin typeface="Times New Roman" pitchFamily="18" charset="0"/>
                <a:cs typeface="Times New Roman" pitchFamily="18" charset="0"/>
              </a:rPr>
              <a:t>e</a:t>
            </a:r>
            <a:r>
              <a:rPr lang="cs-CZ" sz="2400" i="1" dirty="0">
                <a:latin typeface="Times New Roman" pitchFamily="18" charset="0"/>
                <a:cs typeface="Times New Roman" pitchFamily="18" charset="0"/>
              </a:rPr>
              <a:t> ∙ E/C</a:t>
            </a:r>
          </a:p>
          <a:p>
            <a:pPr marL="0" indent="0">
              <a:lnSpc>
                <a:spcPct val="120000"/>
              </a:lnSpc>
              <a:spcBef>
                <a:spcPct val="50000"/>
              </a:spcBef>
              <a:buNone/>
              <a:defRPr/>
            </a:pPr>
            <a:r>
              <a:rPr lang="cs-CZ" sz="2400" i="1" dirty="0" err="1">
                <a:latin typeface="Times New Roman" pitchFamily="18" charset="0"/>
                <a:cs typeface="Times New Roman" pitchFamily="18" charset="0"/>
              </a:rPr>
              <a:t>where</a:t>
            </a:r>
            <a:r>
              <a:rPr lang="cs-CZ" sz="2400" i="1" dirty="0">
                <a:latin typeface="Times New Roman" pitchFamily="18" charset="0"/>
                <a:cs typeface="Times New Roman" pitchFamily="18" charset="0"/>
              </a:rPr>
              <a:t>:</a:t>
            </a:r>
          </a:p>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O</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 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endParaRPr lang="cs-CZ" sz="2400" i="1" dirty="0">
              <a:latin typeface="Times New Roman" pitchFamily="18" charset="0"/>
              <a:cs typeface="Times New Roman" pitchFamily="18" charset="0"/>
            </a:endParaRPr>
          </a:p>
          <a:p>
            <a:pPr marL="0" indent="0">
              <a:lnSpc>
                <a:spcPct val="120000"/>
              </a:lnSpc>
              <a:spcBef>
                <a:spcPct val="50000"/>
              </a:spcBef>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kO</a:t>
            </a:r>
            <a:r>
              <a:rPr lang="cs-CZ" sz="2400" i="1" dirty="0">
                <a:latin typeface="Times New Roman" pitchFamily="18" charset="0"/>
                <a:cs typeface="Times New Roman" pitchFamily="18" charset="0"/>
              </a:rPr>
              <a:t> ∙ 100  in  %</a:t>
            </a:r>
          </a:p>
          <a:p>
            <a:pPr marL="0" indent="0">
              <a:lnSpc>
                <a:spcPct val="120000"/>
              </a:lnSpc>
              <a:spcBef>
                <a:spcPct val="50000"/>
              </a:spcBef>
              <a:buNone/>
              <a:defRPr/>
            </a:pPr>
            <a:r>
              <a:rPr lang="cs-CZ" sz="2400" i="1" dirty="0" err="1">
                <a:latin typeface="Times New Roman" pitchFamily="18" charset="0"/>
                <a:cs typeface="Times New Roman" pitchFamily="18" charset="0"/>
              </a:rPr>
              <a:t>k</a:t>
            </a:r>
            <a:r>
              <a:rPr lang="cs-CZ" sz="2400" i="1" baseline="-25000" dirty="0" err="1">
                <a:latin typeface="Times New Roman" pitchFamily="18" charset="0"/>
                <a:cs typeface="Times New Roman" pitchFamily="18" charset="0"/>
              </a:rPr>
              <a:t>d</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debt</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befor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taxation</a:t>
            </a:r>
            <a:endParaRPr lang="cs-CZ" sz="2400" i="1" dirty="0">
              <a:latin typeface="Times New Roman" pitchFamily="18" charset="0"/>
              <a:cs typeface="Times New Roman" pitchFamily="18" charset="0"/>
            </a:endParaRPr>
          </a:p>
          <a:p>
            <a:pPr marL="0" indent="0">
              <a:lnSpc>
                <a:spcPct val="120000"/>
              </a:lnSpc>
              <a:spcBef>
                <a:spcPct val="50000"/>
              </a:spcBef>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kd</a:t>
            </a:r>
            <a:r>
              <a:rPr lang="cs-CZ" sz="2400" i="1" dirty="0">
                <a:latin typeface="Times New Roman" pitchFamily="18" charset="0"/>
                <a:cs typeface="Times New Roman" pitchFamily="18" charset="0"/>
              </a:rPr>
              <a:t> ∙100  in %</a:t>
            </a:r>
          </a:p>
          <a:p>
            <a:pPr marL="0" indent="0">
              <a:lnSpc>
                <a:spcPct val="120000"/>
              </a:lnSpc>
              <a:spcBef>
                <a:spcPct val="50000"/>
              </a:spcBef>
              <a:buNone/>
              <a:defRPr/>
            </a:pPr>
            <a:r>
              <a:rPr lang="cs-CZ" sz="2400" i="1" dirty="0">
                <a:latin typeface="Times New Roman" pitchFamily="18" charset="0"/>
                <a:cs typeface="Times New Roman" pitchFamily="18" charset="0"/>
              </a:rPr>
              <a:t>t	tax </a:t>
            </a:r>
            <a:r>
              <a:rPr lang="cs-CZ" sz="2400" i="1" dirty="0" err="1">
                <a:latin typeface="Times New Roman" pitchFamily="18" charset="0"/>
                <a:cs typeface="Times New Roman" pitchFamily="18" charset="0"/>
              </a:rPr>
              <a:t>rate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profit (tax </a:t>
            </a:r>
            <a:r>
              <a:rPr lang="cs-CZ" sz="2400" i="1" dirty="0" err="1">
                <a:latin typeface="Times New Roman" pitchFamily="18" charset="0"/>
                <a:cs typeface="Times New Roman" pitchFamily="18" charset="0"/>
              </a:rPr>
              <a:t>rate</a:t>
            </a:r>
            <a:r>
              <a:rPr lang="cs-CZ" sz="2400" i="1" dirty="0">
                <a:latin typeface="Times New Roman" pitchFamily="18" charset="0"/>
                <a:cs typeface="Times New Roman" pitchFamily="18" charset="0"/>
              </a:rPr>
              <a:t>)</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25</a:t>
            </a:fld>
            <a:endParaRPr lang="cs-CZ"/>
          </a:p>
        </p:txBody>
      </p:sp>
    </p:spTree>
    <p:extLst>
      <p:ext uri="{BB962C8B-B14F-4D97-AF65-F5344CB8AC3E}">
        <p14:creationId xmlns:p14="http://schemas.microsoft.com/office/powerpoint/2010/main" val="3093163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r>
              <a:rPr lang="cs-CZ" sz="2400" i="1" dirty="0"/>
              <a:t>k</a:t>
            </a:r>
            <a:r>
              <a:rPr lang="cs-CZ" sz="2400" i="1" baseline="-25000" dirty="0"/>
              <a:t>e</a:t>
            </a:r>
            <a:r>
              <a:rPr lang="cs-CZ" sz="2400" i="1" dirty="0"/>
              <a:t>	</a:t>
            </a:r>
            <a:r>
              <a:rPr lang="cs-CZ" sz="2400" i="1" dirty="0" err="1">
                <a:latin typeface="Times New Roman" pitchFamily="18" charset="0"/>
                <a:cs typeface="Times New Roman" pitchFamily="18" charset="0"/>
              </a:rPr>
              <a:t>costs</a:t>
            </a:r>
            <a:r>
              <a:rPr lang="cs-CZ" sz="2400" i="1" dirty="0">
                <a:latin typeface="Times New Roman" pitchFamily="18" charset="0"/>
                <a:cs typeface="Times New Roman" pitchFamily="18" charset="0"/>
              </a:rPr>
              <a:t> per 1 CZK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equity</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after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taxation</a:t>
            </a: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or</a:t>
            </a:r>
            <a:r>
              <a:rPr lang="cs-CZ" sz="2400" i="1" dirty="0">
                <a:latin typeface="Times New Roman" pitchFamily="18" charset="0"/>
                <a:cs typeface="Times New Roman" pitchFamily="18" charset="0"/>
              </a:rPr>
              <a:t> ke ∙ 100  in %</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C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total</a:t>
            </a:r>
            <a:r>
              <a:rPr lang="cs-CZ" sz="2400" i="1" dirty="0">
                <a:latin typeface="Times New Roman" pitchFamily="18" charset="0"/>
                <a:cs typeface="Times New Roman" pitchFamily="18" charset="0"/>
              </a:rPr>
              <a:t> market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company</a:t>
            </a:r>
            <a:r>
              <a:rPr lang="cs-CZ" sz="2400" i="1" dirty="0">
                <a:latin typeface="Times New Roman" pitchFamily="18" charset="0"/>
                <a:cs typeface="Times New Roman" pitchFamily="18" charset="0"/>
              </a:rPr>
              <a:t>) in CZK</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E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equity</a:t>
            </a:r>
            <a:r>
              <a:rPr lang="cs-CZ" sz="2400" i="1" dirty="0">
                <a:latin typeface="Times New Roman" pitchFamily="18" charset="0"/>
                <a:cs typeface="Times New Roman" pitchFamily="18" charset="0"/>
              </a:rPr>
              <a:t> in CZK</a:t>
            </a:r>
          </a:p>
          <a:p>
            <a:pPr marL="180975" indent="0">
              <a:buNone/>
              <a:defRPr/>
            </a:pPr>
            <a:endParaRPr lang="cs-CZ" sz="2400" i="1" dirty="0">
              <a:latin typeface="Times New Roman" pitchFamily="18" charset="0"/>
              <a:cs typeface="Times New Roman" pitchFamily="18" charset="0"/>
            </a:endParaRPr>
          </a:p>
          <a:p>
            <a:pPr marL="180975" indent="0">
              <a:buNone/>
              <a:defRPr/>
            </a:pPr>
            <a:r>
              <a:rPr lang="cs-CZ" sz="2400" i="1" dirty="0">
                <a:latin typeface="Times New Roman" pitchFamily="18" charset="0"/>
                <a:cs typeface="Times New Roman" pitchFamily="18" charset="0"/>
              </a:rPr>
              <a:t>D	</a:t>
            </a:r>
            <a:r>
              <a:rPr lang="cs-CZ" sz="2400" i="1" dirty="0" err="1">
                <a:latin typeface="Times New Roman" pitchFamily="18" charset="0"/>
                <a:cs typeface="Times New Roman" pitchFamily="18" charset="0"/>
              </a:rPr>
              <a:t>value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of</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debt</a:t>
            </a:r>
            <a:r>
              <a:rPr lang="cs-CZ" sz="2400" i="1" dirty="0">
                <a:latin typeface="Times New Roman" pitchFamily="18" charset="0"/>
                <a:cs typeface="Times New Roman" pitchFamily="18" charset="0"/>
              </a:rPr>
              <a:t> in CZK</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26</a:t>
            </a:fld>
            <a:endParaRPr lang="cs-CZ"/>
          </a:p>
        </p:txBody>
      </p:sp>
    </p:spTree>
    <p:extLst>
      <p:ext uri="{BB962C8B-B14F-4D97-AF65-F5344CB8AC3E}">
        <p14:creationId xmlns:p14="http://schemas.microsoft.com/office/powerpoint/2010/main" val="1863553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18243" y="441579"/>
            <a:ext cx="2746265"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7371948" cy="136927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structure</a:t>
            </a:r>
            <a:r>
              <a:rPr lang="cs-CZ" altLang="cs-CZ" sz="2400" dirty="0">
                <a:latin typeface="Times New Roman" panose="02020603050405020304" pitchFamily="18" charset="0"/>
                <a:cs typeface="Times New Roman" panose="02020603050405020304" pitchFamily="18" charset="0"/>
              </a:rPr>
              <a:t> has a </a:t>
            </a:r>
            <a:r>
              <a:rPr lang="cs-CZ" altLang="cs-CZ" sz="2400" dirty="0" err="1">
                <a:latin typeface="Times New Roman" panose="02020603050405020304" pitchFamily="18" charset="0"/>
                <a:cs typeface="Times New Roman" panose="02020603050405020304" pitchFamily="18" charset="0"/>
              </a:rPr>
              <a:t>bearing</a:t>
            </a:r>
            <a:r>
              <a:rPr lang="cs-CZ" altLang="cs-CZ" sz="2400" dirty="0">
                <a:latin typeface="Times New Roman" panose="02020603050405020304" pitchFamily="18" charset="0"/>
                <a:cs typeface="Times New Roman" panose="02020603050405020304" pitchFamily="18" charset="0"/>
              </a:rPr>
              <a:t> on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WACC</a:t>
            </a:r>
          </a:p>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Calculating</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formula</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for</a:t>
            </a:r>
            <a:r>
              <a:rPr lang="cs-CZ" altLang="cs-CZ" sz="2400" dirty="0">
                <a:latin typeface="Times New Roman" panose="02020603050405020304" pitchFamily="18" charset="0"/>
                <a:cs typeface="Times New Roman" panose="02020603050405020304" pitchFamily="18" charset="0"/>
              </a:rPr>
              <a:t> WACC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a:t>
            </a:r>
          </a:p>
          <a:p>
            <a:pPr marL="285750" indent="-285750">
              <a:spcBef>
                <a:spcPct val="0"/>
              </a:spcBef>
              <a:defRPr/>
            </a:pPr>
            <a:endParaRPr lang="cs-CZ" altLang="cs-CZ" sz="2400" dirty="0">
              <a:latin typeface="Arial" panose="020B0604020202020204" pitchFamily="34"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endParaRPr lang="cs-CZ" sz="2400" i="1" dirty="0">
              <a:latin typeface="Times New Roman" pitchFamily="18" charset="0"/>
              <a:cs typeface="Times New Roman" pitchFamily="18" charset="0"/>
            </a:endParaRPr>
          </a:p>
        </p:txBody>
      </p:sp>
      <p:pic>
        <p:nvPicPr>
          <p:cNvPr id="6" name="Obrázek 5"/>
          <p:cNvPicPr/>
          <p:nvPr/>
        </p:nvPicPr>
        <p:blipFill rotWithShape="1">
          <a:blip r:embed="rId4"/>
          <a:srcRect l="32217" t="26988" r="39993" b="35512"/>
          <a:stretch/>
        </p:blipFill>
        <p:spPr bwMode="auto">
          <a:xfrm>
            <a:off x="1495473" y="2459726"/>
            <a:ext cx="6272011" cy="3283286"/>
          </a:xfrm>
          <a:prstGeom prst="rect">
            <a:avLst/>
          </a:prstGeom>
          <a:ln>
            <a:noFill/>
          </a:ln>
          <a:extLst>
            <a:ext uri="{53640926-AAD7-44D8-BBD7-CCE9431645EC}">
              <a14:shadowObscured xmlns:a14="http://schemas.microsoft.com/office/drawing/2010/main"/>
            </a:ext>
          </a:extLst>
        </p:spPr>
      </p:pic>
      <p:sp>
        <p:nvSpPr>
          <p:cNvPr id="2" name="Zástupný symbol pro číslo snímku 1"/>
          <p:cNvSpPr>
            <a:spLocks noGrp="1"/>
          </p:cNvSpPr>
          <p:nvPr>
            <p:ph type="sldNum" sz="quarter" idx="12"/>
          </p:nvPr>
        </p:nvSpPr>
        <p:spPr/>
        <p:txBody>
          <a:bodyPr/>
          <a:lstStyle/>
          <a:p>
            <a:fld id="{2DA23C2D-3845-4F8C-9F64-DBE4B5B8108A}" type="slidenum">
              <a:rPr lang="cs-CZ" smtClean="0"/>
              <a:t>27</a:t>
            </a:fld>
            <a:endParaRPr lang="cs-CZ"/>
          </a:p>
        </p:txBody>
      </p:sp>
    </p:spTree>
    <p:extLst>
      <p:ext uri="{BB962C8B-B14F-4D97-AF65-F5344CB8AC3E}">
        <p14:creationId xmlns:p14="http://schemas.microsoft.com/office/powerpoint/2010/main" val="3463727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r>
              <a:rPr lang="cs-CZ" sz="2400" i="1" dirty="0" err="1">
                <a:latin typeface="Times New Roman" pitchFamily="18" charset="0"/>
                <a:cs typeface="Times New Roman" pitchFamily="18" charset="0"/>
              </a:rPr>
              <a:t>Optimal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capital</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structure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exhibits</a:t>
            </a:r>
            <a:r>
              <a:rPr lang="cs-CZ" sz="2400" i="1" dirty="0">
                <a:latin typeface="Times New Roman" pitchFamily="18" charset="0"/>
                <a:cs typeface="Times New Roman" pitchFamily="18" charset="0"/>
              </a:rPr>
              <a:t> minimum </a:t>
            </a:r>
            <a:r>
              <a:rPr lang="cs-CZ" sz="2400" i="1" dirty="0" err="1">
                <a:latin typeface="Times New Roman" pitchFamily="18" charset="0"/>
                <a:cs typeface="Times New Roman" pitchFamily="18" charset="0"/>
              </a:rPr>
              <a:t>cost</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for</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the</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given</a:t>
            </a:r>
            <a:r>
              <a:rPr lang="cs-CZ" sz="2400" i="1" dirty="0">
                <a:latin typeface="Times New Roman" pitchFamily="18" charset="0"/>
                <a:cs typeface="Times New Roman" pitchFamily="18" charset="0"/>
              </a:rPr>
              <a:t> </a:t>
            </a:r>
            <a:r>
              <a:rPr lang="cs-CZ" sz="2400" i="1" dirty="0" err="1">
                <a:latin typeface="Times New Roman" pitchFamily="18" charset="0"/>
                <a:cs typeface="Times New Roman" pitchFamily="18" charset="0"/>
              </a:rPr>
              <a:t>indebtedness</a:t>
            </a:r>
            <a:r>
              <a:rPr lang="cs-CZ" sz="2400" i="1" dirty="0">
                <a:latin typeface="Times New Roman" pitchFamily="18" charset="0"/>
                <a:cs typeface="Times New Roman" pitchFamily="18" charset="0"/>
              </a:rPr>
              <a:t>.</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28</a:t>
            </a:fld>
            <a:endParaRPr lang="cs-CZ"/>
          </a:p>
        </p:txBody>
      </p:sp>
    </p:spTree>
    <p:extLst>
      <p:ext uri="{BB962C8B-B14F-4D97-AF65-F5344CB8AC3E}">
        <p14:creationId xmlns:p14="http://schemas.microsoft.com/office/powerpoint/2010/main" val="534792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buNone/>
              <a:defRPr/>
            </a:pPr>
            <a:endParaRPr lang="cs-CZ" sz="2400" i="1" dirty="0">
              <a:latin typeface="Times New Roman" pitchFamily="18" charset="0"/>
              <a:cs typeface="Times New Roman" pitchFamily="18"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133392437"/>
              </p:ext>
            </p:extLst>
          </p:nvPr>
        </p:nvGraphicFramePr>
        <p:xfrm>
          <a:off x="613441" y="1210892"/>
          <a:ext cx="8956675" cy="5091585"/>
        </p:xfrm>
        <a:graphic>
          <a:graphicData uri="http://schemas.openxmlformats.org/presentationml/2006/ole">
            <mc:AlternateContent xmlns:mc="http://schemas.openxmlformats.org/markup-compatibility/2006">
              <mc:Choice xmlns:v="urn:schemas-microsoft-com:vml" Requires="v">
                <p:oleObj spid="_x0000_s2124" name="Document" r:id="rId5" imgW="5914766" imgH="3440959" progId="Word.Document.8">
                  <p:embed/>
                </p:oleObj>
              </mc:Choice>
              <mc:Fallback>
                <p:oleObj name="Document" r:id="rId5" imgW="5914766" imgH="3440959" progId="Word.Document.8">
                  <p:embed/>
                  <p:pic>
                    <p:nvPicPr>
                      <p:cNvPr id="7170" name="Object 2"/>
                      <p:cNvPicPr>
                        <a:picLocks noGrp="1" noChangeAspect="1" noChangeArrowheads="1"/>
                      </p:cNvPicPr>
                      <p:nvPr/>
                    </p:nvPicPr>
                    <p:blipFill>
                      <a:blip r:embed="rId6"/>
                      <a:srcRect/>
                      <a:stretch>
                        <a:fillRect/>
                      </a:stretch>
                    </p:blipFill>
                    <p:spPr bwMode="auto">
                      <a:xfrm>
                        <a:off x="613441" y="1210892"/>
                        <a:ext cx="8956675" cy="5091585"/>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29</a:t>
            </a:fld>
            <a:endParaRPr lang="cs-CZ"/>
          </a:p>
        </p:txBody>
      </p:sp>
    </p:spTree>
    <p:extLst>
      <p:ext uri="{BB962C8B-B14F-4D97-AF65-F5344CB8AC3E}">
        <p14:creationId xmlns:p14="http://schemas.microsoft.com/office/powerpoint/2010/main" val="377720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smtClean="0">
                <a:solidFill>
                  <a:srgbClr val="307871"/>
                </a:solidFill>
                <a:latin typeface="Times New Roman" panose="02020603050405020304" pitchFamily="18" charset="0"/>
                <a:cs typeface="Times New Roman" panose="02020603050405020304" pitchFamily="18" charset="0"/>
              </a:rPr>
              <a:t>Liquidity</a:t>
            </a:r>
            <a:endParaRPr lang="cs-CZ" sz="2400" dirty="0" smtClean="0">
              <a:solidFill>
                <a:srgbClr val="307871"/>
              </a:solidFill>
              <a:latin typeface="Times New Roman" panose="02020603050405020304" pitchFamily="18" charset="0"/>
              <a:cs typeface="Times New Roman" panose="02020603050405020304" pitchFamily="18" charset="0"/>
            </a:endParaRPr>
          </a:p>
          <a:p>
            <a:r>
              <a:rPr lang="cs-CZ" sz="2400" dirty="0" err="1" smtClean="0">
                <a:solidFill>
                  <a:srgbClr val="307871"/>
                </a:solidFill>
                <a:latin typeface="Times New Roman" panose="02020603050405020304" pitchFamily="18" charset="0"/>
                <a:cs typeface="Times New Roman" panose="02020603050405020304" pitchFamily="18" charset="0"/>
              </a:rPr>
              <a:t>Capital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structure</a:t>
            </a:r>
            <a:endParaRPr lang="cs-CZ" sz="2400" dirty="0" smtClean="0">
              <a:solidFill>
                <a:srgbClr val="307871"/>
              </a:solidFill>
              <a:latin typeface="Times New Roman" panose="02020603050405020304" pitchFamily="18" charset="0"/>
              <a:cs typeface="Times New Roman" panose="02020603050405020304" pitchFamily="18" charset="0"/>
            </a:endParaRPr>
          </a:p>
          <a:p>
            <a:r>
              <a:rPr lang="cs-CZ" sz="2400" dirty="0" err="1" smtClean="0">
                <a:solidFill>
                  <a:srgbClr val="307871"/>
                </a:solidFill>
                <a:latin typeface="Times New Roman" panose="02020603050405020304" pitchFamily="18" charset="0"/>
                <a:cs typeface="Times New Roman" panose="02020603050405020304" pitchFamily="18" charset="0"/>
              </a:rPr>
              <a:t>Financial</a:t>
            </a:r>
            <a:r>
              <a:rPr lang="cs-CZ" sz="2400" dirty="0" smtClean="0">
                <a:solidFill>
                  <a:srgbClr val="307871"/>
                </a:solidFill>
                <a:latin typeface="Times New Roman" panose="02020603050405020304" pitchFamily="18" charset="0"/>
                <a:cs typeface="Times New Roman" panose="02020603050405020304" pitchFamily="18" charset="0"/>
              </a:rPr>
              <a:t> </a:t>
            </a:r>
            <a:r>
              <a:rPr lang="cs-CZ" sz="2400" dirty="0" err="1" smtClean="0">
                <a:solidFill>
                  <a:srgbClr val="307871"/>
                </a:solidFill>
                <a:latin typeface="Times New Roman" panose="02020603050405020304" pitchFamily="18" charset="0"/>
                <a:cs typeface="Times New Roman" panose="02020603050405020304" pitchFamily="18" charset="0"/>
              </a:rPr>
              <a:t>leverage</a:t>
            </a:r>
            <a:endParaRPr lang="cs-CZ" sz="2400" dirty="0" smtClean="0">
              <a:solidFill>
                <a:srgbClr val="307871"/>
              </a:solidFill>
              <a:latin typeface="Times New Roman" panose="02020603050405020304" pitchFamily="18" charset="0"/>
              <a:cs typeface="Times New Roman" panose="02020603050405020304" pitchFamily="18" charset="0"/>
            </a:endParaRPr>
          </a:p>
          <a:p>
            <a:r>
              <a:rPr lang="cs-CZ" altLang="cs-CZ" sz="2400" dirty="0" err="1" smtClean="0">
                <a:solidFill>
                  <a:srgbClr val="307871"/>
                </a:solidFill>
                <a:latin typeface="Times New Roman" panose="02020603050405020304" pitchFamily="18" charset="0"/>
                <a:cs typeface="Times New Roman" panose="02020603050405020304" pitchFamily="18" charset="0"/>
              </a:rPr>
              <a:t>Optimal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capital</a:t>
            </a:r>
            <a:r>
              <a:rPr lang="cs-CZ" altLang="cs-CZ" sz="2400" dirty="0" smtClean="0">
                <a:solidFill>
                  <a:srgbClr val="307871"/>
                </a:solidFill>
                <a:latin typeface="Times New Roman" panose="02020603050405020304" pitchFamily="18" charset="0"/>
                <a:cs typeface="Times New Roman" panose="02020603050405020304" pitchFamily="18" charset="0"/>
              </a:rPr>
              <a:t> </a:t>
            </a:r>
            <a:r>
              <a:rPr lang="cs-CZ" altLang="cs-CZ" sz="2400" dirty="0" err="1" smtClean="0">
                <a:solidFill>
                  <a:srgbClr val="307871"/>
                </a:solidFill>
                <a:latin typeface="Times New Roman" panose="02020603050405020304" pitchFamily="18" charset="0"/>
                <a:cs typeface="Times New Roman" panose="02020603050405020304" pitchFamily="18" charset="0"/>
              </a:rPr>
              <a:t>structure</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a:t>
            </a:fld>
            <a:endParaRPr lang="cs-CZ"/>
          </a:p>
        </p:txBody>
      </p:sp>
    </p:spTree>
    <p:extLst>
      <p:ext uri="{BB962C8B-B14F-4D97-AF65-F5344CB8AC3E}">
        <p14:creationId xmlns:p14="http://schemas.microsoft.com/office/powerpoint/2010/main" val="1056054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75440" y="441579"/>
            <a:ext cx="4031874" cy="523220"/>
          </a:xfrm>
          <a:prstGeom prst="rect">
            <a:avLst/>
          </a:prstGeom>
        </p:spPr>
        <p:txBody>
          <a:bodyPr wrap="none">
            <a:spAutoFit/>
          </a:bodyPr>
          <a:lstStyle/>
          <a:p>
            <a:pPr algn="ctr">
              <a:spcBef>
                <a:spcPct val="0"/>
              </a:spcBef>
            </a:pPr>
            <a:r>
              <a:rPr lang="cs-CZ" altLang="cs-CZ" sz="2800" b="1" i="1" dirty="0" err="1" smtClean="0">
                <a:latin typeface="Times New Roman" panose="02020603050405020304" pitchFamily="18" charset="0"/>
                <a:cs typeface="Times New Roman" panose="02020603050405020304" pitchFamily="18" charset="0"/>
              </a:rPr>
              <a:t>Optimal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Capital</a:t>
            </a:r>
            <a:r>
              <a:rPr lang="cs-CZ" altLang="cs-CZ" sz="2800" b="1" i="1" dirty="0" smtClean="0">
                <a:latin typeface="Times New Roman" panose="02020603050405020304" pitchFamily="18" charset="0"/>
                <a:cs typeface="Times New Roman" panose="02020603050405020304" pitchFamily="18" charset="0"/>
              </a:rPr>
              <a:t> </a:t>
            </a:r>
            <a:r>
              <a:rPr lang="cs-CZ" altLang="cs-CZ" sz="2800" b="1" i="1" dirty="0" err="1" smtClean="0">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96181"/>
            <a:ext cx="8974606" cy="29798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46188" lvl="1" indent="-517525">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Foreign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cheaper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than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equity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Equity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capital</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carries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greatest</a:t>
            </a:r>
            <a:r>
              <a:rPr lang="cs-CZ" dirty="0">
                <a:latin typeface="Times New Roman" pitchFamily="18" charset="0"/>
                <a:cs typeface="Times New Roman" pitchFamily="18" charset="0"/>
              </a:rPr>
              <a:t> risk –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dividend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reward</a:t>
            </a:r>
            <a:r>
              <a:rPr lang="cs-CZ" dirty="0">
                <a:latin typeface="Times New Roman" pitchFamily="18" charset="0"/>
                <a:cs typeface="Times New Roman" pitchFamily="18" charset="0"/>
              </a:rPr>
              <a:t>. </a:t>
            </a:r>
          </a:p>
          <a:p>
            <a:pPr marL="1246188" lvl="1" indent="-517525">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interest</a:t>
            </a:r>
            <a:r>
              <a:rPr lang="cs-CZ" dirty="0">
                <a:latin typeface="Times New Roman" pitchFamily="18" charset="0"/>
                <a:cs typeface="Times New Roman" pitchFamily="18" charset="0"/>
              </a:rPr>
              <a:t> </a:t>
            </a:r>
            <a:r>
              <a:rPr lang="cs-CZ" dirty="0" err="1" smtClean="0">
                <a:latin typeface="Times New Roman" pitchFamily="18" charset="0"/>
                <a:cs typeface="Times New Roman" pitchFamily="18" charset="0"/>
              </a:rPr>
              <a:t>rate</a:t>
            </a:r>
            <a:r>
              <a:rPr lang="cs-CZ" dirty="0" smtClean="0">
                <a:latin typeface="Times New Roman" pitchFamily="18" charset="0"/>
                <a:cs typeface="Times New Roman" pitchFamily="18" charset="0"/>
              </a:rPr>
              <a:t> </a:t>
            </a:r>
            <a:r>
              <a:rPr lang="cs-CZ" dirty="0" err="1">
                <a:latin typeface="Times New Roman" pitchFamily="18" charset="0"/>
                <a:cs typeface="Times New Roman" pitchFamily="18" charset="0"/>
              </a:rPr>
              <a:t>increases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with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growth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indebtedness</a:t>
            </a:r>
            <a:r>
              <a:rPr lang="cs-CZ" dirty="0">
                <a:latin typeface="Times New Roman" pitchFamily="18" charset="0"/>
                <a:cs typeface="Times New Roman" pitchFamily="18" charset="0"/>
              </a:rPr>
              <a:t>.</a:t>
            </a:r>
          </a:p>
          <a:p>
            <a:pPr marL="1246188" lvl="1" indent="-517525">
              <a:lnSpc>
                <a:spcPct val="120000"/>
              </a:lnSpc>
              <a:spcBef>
                <a:spcPct val="40000"/>
              </a:spcBef>
              <a:spcAft>
                <a:spcPct val="40000"/>
              </a:spcAft>
              <a:buFont typeface="Wingdings" pitchFamily="2" charset="2"/>
              <a:buChar char="q"/>
              <a:defRPr/>
            </a:pPr>
            <a:r>
              <a:rPr lang="cs-CZ" dirty="0" err="1">
                <a:latin typeface="Times New Roman" pitchFamily="18" charset="0"/>
                <a:cs typeface="Times New Roman" pitchFamily="18" charset="0"/>
              </a:rPr>
              <a:t>That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affects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demand</a:t>
            </a:r>
            <a:r>
              <a:rPr lang="cs-CZ" dirty="0">
                <a:latin typeface="Times New Roman" pitchFamily="18" charset="0"/>
                <a:cs typeface="Times New Roman" pitchFamily="18" charset="0"/>
              </a:rPr>
              <a:t> on </a:t>
            </a:r>
            <a:r>
              <a:rPr lang="cs-CZ" dirty="0" err="1">
                <a:latin typeface="Times New Roman" pitchFamily="18" charset="0"/>
                <a:cs typeface="Times New Roman" pitchFamily="18" charset="0"/>
              </a:rPr>
              <a:t>higher</a:t>
            </a:r>
            <a:r>
              <a:rPr lang="cs-CZ" dirty="0">
                <a:latin typeface="Times New Roman" pitchFamily="18" charset="0"/>
                <a:cs typeface="Times New Roman" pitchFamily="18" charset="0"/>
              </a:rPr>
              <a:t> dividend.</a:t>
            </a:r>
          </a:p>
          <a:p>
            <a:pPr marL="1246188" lvl="1" indent="-517525">
              <a:lnSpc>
                <a:spcPct val="120000"/>
              </a:lnSpc>
              <a:spcBef>
                <a:spcPct val="40000"/>
              </a:spcBef>
              <a:spcAft>
                <a:spcPct val="40000"/>
              </a:spcAft>
              <a:buFont typeface="Wingdings" pitchFamily="2" charset="2"/>
              <a:buChar char="q"/>
              <a:defRPr/>
            </a:pP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Replacement of equity by foreign</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cs-CZ"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debt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capital brings cheapening cost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the total capital up to a certain level of indebtedness; then the total cost</a:t>
            </a:r>
            <a:r>
              <a:rPr lang="cs-CZ"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t>
            </a:r>
            <a:r>
              <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of capital are beginning to grow.</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30</a:t>
            </a:fld>
            <a:endParaRPr lang="cs-CZ"/>
          </a:p>
        </p:txBody>
      </p:sp>
    </p:spTree>
    <p:extLst>
      <p:ext uri="{BB962C8B-B14F-4D97-AF65-F5344CB8AC3E}">
        <p14:creationId xmlns:p14="http://schemas.microsoft.com/office/powerpoint/2010/main" val="37348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190610"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ownership</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structure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company</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the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cycle</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of</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current</a:t>
            </a:r>
            <a:r>
              <a:rPr lang="cs-CZ" sz="2800" b="1" i="1" dirty="0">
                <a:latin typeface="Times New Roman" pitchFamily="18" charset="0"/>
                <a:cs typeface="Times New Roman" pitchFamily="18" charset="0"/>
              </a:rPr>
              <a:t> </a:t>
            </a:r>
            <a:r>
              <a:rPr lang="cs-CZ" sz="2800" b="1" i="1" dirty="0" err="1">
                <a:latin typeface="Times New Roman" pitchFamily="18" charset="0"/>
                <a:cs typeface="Times New Roman" pitchFamily="18" charset="0"/>
              </a:rPr>
              <a:t>assets</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sz="2400" dirty="0">
              <a:solidFill>
                <a:srgbClr val="307871"/>
              </a:solidFill>
              <a:latin typeface="Times New Roman" panose="02020603050405020304" pitchFamily="18" charset="0"/>
              <a:cs typeface="Times New Roman" panose="02020603050405020304" pitchFamily="18" charset="0"/>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2728555114"/>
              </p:ext>
            </p:extLst>
          </p:nvPr>
        </p:nvGraphicFramePr>
        <p:xfrm>
          <a:off x="1198109" y="1275606"/>
          <a:ext cx="8154987" cy="4870450"/>
        </p:xfrm>
        <a:graphic>
          <a:graphicData uri="http://schemas.openxmlformats.org/presentationml/2006/ole">
            <mc:AlternateContent xmlns:mc="http://schemas.openxmlformats.org/markup-compatibility/2006">
              <mc:Choice xmlns:v="urn:schemas-microsoft-com:vml" Requires="v">
                <p:oleObj spid="_x0000_s1106" name="Document" r:id="rId5" imgW="5746651" imgH="3431927" progId="Word.Document.8">
                  <p:embed/>
                </p:oleObj>
              </mc:Choice>
              <mc:Fallback>
                <p:oleObj name="Document" r:id="rId5" imgW="5746651" imgH="3431927" progId="Word.Document.8">
                  <p:embed/>
                  <p:pic>
                    <p:nvPicPr>
                      <p:cNvPr id="6146" name="Object 2"/>
                      <p:cNvPicPr>
                        <a:picLocks noGrp="1" noChangeAspect="1" noChangeArrowheads="1"/>
                      </p:cNvPicPr>
                      <p:nvPr/>
                    </p:nvPicPr>
                    <p:blipFill>
                      <a:blip r:embed="rId6"/>
                      <a:srcRect/>
                      <a:stretch>
                        <a:fillRect/>
                      </a:stretch>
                    </p:blipFill>
                    <p:spPr bwMode="auto">
                      <a:xfrm>
                        <a:off x="1198109" y="1275606"/>
                        <a:ext cx="8154987" cy="4870450"/>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a:p>
        </p:txBody>
      </p:sp>
    </p:spTree>
    <p:extLst>
      <p:ext uri="{BB962C8B-B14F-4D97-AF65-F5344CB8AC3E}">
        <p14:creationId xmlns:p14="http://schemas.microsoft.com/office/powerpoint/2010/main" val="113414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19968" cy="523220"/>
          </a:xfrm>
          <a:prstGeom prst="rect">
            <a:avLst/>
          </a:prstGeom>
        </p:spPr>
        <p:txBody>
          <a:bodyPr wrap="none">
            <a:spAutoFit/>
          </a:bodyPr>
          <a:lstStyle/>
          <a:p>
            <a:pPr lvl="0">
              <a:defRPr/>
            </a:pPr>
            <a:r>
              <a:rPr lang="cs-CZ" sz="2800" b="1" i="1" dirty="0" err="1">
                <a:latin typeface="Times New Roman" pitchFamily="18" charset="0"/>
                <a:cs typeface="Times New Roman" pitchFamily="18" charset="0"/>
              </a:rPr>
              <a:t>Liquidity</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101214"/>
            <a:ext cx="8280920" cy="32748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ct val="40000"/>
              </a:spcBef>
              <a:spcAft>
                <a:spcPct val="40000"/>
              </a:spcAft>
              <a:buNone/>
              <a:defRPr/>
            </a:pPr>
            <a:r>
              <a:rPr lang="en-US" sz="2400" dirty="0">
                <a:latin typeface="Times New Roman" panose="02020603050405020304" pitchFamily="18" charset="0"/>
                <a:cs typeface="Times New Roman" panose="02020603050405020304" pitchFamily="18" charset="0"/>
              </a:rPr>
              <a:t>The ability of the individual components of assets to convert into cash is known as a liquidity (liquidity, absolute liquidity). (How quickly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components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convert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transform</a:t>
            </a:r>
            <a:r>
              <a:rPr lang="en-US" sz="2400"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0" indent="0" algn="just">
              <a:lnSpc>
                <a:spcPct val="120000"/>
              </a:lnSpc>
              <a:spcBef>
                <a:spcPct val="40000"/>
              </a:spcBef>
              <a:spcAft>
                <a:spcPct val="40000"/>
              </a:spcAft>
              <a:buNone/>
              <a:defRPr/>
            </a:pPr>
            <a:r>
              <a:rPr lang="en-US" sz="2400" b="1" i="1" dirty="0">
                <a:solidFill>
                  <a:srgbClr val="FFC000"/>
                </a:solidFill>
                <a:latin typeface="Times New Roman" panose="02020603050405020304" pitchFamily="18" charset="0"/>
                <a:cs typeface="Times New Roman" panose="02020603050405020304" pitchFamily="18" charset="0"/>
              </a:rPr>
              <a:t>Money</a:t>
            </a:r>
            <a:r>
              <a:rPr lang="en-US" sz="2400" dirty="0">
                <a:latin typeface="Times New Roman" panose="02020603050405020304" pitchFamily="18" charset="0"/>
                <a:cs typeface="Times New Roman" panose="02020603050405020304" pitchFamily="18" charset="0"/>
              </a:rPr>
              <a:t>: the most liquid part of Assets</a:t>
            </a:r>
            <a:endParaRPr lang="cs-CZ" sz="2400" dirty="0">
              <a:latin typeface="Times New Roman" panose="02020603050405020304" pitchFamily="18" charset="0"/>
              <a:cs typeface="Times New Roman" panose="02020603050405020304" pitchFamily="18" charset="0"/>
            </a:endParaRPr>
          </a:p>
          <a:p>
            <a:pPr marL="0" indent="0" algn="just">
              <a:lnSpc>
                <a:spcPct val="120000"/>
              </a:lnSpc>
              <a:spcBef>
                <a:spcPct val="40000"/>
              </a:spcBef>
              <a:spcAft>
                <a:spcPct val="40000"/>
              </a:spcAft>
              <a:buNone/>
              <a:defRPr/>
            </a:pPr>
            <a:r>
              <a:rPr lang="en-US" sz="2400" b="1" i="1" dirty="0">
                <a:solidFill>
                  <a:srgbClr val="FFC000"/>
                </a:solidFill>
                <a:latin typeface="Times New Roman" panose="02020603050405020304" pitchFamily="18" charset="0"/>
                <a:cs typeface="Times New Roman" panose="02020603050405020304" pitchFamily="18" charset="0"/>
              </a:rPr>
              <a:t>Fixed assets </a:t>
            </a:r>
            <a:r>
              <a:rPr lang="en-US" sz="2400" dirty="0">
                <a:latin typeface="Times New Roman" panose="02020603050405020304" pitchFamily="18" charset="0"/>
                <a:cs typeface="Times New Roman" panose="02020603050405020304" pitchFamily="18" charset="0"/>
              </a:rPr>
              <a:t>(buildings, machinery ...) the least liquid component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of</a:t>
            </a:r>
            <a:r>
              <a:rPr lang="en-US" sz="2400" dirty="0">
                <a:latin typeface="Times New Roman" panose="02020603050405020304" pitchFamily="18" charset="0"/>
                <a:cs typeface="Times New Roman" panose="02020603050405020304" pitchFamily="18" charset="0"/>
              </a:rPr>
              <a:t> assets</a:t>
            </a:r>
            <a:r>
              <a:rPr lang="en-US"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a:p>
        </p:txBody>
      </p:sp>
    </p:spTree>
    <p:extLst>
      <p:ext uri="{BB962C8B-B14F-4D97-AF65-F5344CB8AC3E}">
        <p14:creationId xmlns:p14="http://schemas.microsoft.com/office/powerpoint/2010/main" val="18566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48699" y="441579"/>
            <a:ext cx="2685352" cy="523220"/>
          </a:xfrm>
          <a:prstGeom prst="rect">
            <a:avLst/>
          </a:prstGeom>
        </p:spPr>
        <p:txBody>
          <a:bodyPr wrap="none">
            <a:spAutoFit/>
          </a:bodyPr>
          <a:lstStyle/>
          <a:p>
            <a:pPr algn="ctr">
              <a:spcBef>
                <a:spcPct val="0"/>
              </a:spcBef>
            </a:pPr>
            <a:r>
              <a:rPr lang="cs-CZ" altLang="cs-CZ" sz="2800" b="1" i="1">
                <a:latin typeface="Times New Roman" panose="02020603050405020304" pitchFamily="18" charset="0"/>
                <a:cs typeface="Times New Roman" panose="02020603050405020304" pitchFamily="18" charset="0"/>
              </a:rPr>
              <a:t>Capital</a:t>
            </a:r>
            <a:r>
              <a:rPr lang="cs-CZ" altLang="cs-CZ" sz="2800" b="1" i="1" dirty="0">
                <a:latin typeface="Times New Roman" panose="02020603050405020304" pitchFamily="18" charset="0"/>
                <a:cs typeface="Times New Roman" panose="02020603050405020304" pitchFamily="18" charset="0"/>
              </a:rPr>
              <a:t> </a:t>
            </a:r>
            <a:r>
              <a:rPr lang="cs-CZ" altLang="cs-CZ" sz="2800" b="1" i="1" dirty="0" err="1">
                <a:latin typeface="Times New Roman" panose="02020603050405020304" pitchFamily="18" charset="0"/>
                <a:cs typeface="Times New Roman" panose="02020603050405020304" pitchFamily="18" charset="0"/>
              </a:rPr>
              <a:t>structure</a:t>
            </a:r>
            <a:endParaRPr lang="cs-CZ" altLang="cs-CZ" sz="2800" b="1" i="1"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mix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financial</a:t>
            </a:r>
            <a:r>
              <a:rPr lang="cs-CZ" altLang="cs-CZ" sz="2400" dirty="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funds</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used</a:t>
            </a:r>
            <a:r>
              <a:rPr lang="cs-CZ" altLang="cs-CZ" sz="2400" dirty="0">
                <a:latin typeface="Times New Roman" panose="02020603050405020304" pitchFamily="18" charset="0"/>
                <a:cs typeface="Times New Roman" panose="02020603050405020304" pitchFamily="18" charset="0"/>
              </a:rPr>
              <a:t> to finance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firm</a:t>
            </a:r>
            <a:r>
              <a:rPr lang="cs-CZ" altLang="cs-CZ" sz="2400" dirty="0">
                <a:latin typeface="Times New Roman" panose="02020603050405020304" pitchFamily="18" charset="0"/>
                <a:cs typeface="Times New Roman" panose="02020603050405020304" pitchFamily="18" charset="0"/>
              </a:rPr>
              <a:t>.</a:t>
            </a:r>
          </a:p>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value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 </a:t>
            </a:r>
            <a:r>
              <a:rPr lang="cs-CZ" altLang="cs-CZ" sz="2400" dirty="0" err="1">
                <a:latin typeface="Times New Roman" panose="02020603050405020304" pitchFamily="18" charset="0"/>
                <a:cs typeface="Times New Roman" panose="02020603050405020304" pitchFamily="18" charset="0"/>
              </a:rPr>
              <a:t>firm</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defined</a:t>
            </a:r>
            <a:r>
              <a:rPr lang="cs-CZ" altLang="cs-CZ" sz="2400" dirty="0">
                <a:latin typeface="Times New Roman" panose="02020603050405020304" pitchFamily="18" charset="0"/>
                <a:cs typeface="Times New Roman" panose="02020603050405020304" pitchFamily="18" charset="0"/>
              </a:rPr>
              <a:t> to </a:t>
            </a:r>
            <a:r>
              <a:rPr lang="cs-CZ" altLang="cs-CZ" sz="2400" dirty="0" err="1">
                <a:latin typeface="Times New Roman" panose="02020603050405020304" pitchFamily="18" charset="0"/>
                <a:cs typeface="Times New Roman" panose="02020603050405020304" pitchFamily="18" charset="0"/>
              </a:rPr>
              <a:t>be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sum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value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firm´s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debt</a:t>
            </a:r>
            <a:r>
              <a:rPr lang="cs-CZ" altLang="cs-CZ" sz="2400" dirty="0">
                <a:latin typeface="Times New Roman" panose="02020603050405020304" pitchFamily="18" charset="0"/>
                <a:cs typeface="Times New Roman" panose="02020603050405020304" pitchFamily="18" charset="0"/>
              </a:rPr>
              <a:t> and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firm´s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equity</a:t>
            </a:r>
            <a:r>
              <a:rPr lang="cs-CZ" altLang="cs-CZ" sz="2400" dirty="0">
                <a:latin typeface="Times New Roman" panose="02020603050405020304" pitchFamily="18" charset="0"/>
                <a:cs typeface="Times New Roman" panose="02020603050405020304" pitchFamily="18" charset="0"/>
              </a:rPr>
              <a:t>.</a:t>
            </a:r>
          </a:p>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proportion</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debt</a:t>
            </a:r>
            <a:r>
              <a:rPr lang="cs-CZ" altLang="cs-CZ" sz="2400" dirty="0">
                <a:latin typeface="Times New Roman" panose="02020603050405020304" pitchFamily="18" charset="0"/>
                <a:cs typeface="Times New Roman" panose="02020603050405020304" pitchFamily="18" charset="0"/>
              </a:rPr>
              <a:t> and preference and </a:t>
            </a:r>
            <a:r>
              <a:rPr lang="cs-CZ" altLang="cs-CZ" sz="2400" dirty="0" err="1">
                <a:latin typeface="Times New Roman" panose="02020603050405020304" pitchFamily="18" charset="0"/>
                <a:cs typeface="Times New Roman" panose="02020603050405020304" pitchFamily="18" charset="0"/>
              </a:rPr>
              <a:t>equity</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shares</a:t>
            </a:r>
            <a:r>
              <a:rPr lang="cs-CZ" altLang="cs-CZ" sz="2400" dirty="0">
                <a:latin typeface="Times New Roman" panose="02020603050405020304" pitchFamily="18" charset="0"/>
                <a:cs typeface="Times New Roman" panose="02020603050405020304" pitchFamily="18" charset="0"/>
              </a:rPr>
              <a:t> on a </a:t>
            </a:r>
            <a:r>
              <a:rPr lang="cs-CZ" altLang="cs-CZ" sz="2400" dirty="0" err="1">
                <a:latin typeface="Times New Roman" panose="02020603050405020304" pitchFamily="18" charset="0"/>
                <a:cs typeface="Times New Roman" panose="02020603050405020304" pitchFamily="18" charset="0"/>
              </a:rPr>
              <a:t>firm´s</a:t>
            </a:r>
            <a:r>
              <a:rPr lang="cs-CZ" altLang="cs-CZ" sz="2400" dirty="0">
                <a:latin typeface="Times New Roman" panose="02020603050405020304" pitchFamily="18" charset="0"/>
                <a:cs typeface="Times New Roman" panose="02020603050405020304" pitchFamily="18" charset="0"/>
              </a:rPr>
              <a:t> balance </a:t>
            </a:r>
            <a:r>
              <a:rPr lang="cs-CZ" altLang="cs-CZ" sz="2400" dirty="0" err="1">
                <a:latin typeface="Times New Roman" panose="02020603050405020304" pitchFamily="18" charset="0"/>
                <a:cs typeface="Times New Roman" panose="02020603050405020304" pitchFamily="18" charset="0"/>
              </a:rPr>
              <a:t>sheet</a:t>
            </a:r>
            <a:r>
              <a:rPr lang="cs-CZ" altLang="cs-CZ" sz="2400" dirty="0">
                <a:latin typeface="Times New Roman" panose="02020603050405020304" pitchFamily="18" charset="0"/>
                <a:cs typeface="Times New Roman" panose="02020603050405020304" pitchFamily="18" charset="0"/>
              </a:rPr>
              <a:t>.</a:t>
            </a:r>
          </a:p>
          <a:p>
            <a:pPr marL="285750" indent="-285750">
              <a:spcBef>
                <a:spcPct val="0"/>
              </a:spcBef>
              <a:defRPr/>
            </a:pPr>
            <a:r>
              <a:rPr lang="cs-CZ" altLang="cs-CZ" sz="2400" dirty="0">
                <a:latin typeface="Times New Roman" panose="02020603050405020304" pitchFamily="18" charset="0"/>
                <a:cs typeface="Times New Roman" panose="02020603050405020304" pitchFamily="18" charset="0"/>
              </a:rPr>
              <a:t>Optimum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structure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structure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at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which</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weighted</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average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minimum and </a:t>
            </a:r>
            <a:r>
              <a:rPr lang="cs-CZ" altLang="cs-CZ" sz="2400" dirty="0" err="1">
                <a:latin typeface="Times New Roman" panose="02020603050405020304" pitchFamily="18" charset="0"/>
                <a:cs typeface="Times New Roman" panose="02020603050405020304" pitchFamily="18" charset="0"/>
              </a:rPr>
              <a:t>thereby</a:t>
            </a:r>
            <a:r>
              <a:rPr lang="cs-CZ" altLang="cs-CZ" sz="2400" dirty="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get</a:t>
            </a:r>
            <a:r>
              <a:rPr lang="cs-CZ" altLang="cs-CZ" sz="2400" dirty="0" smtClean="0">
                <a:latin typeface="Times New Roman" panose="02020603050405020304" pitchFamily="18" charset="0"/>
                <a:cs typeface="Times New Roman" panose="02020603050405020304" pitchFamily="18" charset="0"/>
              </a:rPr>
              <a:t> maximum </a:t>
            </a:r>
            <a:r>
              <a:rPr lang="cs-CZ" altLang="cs-CZ" sz="2400" dirty="0" err="1">
                <a:latin typeface="Times New Roman" panose="02020603050405020304" pitchFamily="18" charset="0"/>
                <a:cs typeface="Times New Roman" panose="02020603050405020304" pitchFamily="18" charset="0"/>
              </a:rPr>
              <a:t>value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firm</a:t>
            </a:r>
            <a:r>
              <a:rPr lang="cs-CZ" altLang="cs-CZ" sz="2400" dirty="0">
                <a:latin typeface="Times New Roman" panose="02020603050405020304" pitchFamily="18" charset="0"/>
                <a:cs typeface="Times New Roman" panose="02020603050405020304" pitchFamily="18" charset="0"/>
              </a:rPr>
              <a:t>.</a:t>
            </a:r>
          </a:p>
          <a:p>
            <a:pPr marL="285750" indent="-285750">
              <a:spcBef>
                <a:spcPct val="0"/>
              </a:spcBef>
              <a:defRPr/>
            </a:pPr>
            <a:r>
              <a:rPr lang="cs-CZ" altLang="cs-CZ" sz="2400" dirty="0" err="1">
                <a:latin typeface="Times New Roman" panose="02020603050405020304" pitchFamily="18" charset="0"/>
                <a:cs typeface="Times New Roman" panose="02020603050405020304" pitchFamily="18" charset="0"/>
              </a:rPr>
              <a:t>Raising</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from</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different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sources</a:t>
            </a:r>
            <a:r>
              <a:rPr lang="cs-CZ" altLang="cs-CZ" sz="2400" dirty="0">
                <a:latin typeface="Times New Roman" panose="02020603050405020304" pitchFamily="18" charset="0"/>
                <a:cs typeface="Times New Roman" panose="02020603050405020304" pitchFamily="18" charset="0"/>
              </a:rPr>
              <a:t> and </a:t>
            </a:r>
            <a:r>
              <a:rPr lang="cs-CZ" altLang="cs-CZ" sz="2400" dirty="0" err="1">
                <a:latin typeface="Times New Roman" panose="02020603050405020304" pitchFamily="18" charset="0"/>
                <a:cs typeface="Times New Roman" panose="02020603050405020304" pitchFamily="18" charset="0"/>
              </a:rPr>
              <a:t>their</a:t>
            </a:r>
            <a:r>
              <a:rPr lang="cs-CZ" altLang="cs-CZ" sz="2400" dirty="0">
                <a:latin typeface="Times New Roman" panose="02020603050405020304" pitchFamily="18" charset="0"/>
                <a:cs typeface="Times New Roman" panose="02020603050405020304" pitchFamily="18" charset="0"/>
              </a:rPr>
              <a:t> use in </a:t>
            </a:r>
            <a:r>
              <a:rPr lang="cs-CZ" altLang="cs-CZ" sz="2400" dirty="0" err="1">
                <a:latin typeface="Times New Roman" panose="02020603050405020304" pitchFamily="18" charset="0"/>
                <a:cs typeface="Times New Roman" panose="02020603050405020304" pitchFamily="18" charset="0"/>
              </a:rPr>
              <a:t>different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assets</a:t>
            </a:r>
            <a:r>
              <a:rPr lang="cs-CZ" altLang="cs-CZ" sz="2400" dirty="0">
                <a:latin typeface="Times New Roman" panose="02020603050405020304" pitchFamily="18" charset="0"/>
                <a:cs typeface="Times New Roman" panose="02020603050405020304" pitchFamily="18" charset="0"/>
              </a:rPr>
              <a:t> by a </a:t>
            </a:r>
            <a:r>
              <a:rPr lang="cs-CZ" altLang="cs-CZ" sz="2400" dirty="0" err="1">
                <a:latin typeface="Times New Roman" panose="02020603050405020304" pitchFamily="18" charset="0"/>
                <a:cs typeface="Times New Roman" panose="02020603050405020304" pitchFamily="18" charset="0"/>
              </a:rPr>
              <a:t>company</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is</a:t>
            </a:r>
            <a:r>
              <a:rPr lang="cs-CZ" altLang="cs-CZ" sz="2400" dirty="0">
                <a:latin typeface="Times New Roman" panose="02020603050405020304" pitchFamily="18" charset="0"/>
                <a:cs typeface="Times New Roman" panose="02020603050405020304" pitchFamily="18" charset="0"/>
              </a:rPr>
              <a:t> made on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basis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certain</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principles</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that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provide</a:t>
            </a:r>
            <a:r>
              <a:rPr lang="cs-CZ" altLang="cs-CZ" sz="2400" dirty="0">
                <a:latin typeface="Times New Roman" panose="02020603050405020304" pitchFamily="18" charset="0"/>
                <a:cs typeface="Times New Roman" panose="02020603050405020304" pitchFamily="18" charset="0"/>
              </a:rPr>
              <a:t> a </a:t>
            </a:r>
            <a:r>
              <a:rPr lang="cs-CZ" altLang="cs-CZ" sz="2400" dirty="0" err="1">
                <a:latin typeface="Times New Roman" panose="02020603050405020304" pitchFamily="18" charset="0"/>
                <a:cs typeface="Times New Roman" panose="02020603050405020304" pitchFamily="18" charset="0"/>
              </a:rPr>
              <a:t>system</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capital</a:t>
            </a:r>
            <a:r>
              <a:rPr lang="cs-CZ" altLang="cs-CZ" sz="2400" dirty="0">
                <a:latin typeface="Times New Roman" panose="02020603050405020304" pitchFamily="18" charset="0"/>
                <a:cs typeface="Times New Roman" panose="02020603050405020304" pitchFamily="18" charset="0"/>
              </a:rPr>
              <a:t> so </a:t>
            </a:r>
            <a:r>
              <a:rPr lang="cs-CZ" altLang="cs-CZ" sz="2400" dirty="0" err="1">
                <a:latin typeface="Times New Roman" panose="02020603050405020304" pitchFamily="18" charset="0"/>
                <a:cs typeface="Times New Roman" panose="02020603050405020304" pitchFamily="18" charset="0"/>
              </a:rPr>
              <a:t>that</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maximum </a:t>
            </a:r>
            <a:r>
              <a:rPr lang="cs-CZ" altLang="cs-CZ" sz="2400" dirty="0" err="1">
                <a:latin typeface="Times New Roman" panose="02020603050405020304" pitchFamily="18" charset="0"/>
                <a:cs typeface="Times New Roman" panose="02020603050405020304" pitchFamily="18" charset="0"/>
              </a:rPr>
              <a:t>rate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of</a:t>
            </a:r>
            <a:r>
              <a:rPr lang="cs-CZ" altLang="cs-CZ" sz="2400" dirty="0">
                <a:latin typeface="Times New Roman" panose="02020603050405020304" pitchFamily="18" charset="0"/>
                <a:cs typeface="Times New Roman" panose="02020603050405020304" pitchFamily="18" charset="0"/>
              </a:rPr>
              <a:t> return </a:t>
            </a:r>
            <a:r>
              <a:rPr lang="cs-CZ" altLang="cs-CZ" sz="2400" dirty="0" err="1">
                <a:latin typeface="Times New Roman" panose="02020603050405020304" pitchFamily="18" charset="0"/>
                <a:cs typeface="Times New Roman" panose="02020603050405020304" pitchFamily="18" charset="0"/>
              </a:rPr>
              <a:t>can</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be</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earned</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at</a:t>
            </a:r>
            <a:r>
              <a:rPr lang="cs-CZ" altLang="cs-CZ" sz="2400" dirty="0">
                <a:latin typeface="Times New Roman" panose="02020603050405020304" pitchFamily="18" charset="0"/>
                <a:cs typeface="Times New Roman" panose="02020603050405020304" pitchFamily="18" charset="0"/>
              </a:rPr>
              <a:t> a minimum </a:t>
            </a:r>
            <a:r>
              <a:rPr lang="cs-CZ" altLang="cs-CZ" sz="2400" dirty="0" err="1">
                <a:latin typeface="Times New Roman" panose="02020603050405020304" pitchFamily="18" charset="0"/>
                <a:cs typeface="Times New Roman" panose="02020603050405020304" pitchFamily="18" charset="0"/>
              </a:rPr>
              <a:t>cost</a:t>
            </a:r>
            <a:r>
              <a:rPr lang="cs-CZ" altLang="cs-CZ" sz="2400" dirty="0">
                <a:latin typeface="Times New Roman" panose="02020603050405020304" pitchFamily="18" charset="0"/>
                <a:cs typeface="Times New Roman" panose="02020603050405020304" pitchFamily="18" charset="0"/>
              </a:rPr>
              <a:t>.</a:t>
            </a:r>
            <a:endParaRPr lang="cs-CZ" altLang="cs-CZ" sz="1050" dirty="0">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6</a:t>
            </a:fld>
            <a:endParaRPr lang="cs-CZ"/>
          </a:p>
        </p:txBody>
      </p:sp>
    </p:spTree>
    <p:extLst>
      <p:ext uri="{BB962C8B-B14F-4D97-AF65-F5344CB8AC3E}">
        <p14:creationId xmlns:p14="http://schemas.microsoft.com/office/powerpoint/2010/main" val="122286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947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Costs</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capital</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2058873" y="2729938"/>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709045" y="957040"/>
            <a:ext cx="8280920" cy="60707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1200"/>
              </a:spcBef>
              <a:spcAft>
                <a:spcPts val="1200"/>
              </a:spcAft>
              <a:buFont typeface="Wingdings" pitchFamily="2" charset="2"/>
              <a:buNone/>
            </a:pPr>
            <a:r>
              <a:rPr lang="en-US" sz="2400" dirty="0">
                <a:latin typeface="Times New Roman" panose="02020603050405020304" pitchFamily="18" charset="0"/>
                <a:cs typeface="Times New Roman" panose="02020603050405020304" pitchFamily="18" charset="0"/>
              </a:rPr>
              <a:t>The cost of each type of capital depends mainly </a:t>
            </a:r>
            <a:r>
              <a:rPr lang="en-US" sz="2400" dirty="0" smtClean="0">
                <a:latin typeface="Times New Roman" panose="02020603050405020304" pitchFamily="18" charset="0"/>
                <a:cs typeface="Times New Roman" panose="02020603050405020304" pitchFamily="18" charset="0"/>
              </a:rPr>
              <a:t>on:</a:t>
            </a:r>
            <a:endParaRPr lang="cs-CZ" sz="2400" dirty="0" smtClean="0">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r>
              <a:rPr lang="en-US" sz="2000" dirty="0" smtClean="0">
                <a:latin typeface="Times New Roman" panose="02020603050405020304" pitchFamily="18" charset="0"/>
                <a:cs typeface="Times New Roman" panose="02020603050405020304" pitchFamily="18" charset="0"/>
              </a:rPr>
              <a:t>capital </a:t>
            </a:r>
            <a:r>
              <a:rPr lang="en-US" sz="2000" dirty="0">
                <a:latin typeface="Times New Roman" panose="02020603050405020304" pitchFamily="18" charset="0"/>
                <a:cs typeface="Times New Roman" panose="02020603050405020304" pitchFamily="18" charset="0"/>
              </a:rPr>
              <a:t>maturity - at longer maturities, the investor asks for higher returns and the cost of capital </a:t>
            </a:r>
            <a:r>
              <a:rPr lang="en-US" sz="2000" dirty="0" smtClean="0">
                <a:latin typeface="Times New Roman" panose="02020603050405020304" pitchFamily="18" charset="0"/>
                <a:cs typeface="Times New Roman" panose="02020603050405020304" pitchFamily="18" charset="0"/>
              </a:rPr>
              <a:t>increases,</a:t>
            </a:r>
            <a:endParaRPr lang="cs-CZ" sz="2000" dirty="0" smtClean="0">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degree of risk the investor </a:t>
            </a:r>
            <a:r>
              <a:rPr lang="cs-CZ" sz="2000" dirty="0" err="1" smtClean="0">
                <a:latin typeface="Times New Roman" panose="02020603050405020304" pitchFamily="18" charset="0"/>
                <a:cs typeface="Times New Roman" panose="02020603050405020304" pitchFamily="18" charset="0"/>
              </a:rPr>
              <a:t>takes</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higher risk, the investor asks for higher returns and the cost of capital </a:t>
            </a:r>
            <a:r>
              <a:rPr lang="en-US" sz="2000" dirty="0" smtClean="0">
                <a:latin typeface="Times New Roman" panose="02020603050405020304" pitchFamily="18" charset="0"/>
                <a:cs typeface="Times New Roman" panose="02020603050405020304" pitchFamily="18" charset="0"/>
              </a:rPr>
              <a:t>increases,</a:t>
            </a:r>
            <a:endParaRPr lang="cs-CZ" sz="2000" dirty="0" smtClean="0">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r>
              <a:rPr lang="en-US" sz="2000" dirty="0" smtClean="0">
                <a:latin typeface="Times New Roman" panose="02020603050405020304" pitchFamily="18" charset="0"/>
                <a:cs typeface="Times New Roman" panose="02020603050405020304" pitchFamily="18" charset="0"/>
              </a:rPr>
              <a:t>investment </a:t>
            </a:r>
            <a:r>
              <a:rPr lang="en-US" sz="2000" dirty="0">
                <a:latin typeface="Times New Roman" panose="02020603050405020304" pitchFamily="18" charset="0"/>
                <a:cs typeface="Times New Roman" panose="02020603050405020304" pitchFamily="18" charset="0"/>
              </a:rPr>
              <a:t>liquidity - with lower liquidity, the investor asks for higher returns and the cost of capital </a:t>
            </a:r>
            <a:r>
              <a:rPr lang="en-US" sz="2000" dirty="0" smtClean="0">
                <a:latin typeface="Times New Roman" panose="02020603050405020304" pitchFamily="18" charset="0"/>
                <a:cs typeface="Times New Roman" panose="02020603050405020304" pitchFamily="18" charset="0"/>
              </a:rPr>
              <a:t>increases,</a:t>
            </a:r>
            <a:endParaRPr lang="cs-CZ" sz="2000" dirty="0" smtClean="0">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pPr>
            <a:r>
              <a:rPr lang="en-US" sz="2000" dirty="0" smtClean="0">
                <a:latin typeface="Times New Roman" panose="02020603050405020304" pitchFamily="18" charset="0"/>
                <a:cs typeface="Times New Roman" panose="02020603050405020304" pitchFamily="18" charset="0"/>
              </a:rPr>
              <a:t>method </a:t>
            </a:r>
            <a:r>
              <a:rPr lang="en-US" sz="2000" dirty="0">
                <a:latin typeface="Times New Roman" panose="02020603050405020304" pitchFamily="18" charset="0"/>
                <a:cs typeface="Times New Roman" panose="02020603050405020304" pitchFamily="18" charset="0"/>
              </a:rPr>
              <a:t>of reimbursement of the cost of capital by the company - if they lower the tax base (interest is a cost), they are cheaper, if the company pays them only from net profit (profit shares, dividends), they are more expensive.</a:t>
            </a:r>
            <a:endParaRPr lang="cs-CZ" sz="2000" dirty="0">
              <a:solidFill>
                <a:srgbClr val="FF0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7</a:t>
            </a:fld>
            <a:endParaRPr lang="cs-CZ"/>
          </a:p>
        </p:txBody>
      </p:sp>
    </p:spTree>
    <p:extLst>
      <p:ext uri="{BB962C8B-B14F-4D97-AF65-F5344CB8AC3E}">
        <p14:creationId xmlns:p14="http://schemas.microsoft.com/office/powerpoint/2010/main" val="90711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0001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Cost</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capital</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1200"/>
              </a:spcBef>
              <a:spcAft>
                <a:spcPts val="1200"/>
              </a:spcAft>
              <a:buNone/>
              <a:tabLst>
                <a:tab pos="538163" algn="l"/>
              </a:tabLst>
            </a:pPr>
            <a:r>
              <a:rPr lang="en-US" sz="2400" dirty="0">
                <a:latin typeface="Times New Roman" panose="02020603050405020304" pitchFamily="18" charset="0"/>
                <a:cs typeface="Times New Roman" panose="02020603050405020304" pitchFamily="18" charset="0"/>
              </a:rPr>
              <a:t>Taking into account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factors, the different types of capital may be ranked in terms of their 'price' </a:t>
            </a:r>
            <a:r>
              <a:rPr lang="cs-CZ" sz="2400" dirty="0" smtClean="0">
                <a:latin typeface="Times New Roman" panose="02020603050405020304" pitchFamily="18" charset="0"/>
                <a:cs typeface="Times New Roman" panose="02020603050405020304" pitchFamily="18" charset="0"/>
              </a:rPr>
              <a:t>to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company as </a:t>
            </a:r>
            <a:r>
              <a:rPr lang="en-US" sz="2400" dirty="0" smtClean="0">
                <a:latin typeface="Times New Roman" panose="02020603050405020304" pitchFamily="18" charset="0"/>
                <a:cs typeface="Times New Roman" panose="02020603050405020304" pitchFamily="18" charset="0"/>
              </a:rPr>
              <a:t>follows:</a:t>
            </a:r>
            <a:endParaRPr lang="cs-CZ" sz="2400" dirty="0" smtClean="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smtClean="0">
                <a:latin typeface="Times New Roman" panose="02020603050405020304" pitchFamily="18" charset="0"/>
                <a:cs typeface="Times New Roman" panose="02020603050405020304" pitchFamily="18" charset="0"/>
              </a:rPr>
              <a:t>the </a:t>
            </a:r>
            <a:r>
              <a:rPr lang="cs-CZ" sz="2000" dirty="0" err="1" smtClean="0">
                <a:latin typeface="Times New Roman" panose="02020603050405020304" pitchFamily="18" charset="0"/>
                <a:cs typeface="Times New Roman" panose="02020603050405020304" pitchFamily="18" charset="0"/>
              </a:rPr>
              <a:t>cheapest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is </a:t>
            </a:r>
            <a:r>
              <a:rPr lang="cs-CZ" sz="2000" dirty="0" err="1" smtClean="0">
                <a:latin typeface="Times New Roman" panose="02020603050405020304" pitchFamily="18" charset="0"/>
                <a:cs typeface="Times New Roman" panose="02020603050405020304" pitchFamily="18" charset="0"/>
              </a:rPr>
              <a:t>external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short-term </a:t>
            </a:r>
            <a:r>
              <a:rPr lang="en-US" sz="2000" dirty="0" smtClean="0">
                <a:latin typeface="Times New Roman" panose="02020603050405020304" pitchFamily="18" charset="0"/>
                <a:cs typeface="Times New Roman" panose="02020603050405020304" pitchFamily="18" charset="0"/>
              </a:rPr>
              <a:t>capital</a:t>
            </a:r>
            <a:endParaRPr lang="cs-CZ" sz="2000" dirty="0" smtClean="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smtClean="0">
                <a:latin typeface="Times New Roman" panose="02020603050405020304" pitchFamily="18" charset="0"/>
                <a:cs typeface="Times New Roman" panose="02020603050405020304" pitchFamily="18" charset="0"/>
              </a:rPr>
              <a:t>long-term </a:t>
            </a:r>
            <a:r>
              <a:rPr lang="cs-CZ" sz="2000" dirty="0" err="1" smtClean="0">
                <a:latin typeface="Times New Roman" panose="02020603050405020304" pitchFamily="18" charset="0"/>
                <a:cs typeface="Times New Roman" panose="02020603050405020304" pitchFamily="18" charset="0"/>
              </a:rPr>
              <a:t>external</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capital is more </a:t>
            </a:r>
            <a:r>
              <a:rPr lang="en-US" sz="2000" dirty="0" smtClean="0">
                <a:latin typeface="Times New Roman" panose="02020603050405020304" pitchFamily="18" charset="0"/>
                <a:cs typeface="Times New Roman" panose="02020603050405020304" pitchFamily="18" charset="0"/>
              </a:rPr>
              <a:t>expensive,</a:t>
            </a:r>
            <a:endParaRPr lang="cs-CZ" sz="2000" dirty="0" smtClean="0">
              <a:latin typeface="Times New Roman" panose="02020603050405020304" pitchFamily="18" charset="0"/>
              <a:cs typeface="Times New Roman" panose="02020603050405020304" pitchFamily="18" charset="0"/>
            </a:endParaRPr>
          </a:p>
          <a:p>
            <a:pPr lvl="1">
              <a:lnSpc>
                <a:spcPct val="110000"/>
              </a:lnSpc>
              <a:spcBef>
                <a:spcPts val="1200"/>
              </a:spcBef>
              <a:spcAft>
                <a:spcPts val="1200"/>
              </a:spcAft>
              <a:tabLst>
                <a:tab pos="538163" algn="l"/>
              </a:tabLst>
            </a:pPr>
            <a:r>
              <a:rPr lang="en-US" sz="2000" dirty="0" smtClean="0">
                <a:latin typeface="Times New Roman" panose="02020603050405020304" pitchFamily="18" charset="0"/>
                <a:cs typeface="Times New Roman" panose="02020603050405020304" pitchFamily="18" charset="0"/>
              </a:rPr>
              <a:t>equity </a:t>
            </a:r>
            <a:r>
              <a:rPr lang="en-US" sz="2000" dirty="0">
                <a:latin typeface="Times New Roman" panose="02020603050405020304" pitchFamily="18" charset="0"/>
                <a:cs typeface="Times New Roman" panose="02020603050405020304" pitchFamily="18" charset="0"/>
              </a:rPr>
              <a:t>is the most expensive.</a:t>
            </a:r>
            <a:endParaRPr lang="cs-CZ" sz="2000" dirty="0">
              <a:solidFill>
                <a:srgbClr val="FF0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8</a:t>
            </a:fld>
            <a:endParaRPr lang="cs-CZ"/>
          </a:p>
        </p:txBody>
      </p:sp>
    </p:spTree>
    <p:extLst>
      <p:ext uri="{BB962C8B-B14F-4D97-AF65-F5344CB8AC3E}">
        <p14:creationId xmlns:p14="http://schemas.microsoft.com/office/powerpoint/2010/main" val="2580488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254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Cost</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800" b="1" i="0" u="none" strike="noStrike" kern="0" cap="none" spc="0" normalizeH="0" baseline="0" dirty="0" smtClean="0">
                <a:ln>
                  <a:noFill/>
                </a:ln>
                <a:solidFill>
                  <a:srgbClr val="307871"/>
                </a:solidFill>
                <a:effectLst/>
                <a:uLnTx/>
                <a:uFillTx/>
                <a:latin typeface="Times New Roman"/>
                <a:ea typeface="+mj-ea"/>
                <a:cs typeface="+mj-cs"/>
              </a:rPr>
              <a:t> </a:t>
            </a:r>
            <a:r>
              <a:rPr kumimoji="0" lang="cs-CZ" sz="2800" b="1" i="0" u="none" strike="noStrike" kern="0" cap="none" spc="0" normalizeH="0" baseline="0" dirty="0" err="1" smtClean="0">
                <a:ln>
                  <a:noFill/>
                </a:ln>
                <a:solidFill>
                  <a:srgbClr val="307871"/>
                </a:solidFill>
                <a:effectLst/>
                <a:uLnTx/>
                <a:uFillTx/>
                <a:latin typeface="Times New Roman"/>
                <a:ea typeface="+mj-ea"/>
                <a:cs typeface="+mj-cs"/>
              </a:rPr>
              <a:t>debt</a:t>
            </a:r>
            <a:endParaRPr kumimoji="0" lang="en-GB" sz="2800" b="1" i="0" u="none" strike="noStrike" kern="0" cap="none" spc="0" normalizeH="0" baseline="0" dirty="0" smtClean="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31004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Wingdings" pitchFamily="2" charset="2"/>
              <a:buNone/>
            </a:pPr>
            <a:r>
              <a:rPr lang="en-US" sz="2400" dirty="0">
                <a:latin typeface="Times New Roman" panose="02020603050405020304" pitchFamily="18" charset="0"/>
                <a:cs typeface="Times New Roman" panose="02020603050405020304" pitchFamily="18" charset="0"/>
              </a:rPr>
              <a:t>They represent </a:t>
            </a:r>
            <a:r>
              <a:rPr lang="en-US" sz="2400" b="1" i="1" dirty="0">
                <a:latin typeface="Times New Roman" panose="02020603050405020304" pitchFamily="18" charset="0"/>
                <a:cs typeface="Times New Roman" panose="02020603050405020304" pitchFamily="18" charset="0"/>
              </a:rPr>
              <a:t>interest and other expenses related to the acquisition of foreign capital </a:t>
            </a:r>
            <a:r>
              <a:rPr lang="en-US" sz="2400" dirty="0">
                <a:latin typeface="Times New Roman" panose="02020603050405020304" pitchFamily="18" charset="0"/>
                <a:cs typeface="Times New Roman" panose="02020603050405020304" pitchFamily="18" charset="0"/>
              </a:rPr>
              <a:t>(bank and other fees, commissions), which are mostly contractually agreed. </a:t>
            </a:r>
            <a:r>
              <a:rPr lang="cs-CZ"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the case of the provision of capital in the form of a loan, the company is obliged to return the loan within the set </a:t>
            </a:r>
            <a:r>
              <a:rPr lang="en-US" sz="2400" dirty="0" smtClean="0">
                <a:latin typeface="Times New Roman" panose="02020603050405020304" pitchFamily="18" charset="0"/>
                <a:cs typeface="Times New Roman" panose="02020603050405020304" pitchFamily="18" charset="0"/>
              </a:rPr>
              <a:t>deadline,</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with </a:t>
            </a:r>
            <a:r>
              <a:rPr lang="en-US" sz="2400" dirty="0">
                <a:latin typeface="Times New Roman" panose="02020603050405020304" pitchFamily="18" charset="0"/>
                <a:cs typeface="Times New Roman" panose="02020603050405020304" pitchFamily="18" charset="0"/>
              </a:rPr>
              <a:t>the agreed </a:t>
            </a:r>
            <a:r>
              <a:rPr lang="en-US" sz="2400" dirty="0" smtClean="0">
                <a:latin typeface="Times New Roman" panose="02020603050405020304" pitchFamily="18" charset="0"/>
                <a:cs typeface="Times New Roman" panose="02020603050405020304" pitchFamily="18" charset="0"/>
              </a:rPr>
              <a:t>interest.</a:t>
            </a:r>
            <a:endParaRPr lang="cs-CZ" sz="2400" dirty="0" smtClean="0">
              <a:latin typeface="Times New Roman" panose="02020603050405020304" pitchFamily="18" charset="0"/>
              <a:cs typeface="Times New Roman" panose="02020603050405020304" pitchFamily="18" charset="0"/>
            </a:endParaRPr>
          </a:p>
          <a:p>
            <a:pPr marL="0" indent="0">
              <a:lnSpc>
                <a:spcPct val="110000"/>
              </a:lnSpc>
              <a:buFont typeface="Wingdings" pitchFamily="2" charset="2"/>
              <a:buNone/>
            </a:pPr>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the same time, </a:t>
            </a:r>
            <a:r>
              <a:rPr lang="en-US" sz="2400" b="1" i="1" dirty="0">
                <a:latin typeface="Times New Roman" panose="02020603050405020304" pitchFamily="18" charset="0"/>
                <a:cs typeface="Times New Roman" panose="02020603050405020304" pitchFamily="18" charset="0"/>
              </a:rPr>
              <a:t>short-term foreign capital is cheaper than long-term capital </a:t>
            </a:r>
            <a:r>
              <a:rPr lang="en-US" sz="2400" dirty="0">
                <a:latin typeface="Times New Roman" panose="02020603050405020304" pitchFamily="18" charset="0"/>
                <a:cs typeface="Times New Roman" panose="02020603050405020304" pitchFamily="18" charset="0"/>
              </a:rPr>
              <a:t>(it bears lower interest rates).</a:t>
            </a:r>
            <a:endParaRPr lang="cs-CZ" sz="2400" dirty="0">
              <a:solidFill>
                <a:srgbClr val="FF0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9</a:t>
            </a:fld>
            <a:endParaRPr lang="cs-CZ"/>
          </a:p>
        </p:txBody>
      </p:sp>
    </p:spTree>
    <p:extLst>
      <p:ext uri="{BB962C8B-B14F-4D97-AF65-F5344CB8AC3E}">
        <p14:creationId xmlns:p14="http://schemas.microsoft.com/office/powerpoint/2010/main" val="39743627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822</TotalTime>
  <Words>1740</Words>
  <Application>Microsoft Office PowerPoint</Application>
  <PresentationFormat>Širokoúhlá obrazovka</PresentationFormat>
  <Paragraphs>175</Paragraphs>
  <Slides>30</Slides>
  <Notes>30</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30</vt:i4>
      </vt:variant>
    </vt:vector>
  </HeadingPairs>
  <TitlesOfParts>
    <vt:vector size="39" baseType="lpstr">
      <vt:lpstr>Arial</vt:lpstr>
      <vt:lpstr>Calibri</vt:lpstr>
      <vt:lpstr>Calibri Light</vt:lpstr>
      <vt:lpstr>Cambria Math</vt:lpstr>
      <vt:lpstr>Times New Roman</vt:lpstr>
      <vt:lpstr>Wingdings</vt:lpstr>
      <vt:lpstr>Motiv Office</vt:lpstr>
      <vt:lpstr>Document</vt:lpstr>
      <vt:lpstr>Dokument</vt:lpstr>
      <vt:lpstr>Capital Structure and Financial Leverage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162</cp:revision>
  <cp:lastPrinted>2019-11-14T05:47:15Z</cp:lastPrinted>
  <dcterms:created xsi:type="dcterms:W3CDTF">2016-11-25T20:36:16Z</dcterms:created>
  <dcterms:modified xsi:type="dcterms:W3CDTF">2021-09-02T07:14:52Z</dcterms:modified>
</cp:coreProperties>
</file>