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8" r:id="rId3"/>
    <p:sldId id="281" r:id="rId4"/>
    <p:sldId id="296" r:id="rId5"/>
    <p:sldId id="297" r:id="rId6"/>
    <p:sldId id="298" r:id="rId7"/>
    <p:sldId id="299" r:id="rId8"/>
    <p:sldId id="321" r:id="rId9"/>
    <p:sldId id="280" r:id="rId10"/>
    <p:sldId id="295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1" r:id="rId20"/>
    <p:sldId id="292" r:id="rId21"/>
    <p:sldId id="293" r:id="rId22"/>
    <p:sldId id="294" r:id="rId23"/>
    <p:sldId id="322" r:id="rId24"/>
    <p:sldId id="324" r:id="rId25"/>
    <p:sldId id="271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24B"/>
    <a:srgbClr val="598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4" autoAdjust="0"/>
    <p:restoredTop sz="94686"/>
  </p:normalViewPr>
  <p:slideViewPr>
    <p:cSldViewPr snapToGrid="0">
      <p:cViewPr varScale="1">
        <p:scale>
          <a:sx n="109" d="100"/>
          <a:sy n="109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lepek" userId="feb729e6-0e74-477c-a0ae-c9b68d8ac753" providerId="ADAL" clId="{CCFAE66E-F0B5-7E4E-BCCA-4F6AD5F47274}"/>
    <pc:docChg chg="custSel delSld modSld">
      <pc:chgData name="Martin Klepek" userId="feb729e6-0e74-477c-a0ae-c9b68d8ac753" providerId="ADAL" clId="{CCFAE66E-F0B5-7E4E-BCCA-4F6AD5F47274}" dt="2024-11-12T07:09:16.390" v="33" actId="20577"/>
      <pc:docMkLst>
        <pc:docMk/>
      </pc:docMkLst>
      <pc:sldChg chg="modSp mod">
        <pc:chgData name="Martin Klepek" userId="feb729e6-0e74-477c-a0ae-c9b68d8ac753" providerId="ADAL" clId="{CCFAE66E-F0B5-7E4E-BCCA-4F6AD5F47274}" dt="2024-11-12T07:09:16.390" v="33" actId="20577"/>
        <pc:sldMkLst>
          <pc:docMk/>
          <pc:sldMk cId="1665684436" sldId="256"/>
        </pc:sldMkLst>
        <pc:spChg chg="mod">
          <ac:chgData name="Martin Klepek" userId="feb729e6-0e74-477c-a0ae-c9b68d8ac753" providerId="ADAL" clId="{CCFAE66E-F0B5-7E4E-BCCA-4F6AD5F47274}" dt="2024-11-12T07:09:16.390" v="33" actId="20577"/>
          <ac:spMkLst>
            <pc:docMk/>
            <pc:sldMk cId="1665684436" sldId="256"/>
            <ac:spMk id="2" creationId="{00000000-0000-0000-0000-000000000000}"/>
          </ac:spMkLst>
        </pc:spChg>
      </pc:sldChg>
      <pc:sldChg chg="del">
        <pc:chgData name="Martin Klepek" userId="feb729e6-0e74-477c-a0ae-c9b68d8ac753" providerId="ADAL" clId="{CCFAE66E-F0B5-7E4E-BCCA-4F6AD5F47274}" dt="2024-11-12T07:08:52.761" v="0" actId="2696"/>
        <pc:sldMkLst>
          <pc:docMk/>
          <pc:sldMk cId="1883334342" sldId="320"/>
        </pc:sldMkLst>
      </pc:sldChg>
    </pc:docChg>
  </pc:docChgLst>
  <pc:docChgLst>
    <pc:chgData name="Martin Klepek" userId="S::kle0001@ad.slu.cz::feb729e6-0e74-477c-a0ae-c9b68d8ac753" providerId="AD" clId="Web-{94E449FF-3771-CFFF-8988-CE5990EF273C}"/>
    <pc:docChg chg="modSld">
      <pc:chgData name="Martin Klepek" userId="S::kle0001@ad.slu.cz::feb729e6-0e74-477c-a0ae-c9b68d8ac753" providerId="AD" clId="Web-{94E449FF-3771-CFFF-8988-CE5990EF273C}" dt="2024-03-11T09:28:15.894" v="3" actId="20577"/>
      <pc:docMkLst>
        <pc:docMk/>
      </pc:docMkLst>
      <pc:sldChg chg="modSp">
        <pc:chgData name="Martin Klepek" userId="S::kle0001@ad.slu.cz::feb729e6-0e74-477c-a0ae-c9b68d8ac753" providerId="AD" clId="Web-{94E449FF-3771-CFFF-8988-CE5990EF273C}" dt="2024-03-11T09:28:15.894" v="3" actId="20577"/>
        <pc:sldMkLst>
          <pc:docMk/>
          <pc:sldMk cId="3822102702" sldId="291"/>
        </pc:sldMkLst>
        <pc:spChg chg="mod">
          <ac:chgData name="Martin Klepek" userId="S::kle0001@ad.slu.cz::feb729e6-0e74-477c-a0ae-c9b68d8ac753" providerId="AD" clId="Web-{94E449FF-3771-CFFF-8988-CE5990EF273C}" dt="2024-03-11T09:28:15.894" v="3" actId="20577"/>
          <ac:spMkLst>
            <pc:docMk/>
            <pc:sldMk cId="3822102702" sldId="291"/>
            <ac:spMk id="3" creationId="{DEFC05BA-D9FF-4F2B-9228-F56476C6C5E2}"/>
          </ac:spMkLst>
        </pc:spChg>
      </pc:sldChg>
    </pc:docChg>
  </pc:docChgLst>
  <pc:docChgLst>
    <pc:chgData name="Martin Klepek" userId="feb729e6-0e74-477c-a0ae-c9b68d8ac753" providerId="ADAL" clId="{FE801E1C-430D-E54F-8458-2529C8D68D3B}"/>
    <pc:docChg chg="addSld modSld">
      <pc:chgData name="Martin Klepek" userId="feb729e6-0e74-477c-a0ae-c9b68d8ac753" providerId="ADAL" clId="{FE801E1C-430D-E54F-8458-2529C8D68D3B}" dt="2024-03-11T08:10:24.736" v="17" actId="20577"/>
      <pc:docMkLst>
        <pc:docMk/>
      </pc:docMkLst>
      <pc:sldChg chg="mod modShow">
        <pc:chgData name="Martin Klepek" userId="feb729e6-0e74-477c-a0ae-c9b68d8ac753" providerId="ADAL" clId="{FE801E1C-430D-E54F-8458-2529C8D68D3B}" dt="2024-03-11T08:10:01.312" v="0" actId="729"/>
        <pc:sldMkLst>
          <pc:docMk/>
          <pc:sldMk cId="1883334342" sldId="320"/>
        </pc:sldMkLst>
      </pc:sldChg>
      <pc:sldChg chg="modSp mod">
        <pc:chgData name="Martin Klepek" userId="feb729e6-0e74-477c-a0ae-c9b68d8ac753" providerId="ADAL" clId="{FE801E1C-430D-E54F-8458-2529C8D68D3B}" dt="2024-03-11T08:10:24.736" v="17" actId="20577"/>
        <pc:sldMkLst>
          <pc:docMk/>
          <pc:sldMk cId="2018924506" sldId="323"/>
        </pc:sldMkLst>
        <pc:spChg chg="mod">
          <ac:chgData name="Martin Klepek" userId="feb729e6-0e74-477c-a0ae-c9b68d8ac753" providerId="ADAL" clId="{FE801E1C-430D-E54F-8458-2529C8D68D3B}" dt="2024-03-11T08:10:24.736" v="17" actId="20577"/>
          <ac:spMkLst>
            <pc:docMk/>
            <pc:sldMk cId="2018924506" sldId="323"/>
            <ac:spMk id="3" creationId="{DEFC05BA-D9FF-4F2B-9228-F56476C6C5E2}"/>
          </ac:spMkLst>
        </pc:spChg>
      </pc:sldChg>
      <pc:sldChg chg="add">
        <pc:chgData name="Martin Klepek" userId="feb729e6-0e74-477c-a0ae-c9b68d8ac753" providerId="ADAL" clId="{FE801E1C-430D-E54F-8458-2529C8D68D3B}" dt="2024-03-11T08:10:15.471" v="1"/>
        <pc:sldMkLst>
          <pc:docMk/>
          <pc:sldMk cId="1584583026" sldId="324"/>
        </pc:sldMkLst>
      </pc:sldChg>
    </pc:docChg>
  </pc:docChgLst>
  <pc:docChgLst>
    <pc:chgData name="Martin Klepek" userId="feb729e6-0e74-477c-a0ae-c9b68d8ac753" providerId="ADAL" clId="{74D7C1E9-C0AE-8147-84CF-E21B2D0A3C88}"/>
    <pc:docChg chg="delSld">
      <pc:chgData name="Martin Klepek" userId="feb729e6-0e74-477c-a0ae-c9b68d8ac753" providerId="ADAL" clId="{74D7C1E9-C0AE-8147-84CF-E21B2D0A3C88}" dt="2024-11-23T21:40:35.284" v="0" actId="2696"/>
      <pc:docMkLst>
        <pc:docMk/>
      </pc:docMkLst>
      <pc:sldChg chg="del">
        <pc:chgData name="Martin Klepek" userId="feb729e6-0e74-477c-a0ae-c9b68d8ac753" providerId="ADAL" clId="{74D7C1E9-C0AE-8147-84CF-E21B2D0A3C88}" dt="2024-11-23T21:40:35.284" v="0" actId="2696"/>
        <pc:sldMkLst>
          <pc:docMk/>
          <pc:sldMk cId="2018924506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36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36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inmag.penize.cz/recenze/267047-rychle-a-pomale-mysleni-nobelista-napsal-navod-k-pouziti-hlav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83791"/>
            <a:ext cx="9144000" cy="1212512"/>
          </a:xfrm>
        </p:spPr>
        <p:txBody>
          <a:bodyPr>
            <a:noAutofit/>
          </a:bodyPr>
          <a:lstStyle/>
          <a:p>
            <a:r>
              <a:rPr lang="cs-CZ" sz="4000"/>
              <a:t>B2B Marketing</a:t>
            </a:r>
            <a:br>
              <a:rPr lang="cs-CZ" sz="4000" dirty="0"/>
            </a:br>
            <a:r>
              <a:rPr lang="cs-CZ" sz="4000" dirty="0"/>
              <a:t>Nákupní chování v organizacích</a:t>
            </a:r>
            <a:br>
              <a:rPr lang="cs-CZ" sz="4000" dirty="0"/>
            </a:br>
            <a:r>
              <a:rPr lang="cs-CZ" sz="4000" dirty="0"/>
              <a:t>Principy přesvědčování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automaticity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Princip je postaven na tom, že řadu našich rozhodnutí děláme automaticky.</a:t>
            </a:r>
          </a:p>
          <a:p>
            <a:r>
              <a:rPr lang="cs-CZ" sz="3600" dirty="0"/>
              <a:t>Lidé stráví vělkou část času během dne v automatickém režimu.</a:t>
            </a:r>
          </a:p>
          <a:p>
            <a:r>
              <a:rPr lang="cs-CZ" sz="3600" dirty="0"/>
              <a:t>Daniel </a:t>
            </a:r>
            <a:r>
              <a:rPr lang="cs-CZ" sz="3600" dirty="0">
                <a:hlinkClick r:id="rId2"/>
              </a:rPr>
              <a:t>Kahneman</a:t>
            </a:r>
            <a:r>
              <a:rPr lang="cs-CZ" sz="3600" dirty="0"/>
              <a:t> tomu říká systém 1</a:t>
            </a:r>
          </a:p>
          <a:p>
            <a:pPr lvl="1"/>
            <a:r>
              <a:rPr lang="cs-CZ" sz="3200" dirty="0"/>
              <a:t>Je rychlý, efektivní a šetří energii mozku</a:t>
            </a:r>
          </a:p>
          <a:p>
            <a:pPr lvl="1"/>
            <a:r>
              <a:rPr lang="cs-CZ" sz="3200" dirty="0"/>
              <a:t>Dělá chyby</a:t>
            </a:r>
          </a:p>
        </p:txBody>
      </p:sp>
    </p:spTree>
    <p:extLst>
      <p:ext uri="{BB962C8B-B14F-4D97-AF65-F5344CB8AC3E}">
        <p14:creationId xmlns:p14="http://schemas.microsoft.com/office/powerpoint/2010/main" val="4079114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automaticity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500" dirty="0"/>
              <a:t>Klasický experiment</a:t>
            </a:r>
          </a:p>
          <a:p>
            <a:r>
              <a:rPr lang="cs-CZ" sz="2200" dirty="0"/>
              <a:t>Student je v knihovně těsně před použitím kopírky požádán figurantem o laskavost. Volba formulace otázky figuranta determinuje jak úspěšý je ve svém požadavku. Ze tří variant je nejúspěšnější ta, ve které je uvedeno slovo „protože“ (94% a 93%). Co je ale z hlediska automaticity zajímavé je, že v případě, kdy byl použitý zcela nerelevanvntí argument (protože potřebuji kopírovat) se míra souhlasu změnšila jen nepatrně.</a:t>
            </a:r>
            <a:endParaRPr lang="cs-CZ" sz="1900" dirty="0"/>
          </a:p>
          <a:p>
            <a:r>
              <a:rPr lang="cs-CZ" sz="3400" dirty="0"/>
              <a:t>Pardon, potřebuji okopírovt 5 stránek, můžu tě předběhnout? (60% souhlas)</a:t>
            </a:r>
          </a:p>
          <a:p>
            <a:r>
              <a:rPr lang="cs-CZ" sz="3400" dirty="0"/>
              <a:t>Pardon, potřebuji okopírovt 5 stránek, můžu tě předběhnout, protože spěchám? (94% souhlas)</a:t>
            </a:r>
          </a:p>
          <a:p>
            <a:r>
              <a:rPr lang="cs-CZ" sz="3400" dirty="0"/>
              <a:t>Pardon, potřebuji okopírovt 5 stránek, můžu tě předběhnout, protože potřebuji kopírovat? (93% souhlas)</a:t>
            </a:r>
          </a:p>
          <a:p>
            <a:pPr lvl="1"/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1263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9141372" cy="68296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32226" y="1690688"/>
            <a:ext cx="1232551" cy="1017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al 5"/>
          <p:cNvSpPr/>
          <p:nvPr/>
        </p:nvSpPr>
        <p:spPr>
          <a:xfrm>
            <a:off x="5075977" y="584656"/>
            <a:ext cx="1232551" cy="1017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7337835" y="584656"/>
            <a:ext cx="1232551" cy="1017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40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nohy ve dveřích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32834" cy="4351338"/>
          </a:xfrm>
        </p:spPr>
        <p:txBody>
          <a:bodyPr>
            <a:normAutofit/>
          </a:bodyPr>
          <a:lstStyle/>
          <a:p>
            <a:r>
              <a:rPr lang="cs-CZ" sz="3600" dirty="0"/>
              <a:t>Po malém požadavku následuje velký požadavek.</a:t>
            </a:r>
          </a:p>
          <a:p>
            <a:r>
              <a:rPr lang="cs-CZ" sz="3600" dirty="0"/>
              <a:t>Známe z telemarketingu</a:t>
            </a:r>
          </a:p>
          <a:p>
            <a:pPr lvl="1"/>
            <a:r>
              <a:rPr lang="cs-CZ" dirty="0"/>
              <a:t>Telefonát se má týkat účasti ve výzkumu ale nakonec se z něj vyklube prodejní technika</a:t>
            </a:r>
          </a:p>
          <a:p>
            <a:pPr lvl="1"/>
            <a:r>
              <a:rPr lang="cs-CZ" dirty="0"/>
              <a:t>Pokud bychom dostali informaci o tom, že se jedná o nabídku, pravděpodobně bychom nepokračovali v hovoru.</a:t>
            </a:r>
          </a:p>
          <a:p>
            <a:pPr lvl="1"/>
            <a:r>
              <a:rPr lang="cs-CZ" dirty="0"/>
              <a:t>Jakmile už jsme ale poskytli svůj čas, je větší šance, že si nabídku nejen vyslechneme.</a:t>
            </a:r>
          </a:p>
        </p:txBody>
      </p:sp>
      <p:pic>
        <p:nvPicPr>
          <p:cNvPr id="1026" name="Picture 2" descr="Foot Caught In Revolving Door Ouch GIF - Foot Caught In Revolving Door Ouch  Revolving Door - Discover &amp; Share GIFs">
            <a:extLst>
              <a:ext uri="{FF2B5EF4-FFF2-40B4-BE49-F238E27FC236}">
                <a16:creationId xmlns:a16="http://schemas.microsoft.com/office/drawing/2014/main" id="{CCE6416E-BAE6-9542-A2E2-A96FF04B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66" y="1690688"/>
            <a:ext cx="275313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nohy ve dveřích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4000"/>
              <a:t>Klasický experiment</a:t>
            </a:r>
          </a:p>
          <a:p>
            <a:pPr lvl="1"/>
            <a:r>
              <a:rPr lang="cs-CZ" sz="2800"/>
              <a:t>V Kalifornii se vědci snažili podomním „prodejem“ přesvědčit lidi, aby si před dům nechali vystavit velkou ošklivou ceduli „Jezděte opatrně“.</a:t>
            </a:r>
          </a:p>
          <a:p>
            <a:pPr lvl="1"/>
            <a:r>
              <a:rPr lang="cs-CZ" sz="2800"/>
              <a:t>Pouze 17% lidí souhlasilo.</a:t>
            </a:r>
          </a:p>
          <a:p>
            <a:pPr lvl="1"/>
            <a:r>
              <a:rPr lang="cs-CZ" sz="2800"/>
              <a:t>Když změnili způsob a poprosili nejprve o umístění malé cedulky „Buď dobrým řidičem“ a poté se zeptali na větší, souhlasilo 76%!</a:t>
            </a:r>
          </a:p>
          <a:p>
            <a:pPr lvl="1"/>
            <a:r>
              <a:rPr lang="cs-CZ" sz="2800"/>
              <a:t>V další variantě scénáře experimentu místo malé cedule požádali o podpis petice. Zde pak s umístěním velké cedule souhlasilo jen 48%. Automaticky tak souhlasíme s větším závazkem, který náseduje po menším ale ve větší míře jen pokud se jedná o závazek z podobné oblasti (malá cedulka -&gt; velká cedulka) než z jiné oblasti (petice -&gt; velká cedulka)</a:t>
            </a:r>
          </a:p>
          <a:p>
            <a:pPr lvl="1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47372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96" y="55613"/>
            <a:ext cx="9251731" cy="68023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65402" y="3033608"/>
            <a:ext cx="1720158" cy="14206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3121937" y="1186701"/>
            <a:ext cx="2236205" cy="18469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16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nízkého míče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600" dirty="0"/>
              <a:t>Využívané při prodeji automobilů.</a:t>
            </a:r>
          </a:p>
          <a:p>
            <a:r>
              <a:rPr lang="cs-CZ" sz="3600" dirty="0"/>
              <a:t>Nejdříve je nabídnuta atraktivní verze nabídky auta.</a:t>
            </a:r>
          </a:p>
          <a:p>
            <a:r>
              <a:rPr lang="cs-CZ" sz="3600" dirty="0"/>
              <a:t>Zákazník je nadšený a začnou se vyplňovat papíry.</a:t>
            </a:r>
          </a:p>
          <a:p>
            <a:r>
              <a:rPr lang="cs-CZ" sz="3600" dirty="0"/>
              <a:t>Zákazník již souhlasil s nákupem, mentálně již vlastní produkt a má k němu již vztah.</a:t>
            </a:r>
          </a:p>
          <a:p>
            <a:r>
              <a:rPr lang="cs-CZ" sz="3600" dirty="0"/>
              <a:t>V průběhu ale vyjde najevo, že původní nabídku není možné realizovat.</a:t>
            </a:r>
          </a:p>
          <a:p>
            <a:r>
              <a:rPr lang="cs-CZ" sz="3600" dirty="0"/>
              <a:t>Zákazník ale již produkt chce. Udělal rozhodnutí a mentálně se stal vlastníkem.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771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nízkého míče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4800" dirty="0"/>
              <a:t>Klasický experiment</a:t>
            </a:r>
          </a:p>
          <a:p>
            <a:pPr lvl="1"/>
            <a:r>
              <a:rPr lang="cs-CZ" sz="3600" dirty="0"/>
              <a:t>Studenti byli požádáni o účast na experimentu.</a:t>
            </a:r>
          </a:p>
          <a:p>
            <a:pPr lvl="1"/>
            <a:r>
              <a:rPr lang="cs-CZ" sz="3600" dirty="0"/>
              <a:t>Řada z nich souhlasila, jelikož experimenty bývají pro studenty zábava a navíc mohou něco málo vydělat.</a:t>
            </a:r>
          </a:p>
          <a:p>
            <a:pPr lvl="1"/>
            <a:r>
              <a:rPr lang="cs-CZ" sz="3600" dirty="0"/>
              <a:t>Poté jim byla poskytnuta doplňující informace, že se experiment koná v sobotu v 7:00. 56% přišlo.</a:t>
            </a:r>
          </a:p>
          <a:p>
            <a:pPr lvl="1"/>
            <a:r>
              <a:rPr lang="cs-CZ" sz="3600" dirty="0"/>
              <a:t>Pokud se studentů ptali rovnou, zda příjdou v sobotu na 7:00 na experiment přišlo pouze 24% oslovených.</a:t>
            </a:r>
          </a:p>
          <a:p>
            <a:pPr lvl="1"/>
            <a:endParaRPr lang="cs-CZ" sz="3600" dirty="0"/>
          </a:p>
          <a:p>
            <a:pPr lvl="1"/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64587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nohy ve dveřích a nízkého míče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/>
              <a:t>Jedná se o techniky založené na teorii závazku.</a:t>
            </a:r>
          </a:p>
          <a:p>
            <a:r>
              <a:rPr lang="cs-CZ" sz="3600" dirty="0"/>
              <a:t>Lidé neradi mění svá rozhodnutí.</a:t>
            </a:r>
          </a:p>
          <a:p>
            <a:r>
              <a:rPr lang="cs-CZ" sz="3600" dirty="0"/>
              <a:t>Způsobuje jim to nepříjemný pocit.</a:t>
            </a:r>
          </a:p>
          <a:p>
            <a:r>
              <a:rPr lang="cs-CZ" sz="3600" dirty="0"/>
              <a:t>Ten vychází z vnitřní disonance.</a:t>
            </a:r>
          </a:p>
          <a:p>
            <a:r>
              <a:rPr lang="cs-CZ" sz="3600" dirty="0"/>
              <a:t>Udrží si tedy slíbený závazek i když se původní dohoda změnila.</a:t>
            </a:r>
          </a:p>
          <a:p>
            <a:r>
              <a:rPr lang="cs-CZ" sz="3600" dirty="0"/>
              <a:t>Studentský experiment a nabídka ošklivého poutače na zahradě jsou toho důkazem.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0304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„to není vše“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 dirty="0"/>
              <a:t>Původní nabídka je postupně vylepšována.</a:t>
            </a:r>
          </a:p>
          <a:p>
            <a:r>
              <a:rPr lang="cs-CZ" sz="3600" dirty="0"/>
              <a:t>Finální verze nabídky tak vypadá v porovnání s původní verzí skvěle.</a:t>
            </a:r>
          </a:p>
          <a:p>
            <a:r>
              <a:rPr lang="cs-CZ" sz="3600" dirty="0"/>
              <a:t>Zákazník pak neporovnává nabídku v kontextu konkurenčních nabídek.</a:t>
            </a:r>
            <a:endParaRPr lang="cs-CZ" sz="3600" dirty="0">
              <a:ea typeface="Calibri"/>
              <a:cs typeface="Calibri"/>
            </a:endParaRP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2210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 descr="Související obrázek">
            <a:extLst>
              <a:ext uri="{FF2B5EF4-FFF2-40B4-BE49-F238E27FC236}">
                <a16:creationId xmlns:a16="http://schemas.microsoft.com/office/drawing/2014/main" id="{A71A0344-73AE-439A-A7D8-C556777A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3659" cy="711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0550" y="3924234"/>
            <a:ext cx="570255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Nákupní chování</a:t>
            </a:r>
          </a:p>
          <a:p>
            <a:pPr algn="ctr"/>
            <a:r>
              <a:rPr lang="cs-CZ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organizacích</a:t>
            </a:r>
          </a:p>
        </p:txBody>
      </p:sp>
    </p:spTree>
    <p:extLst>
      <p:ext uri="{BB962C8B-B14F-4D97-AF65-F5344CB8AC3E}">
        <p14:creationId xmlns:p14="http://schemas.microsoft.com/office/powerpoint/2010/main" val="1651437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„to není vše“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800" dirty="0"/>
              <a:t>Klasický experiment</a:t>
            </a:r>
          </a:p>
          <a:p>
            <a:pPr lvl="1"/>
            <a:r>
              <a:rPr lang="cs-CZ" sz="3600" dirty="0"/>
              <a:t>První skupině byl nabídnutý dortík za 75 centů.</a:t>
            </a:r>
          </a:p>
          <a:p>
            <a:pPr lvl="1"/>
            <a:r>
              <a:rPr lang="cs-CZ" sz="3600" dirty="0"/>
              <a:t>Než stihli účastníci experimentu reagovat, byly jim nabídnuty zdarma dvě sušenky.</a:t>
            </a:r>
          </a:p>
          <a:p>
            <a:pPr lvl="1"/>
            <a:r>
              <a:rPr lang="cs-CZ" sz="3600" dirty="0"/>
              <a:t>Nabídku přijalo 73% studentů</a:t>
            </a:r>
          </a:p>
          <a:p>
            <a:pPr lvl="1"/>
            <a:r>
              <a:rPr lang="cs-CZ" sz="3600" dirty="0"/>
              <a:t>Druhé skupině pak byl nabídnut dortík a dvě sušenky za 75 centů.</a:t>
            </a:r>
          </a:p>
          <a:p>
            <a:pPr lvl="1"/>
            <a:r>
              <a:rPr lang="cs-CZ" sz="3600" dirty="0"/>
              <a:t>Nabídku akceptovalo jen 40% studentů.</a:t>
            </a:r>
          </a:p>
          <a:p>
            <a:pPr lvl="1"/>
            <a:endParaRPr lang="cs-CZ" sz="3600" dirty="0"/>
          </a:p>
          <a:p>
            <a:pPr lvl="1"/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849926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i koruna pomůže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Velmi úspěšná technika při fundrisingu</a:t>
            </a:r>
          </a:p>
          <a:p>
            <a:r>
              <a:rPr lang="cs-CZ" sz="3600" dirty="0"/>
              <a:t>V experimentu se skupina žadatelů prezentovala klasickým heslem: „Přispěli byste prosím na charitu?“</a:t>
            </a:r>
          </a:p>
          <a:p>
            <a:r>
              <a:rPr lang="cs-CZ" sz="3600" dirty="0"/>
              <a:t>V tomto případě byla úspěšnost (souhlas) pouze 28%.</a:t>
            </a:r>
          </a:p>
          <a:p>
            <a:r>
              <a:rPr lang="cs-CZ" sz="3600" dirty="0"/>
              <a:t>Dodáním informace o tom, že „i koruna pomůže“ se zvýšil souhlas s poskytnutím daru na 50%.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90715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vzácnosti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Určitě známe z ekonomie</a:t>
            </a:r>
          </a:p>
          <a:p>
            <a:r>
              <a:rPr lang="cs-CZ" sz="3600" dirty="0"/>
              <a:t>V obchodním jednání se využívá:</a:t>
            </a:r>
          </a:p>
          <a:p>
            <a:pPr lvl="1"/>
            <a:r>
              <a:rPr lang="cs-CZ" sz="3600" dirty="0"/>
              <a:t>Poslední na skladě</a:t>
            </a:r>
          </a:p>
          <a:p>
            <a:pPr lvl="1"/>
            <a:r>
              <a:rPr lang="cs-CZ" sz="3600" dirty="0"/>
              <a:t>Limitovaná edice</a:t>
            </a:r>
          </a:p>
          <a:p>
            <a:pPr lvl="1"/>
            <a:r>
              <a:rPr lang="cs-CZ" sz="3600" dirty="0"/>
              <a:t>Brzy končí výprodeje</a:t>
            </a:r>
          </a:p>
          <a:p>
            <a:pPr lvl="1"/>
            <a:r>
              <a:rPr lang="cs-CZ" sz="3600" dirty="0"/>
              <a:t>Limitovaná nabídka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16" y="1481957"/>
            <a:ext cx="4630530" cy="38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57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reciprocity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600" dirty="0"/>
              <a:t>Když vám někdo udělá službu, máte pocit povinnosti mu ji oplatit.</a:t>
            </a:r>
          </a:p>
          <a:p>
            <a:r>
              <a:rPr lang="cs-CZ" sz="3600" dirty="0"/>
              <a:t>Často ale oplácíme mnohem větší službou, než nám byla chytře poskytnuta.</a:t>
            </a:r>
          </a:p>
          <a:p>
            <a:r>
              <a:rPr lang="cs-CZ" sz="3600" dirty="0"/>
              <a:t>Charita rozdává malé dárky a lidé poté mají pocit, že by se měli rozhodnout něco darovat.</a:t>
            </a:r>
          </a:p>
          <a:p>
            <a:r>
              <a:rPr lang="cs-CZ" sz="3600" dirty="0"/>
              <a:t>Univerzity posílají absolventům drobné dárky (nálepky, magnetky na lednici atd.) a poté žádají o sponzorský dar.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35331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přesvědčování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Princip atomaticity</a:t>
            </a:r>
          </a:p>
          <a:p>
            <a:pPr lvl="1"/>
            <a:r>
              <a:rPr lang="cs-CZ" sz="3600" dirty="0"/>
              <a:t>Noha ve dveřích</a:t>
            </a:r>
          </a:p>
          <a:p>
            <a:pPr lvl="1"/>
            <a:r>
              <a:rPr lang="cs-CZ" sz="3600" dirty="0"/>
              <a:t>Nízký míč</a:t>
            </a:r>
          </a:p>
          <a:p>
            <a:pPr lvl="1"/>
            <a:r>
              <a:rPr lang="cs-CZ" sz="3600" dirty="0"/>
              <a:t>To není vše</a:t>
            </a:r>
          </a:p>
          <a:p>
            <a:pPr lvl="1"/>
            <a:r>
              <a:rPr lang="cs-CZ" sz="3600" dirty="0"/>
              <a:t>I koruna pomůže</a:t>
            </a:r>
          </a:p>
          <a:p>
            <a:r>
              <a:rPr lang="cs-CZ" sz="4000" dirty="0"/>
              <a:t>Princip vzácnosti</a:t>
            </a:r>
          </a:p>
          <a:p>
            <a:r>
              <a:rPr lang="cs-CZ" sz="4000" dirty="0"/>
              <a:t>Princip reciprocity</a:t>
            </a:r>
          </a:p>
          <a:p>
            <a:endParaRPr lang="cs-CZ" sz="4000" dirty="0"/>
          </a:p>
        </p:txBody>
      </p:sp>
      <p:pic>
        <p:nvPicPr>
          <p:cNvPr id="1028" name="Picture 4" descr="Výsledek obrázku pro persuas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36" y="896292"/>
            <a:ext cx="4860045" cy="486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83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14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Nakupování v organizacích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Mohlo by se zdát, že nákup v organizaci je čistě racionální a na faktech založený proces.</a:t>
            </a:r>
          </a:p>
          <a:p>
            <a:r>
              <a:rPr lang="cs-CZ" sz="3600" dirty="0"/>
              <a:t>V organizacích ale zatím pracují lidé a ti jak známo dělají rozhodnutí, nikoliv organizace jako taková.</a:t>
            </a:r>
          </a:p>
          <a:p>
            <a:r>
              <a:rPr lang="cs-CZ" sz="3600" dirty="0"/>
              <a:t>Organizace na rozdíl od jednotlivce vytváří jakousi vnitřní podnikovou kulturu která přirozeně ovlivňuje také nákup.</a:t>
            </a:r>
          </a:p>
        </p:txBody>
      </p:sp>
    </p:spTree>
    <p:extLst>
      <p:ext uri="{BB962C8B-B14F-4D97-AF65-F5344CB8AC3E}">
        <p14:creationId xmlns:p14="http://schemas.microsoft.com/office/powerpoint/2010/main" val="90881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48" y="452"/>
            <a:ext cx="9279801" cy="68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9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v nakupování rodin a organizací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Podniky mají objektivně a jasně nastaveny některé krtéria nákupu.</a:t>
            </a:r>
          </a:p>
          <a:p>
            <a:r>
              <a:rPr lang="cs-CZ" sz="3200" dirty="0"/>
              <a:t>Mají cíl maximalizace zisku či hodnoty pro akcionáře.</a:t>
            </a:r>
          </a:p>
          <a:p>
            <a:r>
              <a:rPr lang="cs-CZ" sz="3200" dirty="0"/>
              <a:t>Budou často vázat své rozhodnutí na ekonomické efekty nákupu.</a:t>
            </a:r>
          </a:p>
          <a:p>
            <a:r>
              <a:rPr lang="cs-CZ" sz="3200" dirty="0"/>
              <a:t>Organizace oproti rodinám často nakupují recipročně.</a:t>
            </a:r>
          </a:p>
          <a:p>
            <a:pPr lvl="1"/>
            <a:r>
              <a:rPr lang="cs-CZ" dirty="0"/>
              <a:t>Prodáme vám automobily a vy recipročně koupíte naše tiskárny.</a:t>
            </a:r>
          </a:p>
        </p:txBody>
      </p:sp>
    </p:spTree>
    <p:extLst>
      <p:ext uri="{BB962C8B-B14F-4D97-AF65-F5344CB8AC3E}">
        <p14:creationId xmlns:p14="http://schemas.microsoft.com/office/powerpoint/2010/main" val="320843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Nákupní centrum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/>
              <a:t>Jednotka tvořena řadou expertů na svou specifickou oblast.</a:t>
            </a:r>
          </a:p>
          <a:p>
            <a:r>
              <a:rPr lang="cs-CZ" sz="3200" dirty="0"/>
              <a:t>Každý z nákupního centra může hrát v procesu nákupu svou roli.</a:t>
            </a:r>
          </a:p>
          <a:p>
            <a:r>
              <a:rPr lang="cs-CZ" sz="3200" dirty="0"/>
              <a:t>Například: účetní, marketér, logistik, právník, finanční ředitel, nákupčí, produktový manažer.</a:t>
            </a:r>
          </a:p>
          <a:p>
            <a:r>
              <a:rPr lang="cs-CZ" sz="3200" dirty="0"/>
              <a:t>Čím důležitější je nákup, tím je zapojeno větší množství expertů.</a:t>
            </a:r>
          </a:p>
          <a:p>
            <a:r>
              <a:rPr lang="cs-CZ" sz="3200" dirty="0"/>
              <a:t>Zároveň se důležité nákupy řeší ve vyšších patrech organizační struktury.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21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73" y="794630"/>
            <a:ext cx="9243586" cy="482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2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negot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44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631" y="3124131"/>
            <a:ext cx="613721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Přesvědčování</a:t>
            </a:r>
          </a:p>
        </p:txBody>
      </p:sp>
    </p:spTree>
    <p:extLst>
      <p:ext uri="{BB962C8B-B14F-4D97-AF65-F5344CB8AC3E}">
        <p14:creationId xmlns:p14="http://schemas.microsoft.com/office/powerpoint/2010/main" val="20705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přesvědčování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Princip atomaticity</a:t>
            </a:r>
          </a:p>
          <a:p>
            <a:pPr lvl="1"/>
            <a:r>
              <a:rPr lang="cs-CZ" sz="3600" dirty="0"/>
              <a:t>Noha ve dveřích</a:t>
            </a:r>
          </a:p>
          <a:p>
            <a:pPr lvl="1"/>
            <a:r>
              <a:rPr lang="cs-CZ" sz="3600" dirty="0"/>
              <a:t>Nízký míč</a:t>
            </a:r>
          </a:p>
          <a:p>
            <a:pPr lvl="1"/>
            <a:r>
              <a:rPr lang="cs-CZ" sz="3600" dirty="0"/>
              <a:t>To není vše</a:t>
            </a:r>
          </a:p>
          <a:p>
            <a:pPr lvl="1"/>
            <a:r>
              <a:rPr lang="cs-CZ" sz="3600" dirty="0"/>
              <a:t>I koruna pomůže</a:t>
            </a:r>
          </a:p>
          <a:p>
            <a:r>
              <a:rPr lang="cs-CZ" sz="4000" dirty="0"/>
              <a:t>Princip vzácnosti</a:t>
            </a:r>
          </a:p>
          <a:p>
            <a:r>
              <a:rPr lang="cs-CZ" sz="4000" dirty="0"/>
              <a:t>Princip reciprocity</a:t>
            </a:r>
          </a:p>
          <a:p>
            <a:endParaRPr lang="cs-CZ" sz="4000" dirty="0"/>
          </a:p>
        </p:txBody>
      </p:sp>
      <p:pic>
        <p:nvPicPr>
          <p:cNvPr id="1028" name="Picture 4" descr="Výsledek obrázku pro persuas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36" y="896292"/>
            <a:ext cx="4860045" cy="486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801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1029</Words>
  <Application>Microsoft Macintosh PowerPoint</Application>
  <PresentationFormat>Širokoúhlá obrazovka</PresentationFormat>
  <Paragraphs>111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B2B Marketing Nákupní chování v organizacích Principy přesvědčování</vt:lpstr>
      <vt:lpstr>Prezentace aplikace PowerPoint</vt:lpstr>
      <vt:lpstr>Nakupování v organizacích</vt:lpstr>
      <vt:lpstr>Prezentace aplikace PowerPoint</vt:lpstr>
      <vt:lpstr>Rozdíly v nakupování rodin a organizací</vt:lpstr>
      <vt:lpstr>Nákupní centrum</vt:lpstr>
      <vt:lpstr>Prezentace aplikace PowerPoint</vt:lpstr>
      <vt:lpstr>Prezentace aplikace PowerPoint</vt:lpstr>
      <vt:lpstr>Principy přesvědčování</vt:lpstr>
      <vt:lpstr>Principy automaticity</vt:lpstr>
      <vt:lpstr>Principy automaticity</vt:lpstr>
      <vt:lpstr>Prezentace aplikace PowerPoint</vt:lpstr>
      <vt:lpstr>Technika nohy ve dveřích</vt:lpstr>
      <vt:lpstr>Technika nohy ve dveřích</vt:lpstr>
      <vt:lpstr>Prezentace aplikace PowerPoint</vt:lpstr>
      <vt:lpstr>Technika nízkého míče</vt:lpstr>
      <vt:lpstr>Technika nízkého míče</vt:lpstr>
      <vt:lpstr>Technika nohy ve dveřích a nízkého míče</vt:lpstr>
      <vt:lpstr>Technika „to není vše“</vt:lpstr>
      <vt:lpstr>Technika „to není vše“</vt:lpstr>
      <vt:lpstr>Technika i koruna pomůže</vt:lpstr>
      <vt:lpstr>Princip vzácnosti</vt:lpstr>
      <vt:lpstr>Princip reciprocity</vt:lpstr>
      <vt:lpstr>Principy přesvědčování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Martin Klepek</cp:lastModifiedBy>
  <cp:revision>116</cp:revision>
  <dcterms:created xsi:type="dcterms:W3CDTF">2015-11-22T20:58:09Z</dcterms:created>
  <dcterms:modified xsi:type="dcterms:W3CDTF">2024-11-23T21:40:45Z</dcterms:modified>
</cp:coreProperties>
</file>