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7"/>
  </p:notesMasterIdLst>
  <p:sldIdLst>
    <p:sldId id="336" r:id="rId2"/>
    <p:sldId id="302" r:id="rId3"/>
    <p:sldId id="334" r:id="rId4"/>
    <p:sldId id="338" r:id="rId5"/>
    <p:sldId id="356" r:id="rId6"/>
    <p:sldId id="339" r:id="rId7"/>
    <p:sldId id="340" r:id="rId8"/>
    <p:sldId id="357" r:id="rId9"/>
    <p:sldId id="335" r:id="rId10"/>
    <p:sldId id="344" r:id="rId11"/>
    <p:sldId id="345" r:id="rId12"/>
    <p:sldId id="346" r:id="rId13"/>
    <p:sldId id="347" r:id="rId14"/>
    <p:sldId id="359" r:id="rId15"/>
    <p:sldId id="362" r:id="rId16"/>
    <p:sldId id="360" r:id="rId17"/>
    <p:sldId id="361" r:id="rId18"/>
    <p:sldId id="387" r:id="rId19"/>
    <p:sldId id="388" r:id="rId20"/>
    <p:sldId id="352" r:id="rId21"/>
    <p:sldId id="389" r:id="rId22"/>
    <p:sldId id="390" r:id="rId23"/>
    <p:sldId id="391" r:id="rId24"/>
    <p:sldId id="392" r:id="rId25"/>
    <p:sldId id="353" r:id="rId26"/>
    <p:sldId id="350" r:id="rId27"/>
    <p:sldId id="355" r:id="rId28"/>
    <p:sldId id="354" r:id="rId29"/>
    <p:sldId id="375" r:id="rId30"/>
    <p:sldId id="381" r:id="rId31"/>
    <p:sldId id="293" r:id="rId32"/>
    <p:sldId id="393" r:id="rId33"/>
    <p:sldId id="297" r:id="rId34"/>
    <p:sldId id="394" r:id="rId35"/>
    <p:sldId id="298" r:id="rId3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2857" autoAdjust="0"/>
  </p:normalViewPr>
  <p:slideViewPr>
    <p:cSldViewPr snapToGrid="0">
      <p:cViewPr varScale="1">
        <p:scale>
          <a:sx n="158" d="100"/>
          <a:sy n="158" d="100"/>
        </p:scale>
        <p:origin x="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3180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0290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79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96884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2203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0502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329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6194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3036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38134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3085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37977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5188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17726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8230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85592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2654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48417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4963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0889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37254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719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09384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227264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227264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64743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933501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6424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63356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3041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86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41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0532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896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967" y="337003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>
              <a:lnSpc>
                <a:spcPct val="100000"/>
              </a:lnSpc>
            </a:pPr>
            <a:r>
              <a:rPr lang="cs-CZ" sz="4800" b="1" dirty="0">
                <a:latin typeface="Times New Roman"/>
              </a:rPr>
              <a:t>CONTROLLING:
</a:t>
            </a:r>
            <a:r>
              <a:rPr lang="cs-CZ" sz="3200" b="1" dirty="0">
                <a:latin typeface="Times New Roman"/>
              </a:rPr>
              <a:t>úvod do problematiky I.</a:t>
            </a:r>
            <a:endParaRPr lang="cs-CZ" sz="2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podstatou controllingu a vymezit jej v současném pojetí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Tomáš Pražák,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4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601449" y="807372"/>
            <a:ext cx="7389563" cy="3223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Vývoj controllingu v tuzemsku </a:t>
            </a:r>
            <a:endParaRPr lang="cs-CZ" sz="2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předsocialistické tradice</a:t>
            </a:r>
          </a:p>
          <a:p>
            <a:pPr marL="800100" lvl="1" indent="-3429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Baťa a.s. Zlín: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výrobní a ekonomický systém řízení podniku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systém vnitropodnikového řízení na základě rozpočtů a kalkulací a hmotné zainteresovanosti zaměstnanců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perfektní podnikový informační systém</a:t>
            </a:r>
          </a:p>
        </p:txBody>
      </p:sp>
    </p:spTree>
    <p:extLst>
      <p:ext uri="{BB962C8B-B14F-4D97-AF65-F5344CB8AC3E}">
        <p14:creationId xmlns:p14="http://schemas.microsoft.com/office/powerpoint/2010/main" val="215325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47491" y="755726"/>
            <a:ext cx="733312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socialistické centrální plánování navázalo na dříve vybudovaný systém podvojného účetnictví a nákladového účetnictví: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sestavování střediskových rozpočtů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plánové kalkulace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vyhodnocování pomocí odchylek – soustředění se na plnění plánu a ne na dosahovanou skutečnost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počátek 90. let 20. století – velký počet podniků přestal sestavovat plány, rozpočty, kalkulace a vést vnitropodnikové účetnictví – přežitek socialismu</a:t>
            </a:r>
          </a:p>
        </p:txBody>
      </p:sp>
    </p:spTree>
    <p:extLst>
      <p:ext uri="{BB962C8B-B14F-4D97-AF65-F5344CB8AC3E}">
        <p14:creationId xmlns:p14="http://schemas.microsoft.com/office/powerpoint/2010/main" val="3355220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93058" y="882066"/>
            <a:ext cx="7198659" cy="313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pojem controlling se začal používat až v 1990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důležitou roli v novém zavádění controllingu sehrály především podniky se zahraniční kapitálovou účastí (německé a rakouské)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konec 90. let – velké společnosti s českými vlastníky si začaly uvědomovat potřebu controllingu a tento systém se začal znovu budovat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388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00939" y="396393"/>
            <a:ext cx="7243482" cy="3870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současnost: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zvýšená míra zavádění controllingu v podnicích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MSP s českými vlastníky – controllingu není věnována patřičná pozornost: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získávání informací není zadarmo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převážné většině těchto podniků je součástí managementu i vlastník této společnosti</a:t>
            </a:r>
          </a:p>
          <a:p>
            <a:pPr marL="800100" lvl="1" indent="-3429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oblasti controllingu často řešeny přímo odbornými útvary těchto oblastí – personální controlling, investiční controlling, controlling prodeje apod.</a:t>
            </a:r>
          </a:p>
        </p:txBody>
      </p:sp>
    </p:spTree>
    <p:extLst>
      <p:ext uri="{BB962C8B-B14F-4D97-AF65-F5344CB8AC3E}">
        <p14:creationId xmlns:p14="http://schemas.microsoft.com/office/powerpoint/2010/main" val="1505359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Definice controllingu</a:t>
            </a:r>
          </a:p>
          <a:p>
            <a:pPr marL="171450" indent="-1714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????????????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442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3504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Definice controllingu</a:t>
            </a:r>
          </a:p>
          <a:p>
            <a:pPr marL="171450" indent="-1714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neexistuje 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jednoznačně vymezený obsah pojmu controlling 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</a:t>
            </a: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neexistuje jednoznačná definice</a:t>
            </a:r>
          </a:p>
          <a:p>
            <a:pPr marL="171450" indent="-17145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nejobecnějším kontextu je controlling považován za metodu, která vede ke zvýšení účinnosti řízení prostřednictvím systematického srovnávání dosažené skutečnosti s žádoucím stavem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659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329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Definice č. 1: Mann a Mayer, 1992. Controlling – metoda úspěšného podnikání:</a:t>
            </a:r>
          </a:p>
          <a:p>
            <a:pPr marL="914400" lvl="1" indent="-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Controlling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 systém pravidel, který napomáhá dosažení podnikových cílů, zabraňuje překvapením a včas rozsvěcuje červenou, když objeví nebezpečí vyžadující příslušná opatření.</a:t>
            </a:r>
          </a:p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024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553980" y="559661"/>
            <a:ext cx="7021524" cy="2927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Definice č. 2: Lazar, 2012. Manažerské účetnictví a controlling:</a:t>
            </a:r>
          </a:p>
          <a:p>
            <a:pPr marL="914400" lvl="1" indent="-45720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Controlling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 metoda řízení, jejímž smyslem je permanentní vyhodnocování skutečného průběhu podnikatelského procesu se žádoucím stavem. Analýza těchto odchylek podle příčin vzniku a odpovědnosti je těžištěm celého systému.</a:t>
            </a:r>
            <a:endParaRPr lang="cs-CZ" sz="2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275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69569" y="701201"/>
            <a:ext cx="7389563" cy="317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Cíle controllingu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Bezprostřední (věcné, přímé) cíle: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anticipace a adaptace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reakce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koordinace 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zajištění schopnosti proveditelnosti plánů</a:t>
            </a:r>
          </a:p>
        </p:txBody>
      </p:sp>
    </p:spTree>
    <p:extLst>
      <p:ext uri="{BB962C8B-B14F-4D97-AF65-F5344CB8AC3E}">
        <p14:creationId xmlns:p14="http://schemas.microsoft.com/office/powerpoint/2010/main" val="4639897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57200" y="882682"/>
            <a:ext cx="7342094" cy="2482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Zprostředkované (nepřímé) cíle: </a:t>
            </a:r>
          </a:p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cíle zájmových skupin, jejichž dosažení má controlling podpořit: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zaměstnanci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okolí</a:t>
            </a:r>
          </a:p>
          <a:p>
            <a:pPr marL="1200150" lvl="2" indent="-28575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vlastníci</a:t>
            </a:r>
          </a:p>
        </p:txBody>
      </p:sp>
    </p:spTree>
    <p:extLst>
      <p:ext uri="{BB962C8B-B14F-4D97-AF65-F5344CB8AC3E}">
        <p14:creationId xmlns:p14="http://schemas.microsoft.com/office/powerpoint/2010/main" val="4155086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Rectangle 10">
            <a:extLst>
              <a:ext uri="{FF2B5EF4-FFF2-40B4-BE49-F238E27FC236}">
                <a16:creationId xmlns:a16="http://schemas.microsoft.com/office/drawing/2014/main" id="{BF3D5AC8-EE85-4463-8816-4AEE63D87C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557" y="527392"/>
            <a:ext cx="8207375" cy="3420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Historický vývoj controllingu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 dirty="0">
              <a:latin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  <a:r>
              <a:rPr lang="cs-CZ" sz="2800" b="1" dirty="0">
                <a:solidFill>
                  <a:srgbClr val="000000"/>
                </a:solidFill>
                <a:ea typeface="Calibri" panose="020F0502020204030204" pitchFamily="34" charset="0"/>
              </a:rPr>
              <a:t>Controlling v angloamerické jazykové oblasti </a:t>
            </a:r>
            <a:endParaRPr lang="cs-CZ" sz="28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 marL="1085850" lvl="1" indent="-342900">
              <a:lnSpc>
                <a:spcPct val="115000"/>
              </a:lnSpc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1880 - pozice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comptrollera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v AT &amp; SF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Railway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System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– úlohy převážně finančního rázu </a:t>
            </a:r>
          </a:p>
          <a:p>
            <a:pPr marL="1085850" lvl="1" indent="-34290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1892 – General Electric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Company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 – pracovní pozice </a:t>
            </a:r>
            <a:r>
              <a:rPr lang="cs-CZ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comptrollera</a:t>
            </a: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, resp. controllera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cs-CZ" altLang="cs-CZ" sz="2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2129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80444" y="527392"/>
            <a:ext cx="7268477" cy="4170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Koncepce controllingu</a:t>
            </a:r>
          </a:p>
          <a:p>
            <a:pPr marL="171450" indent="-17145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poskytují informaci o cílech a funkcích controllingu</a:t>
            </a:r>
          </a:p>
          <a:p>
            <a:pPr marL="171450" indent="-17145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z přímých cílů lze odvodit čtyři typy koncepcí: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vnitropodnikové propočty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informace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cíle podniku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vztažená k systému řízení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654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67094" y="420605"/>
            <a:ext cx="7448689" cy="3806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vnitropodnikové propočty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poskytuje informace, které vznikly v rámci početnictví:</a:t>
            </a:r>
          </a:p>
          <a:p>
            <a:pPr marL="914400" lvl="1" indent="-457200">
              <a:spcBef>
                <a:spcPts val="12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účetnictví, statistiky, kalkulace a rozpočty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početnictví slouží jako nástroj, který management využívá</a:t>
            </a:r>
          </a:p>
          <a:p>
            <a:pPr marL="457200" indent="-457200"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potenciál controllingu není plně využit</a:t>
            </a:r>
          </a:p>
        </p:txBody>
      </p:sp>
    </p:spTree>
    <p:extLst>
      <p:ext uri="{BB962C8B-B14F-4D97-AF65-F5344CB8AC3E}">
        <p14:creationId xmlns:p14="http://schemas.microsoft.com/office/powerpoint/2010/main" val="38196326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67094" y="420605"/>
            <a:ext cx="744868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8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informace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poskytuje informace pocházející z podnikového početnictví, ale informační základna je zde rozšířena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důraz na provázanost mezi získanými informace a požadavky na ně kladenými – controlling je koordinátor informací: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připravuje a analyzuje informace relevantní pro ekonomické řízení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zodpovědnost za reportingový systém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2251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3840" y="337003"/>
            <a:ext cx="738861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zaměřená na cíle podniku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praxi často uplatňovaný přístup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chápán jako nástroj podniku sloužící k dosažení jeho přímých cílů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uplatňuje se zde pravidlo: </a:t>
            </a:r>
          </a:p>
          <a:p>
            <a:pPr lvl="1" algn="just">
              <a:spcBef>
                <a:spcPts val="500"/>
              </a:spcBef>
              <a:spcAft>
                <a:spcPts val="10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Řídit podle cílů, ne podle denní operativy.</a:t>
            </a:r>
          </a:p>
        </p:txBody>
      </p:sp>
    </p:spTree>
    <p:extLst>
      <p:ext uri="{BB962C8B-B14F-4D97-AF65-F5344CB8AC3E}">
        <p14:creationId xmlns:p14="http://schemas.microsoft.com/office/powerpoint/2010/main" val="39914657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33840" y="337003"/>
            <a:ext cx="7388619" cy="362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500"/>
              </a:spcBef>
              <a:spcAft>
                <a:spcPts val="1000"/>
              </a:spcAft>
            </a:pPr>
            <a:r>
              <a:rPr lang="cs-CZ" sz="2800" b="1" cap="small" dirty="0">
                <a:solidFill>
                  <a:srgbClr val="981E3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Koncepce vztažená k systému řízení</a:t>
            </a:r>
          </a:p>
          <a:p>
            <a:pPr marL="342900" indent="-342900" algn="just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chápán jako podsystém systému řízení: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- koncentrace na plánování a kontrolu v operativní i strategické oblasti včetně poskytování informací, tzn. zaměření na informace a zisk</a:t>
            </a:r>
          </a:p>
          <a:p>
            <a:pPr marL="800100" lvl="1" indent="-342900" algn="just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zp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- orientace na koordinaci podsystémů řízení (systém ŘLZ, hodnotový systém, systém plánování a kontroly, systém zajištění informací, organizační systém), tzn. snaha o dosažení všech cílů podniku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930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88640" y="527392"/>
            <a:ext cx="7397515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Hlavní funkce controllingu 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– 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podle náplně činnosti 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plánovací funkce: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controllingové aktivity v každé fázi plánovacího cyklu </a:t>
            </a:r>
          </a:p>
          <a:p>
            <a:pPr marL="457200" indent="-4572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dokumentární funkce: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sběr a úschova relevantních informací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jako zdroje pro příslušné analýzy</a:t>
            </a:r>
          </a:p>
        </p:txBody>
      </p:sp>
    </p:spTree>
    <p:extLst>
      <p:ext uri="{BB962C8B-B14F-4D97-AF65-F5344CB8AC3E}">
        <p14:creationId xmlns:p14="http://schemas.microsoft.com/office/powerpoint/2010/main" val="11739385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48235" y="852811"/>
            <a:ext cx="7162800" cy="27622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kontrolní a analytická funkce: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kontrola a řízení všech procesů v podniku, jejich analýza a určování odchylek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reporting:</a:t>
            </a:r>
          </a:p>
          <a:p>
            <a:pPr marL="914400" lvl="1" indent="-4572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podávání hlášení (tzv. reportů) externím a  vnitropodnikovým uživatelům a subjektům  </a:t>
            </a:r>
          </a:p>
        </p:txBody>
      </p:sp>
    </p:spTree>
    <p:extLst>
      <p:ext uri="{BB962C8B-B14F-4D97-AF65-F5344CB8AC3E}">
        <p14:creationId xmlns:p14="http://schemas.microsoft.com/office/powerpoint/2010/main" val="12460967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590511" y="752207"/>
            <a:ext cx="739751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500"/>
              </a:spcBef>
              <a:spcAft>
                <a:spcPts val="10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Hlavní funkce controllingu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 – </a:t>
            </a:r>
            <a:b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</a:br>
            <a:r>
              <a:rPr lang="cs-CZ" sz="2600" b="1" cap="all" dirty="0">
                <a:solidFill>
                  <a:srgbClr val="307871"/>
                </a:solidFill>
                <a:latin typeface="+mj-lt"/>
                <a:cs typeface="Calibri" panose="020F0502020204030204" pitchFamily="34" charset="0"/>
              </a:rPr>
              <a:t>podle oblasti působení 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jako podsystém řízení podniku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výkony a služby pro řízení a podpora managementu při plnění jeho úloh – štábní výkony</a:t>
            </a:r>
          </a:p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koordinační funkce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nastavení komunikačních vazeb zajišťujících optimální propojení jednotlivých organizačních jednotek </a:t>
            </a:r>
          </a:p>
        </p:txBody>
      </p:sp>
    </p:spTree>
    <p:extLst>
      <p:ext uri="{BB962C8B-B14F-4D97-AF65-F5344CB8AC3E}">
        <p14:creationId xmlns:p14="http://schemas.microsoft.com/office/powerpoint/2010/main" val="35455699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51640" y="875907"/>
            <a:ext cx="739751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ea typeface="Calibri" panose="020F0502020204030204" pitchFamily="34" charset="0"/>
              </a:rPr>
              <a:t>inovační funkce</a:t>
            </a:r>
            <a:r>
              <a:rPr lang="cs-CZ" sz="2800" dirty="0">
                <a:solidFill>
                  <a:srgbClr val="000000"/>
                </a:solidFill>
                <a:ea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orientace controllingu na budoucnost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požadavek na informace, které umožní přijímat opatření, která se projeví pozitivním  budoucím  vývojem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vyvolání aktivit, které rozběhnou inovace žádoucím směrem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ovlivněna skutečným stavem rovnováhy cílů v podniku</a:t>
            </a:r>
          </a:p>
        </p:txBody>
      </p:sp>
    </p:spTree>
    <p:extLst>
      <p:ext uri="{BB962C8B-B14F-4D97-AF65-F5344CB8AC3E}">
        <p14:creationId xmlns:p14="http://schemas.microsoft.com/office/powerpoint/2010/main" val="5986697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93702" y="824719"/>
            <a:ext cx="7386918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informační funkce</a:t>
            </a:r>
            <a:r>
              <a:rPr lang="cs-CZ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tvorba konzistentních informací pro management: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množství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časové dimenze a přenosu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 významu informací</a:t>
            </a:r>
          </a:p>
          <a:p>
            <a:pPr marL="1257300" lvl="2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Náklady na informace</a:t>
            </a:r>
          </a:p>
        </p:txBody>
      </p:sp>
    </p:spTree>
    <p:extLst>
      <p:ext uri="{BB962C8B-B14F-4D97-AF65-F5344CB8AC3E}">
        <p14:creationId xmlns:p14="http://schemas.microsoft.com/office/powerpoint/2010/main" val="768060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640" y="833254"/>
            <a:ext cx="742932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první čtvrtina 20. století – zdokonalování nákladového účetnictví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1912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Donaldson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Brown – sestavil </a:t>
            </a:r>
            <a:r>
              <a:rPr lang="cs-CZ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DuPontův</a:t>
            </a: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rozklad rentability investovaného kapitálu (ROI) na ziskovost tržeb a obrat investovaného kapitálu</a:t>
            </a:r>
            <a:r>
              <a:rPr lang="cs-CZ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hospodářská krize - zvýšení požadavků na řízení nákladů a podnikové plánování</a:t>
            </a:r>
          </a:p>
        </p:txBody>
      </p:sp>
    </p:spTree>
    <p:extLst>
      <p:ext uri="{BB962C8B-B14F-4D97-AF65-F5344CB8AC3E}">
        <p14:creationId xmlns:p14="http://schemas.microsoft.com/office/powerpoint/2010/main" val="1310471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1018" y="293677"/>
            <a:ext cx="4151510" cy="48498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Obdélník 1"/>
          <p:cNvSpPr/>
          <p:nvPr/>
        </p:nvSpPr>
        <p:spPr>
          <a:xfrm>
            <a:off x="757550" y="728395"/>
            <a:ext cx="29000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Služby a výkony poskytované controllingem na jednotlivých úrovních řízení podniku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0363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72692" y="741517"/>
            <a:ext cx="7397515" cy="51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  <a:latin typeface="+mj-lt"/>
              </a:rPr>
              <a:t>Controller</a:t>
            </a:r>
            <a:r>
              <a:rPr lang="cs-CZ" sz="2600" b="1" dirty="0">
                <a:solidFill>
                  <a:srgbClr val="307871"/>
                </a:solidFill>
                <a:latin typeface="+mj-lt"/>
              </a:rPr>
              <a:t> a jeho úkoly</a:t>
            </a:r>
          </a:p>
        </p:txBody>
      </p:sp>
    </p:spTree>
    <p:extLst>
      <p:ext uri="{BB962C8B-B14F-4D97-AF65-F5344CB8AC3E}">
        <p14:creationId xmlns:p14="http://schemas.microsoft.com/office/powerpoint/2010/main" val="14061806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72692" y="741517"/>
            <a:ext cx="7397515" cy="513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  <a:latin typeface="+mj-lt"/>
              </a:rPr>
              <a:t>Controller</a:t>
            </a:r>
            <a:r>
              <a:rPr lang="cs-CZ" sz="2600" b="1" dirty="0">
                <a:solidFill>
                  <a:srgbClr val="307871"/>
                </a:solidFill>
                <a:latin typeface="+mj-lt"/>
              </a:rPr>
              <a:t> a jeho dovednosti</a:t>
            </a:r>
          </a:p>
        </p:txBody>
      </p:sp>
    </p:spTree>
    <p:extLst>
      <p:ext uri="{BB962C8B-B14F-4D97-AF65-F5344CB8AC3E}">
        <p14:creationId xmlns:p14="http://schemas.microsoft.com/office/powerpoint/2010/main" val="101332973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3" name="Obdélník 2"/>
          <p:cNvSpPr/>
          <p:nvPr/>
        </p:nvSpPr>
        <p:spPr>
          <a:xfrm>
            <a:off x="2447960" y="735967"/>
            <a:ext cx="4395755" cy="5133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</a:rPr>
              <a:t>Controller</a:t>
            </a:r>
            <a:r>
              <a:rPr lang="cs-CZ" sz="2600" b="1" dirty="0">
                <a:solidFill>
                  <a:srgbClr val="307871"/>
                </a:solidFill>
              </a:rPr>
              <a:t> versus manažer</a:t>
            </a:r>
          </a:p>
        </p:txBody>
      </p:sp>
    </p:spTree>
    <p:extLst>
      <p:ext uri="{BB962C8B-B14F-4D97-AF65-F5344CB8AC3E}">
        <p14:creationId xmlns:p14="http://schemas.microsoft.com/office/powerpoint/2010/main" val="42757589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99580" y="1451336"/>
          <a:ext cx="739248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506">
                <a:tc>
                  <a:txBody>
                    <a:bodyPr/>
                    <a:lstStyle/>
                    <a:p>
                      <a:pPr algn="ctr"/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Controller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Manažer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3639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Koordinuje základy plánování a rozhodování, je manažerem procesu tvorby rozpočtu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Poskytuje hodnoty základních veličin pro tvorbu rozpočtu, stanovuje cíle podniku, přijímá opatření k jejich dosažení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a rozhoduje o výběru varianty dalšího postupu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3913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Periodicky informuje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o výši  a příčinách odchylek skutečné hodnoty od požadované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Zodpovídá za přijímání nápravných opatření k odstranění odchylek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050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Připravuje nabídku poradenství ve všech oblastech controllingu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Spotřebovává nabízené poradenské aktivity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2447960" y="735967"/>
            <a:ext cx="4395755" cy="5133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</a:rPr>
              <a:t>Controller</a:t>
            </a:r>
            <a:r>
              <a:rPr lang="cs-CZ" sz="2600" b="1" dirty="0">
                <a:solidFill>
                  <a:srgbClr val="307871"/>
                </a:solidFill>
              </a:rPr>
              <a:t> versus manažer</a:t>
            </a:r>
          </a:p>
        </p:txBody>
      </p:sp>
    </p:spTree>
    <p:extLst>
      <p:ext uri="{BB962C8B-B14F-4D97-AF65-F5344CB8AC3E}">
        <p14:creationId xmlns:p14="http://schemas.microsoft.com/office/powerpoint/2010/main" val="300130169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251640" y="1244694"/>
          <a:ext cx="7392480" cy="2873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6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291">
                <a:tc>
                  <a:txBody>
                    <a:bodyPr/>
                    <a:lstStyle/>
                    <a:p>
                      <a:pPr algn="ctr"/>
                      <a:r>
                        <a:rPr lang="cs-CZ" dirty="0" err="1">
                          <a:solidFill>
                            <a:schemeClr val="tx1"/>
                          </a:solidFill>
                        </a:rPr>
                        <a:t>Controller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Manažer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Garantuje celopodnikovou metodiku v oblasti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podnikohospodářských činností a nástrojů controllingu, koordinuje procesy v oblasti řízení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Vytváří předpoklady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pro možnost řízení podniku s orientací na cíle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Aktivně působí v oblastí rozvoje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podniku – katalyzátor inovačních procesů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Aktivně se podílí</a:t>
                      </a:r>
                      <a:r>
                        <a:rPr lang="cs-CZ" sz="1600" b="0" baseline="0" dirty="0">
                          <a:solidFill>
                            <a:schemeClr val="tx1"/>
                          </a:solidFill>
                        </a:rPr>
                        <a:t> na přípravě inovací a nese zodpovědnost za jejich realizaci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Působí v roli poradce manažera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Využívá </a:t>
                      </a:r>
                      <a:r>
                        <a:rPr lang="cs-CZ" sz="1600" b="0" dirty="0" err="1">
                          <a:solidFill>
                            <a:schemeClr val="tx1"/>
                          </a:solidFill>
                        </a:rPr>
                        <a:t>controllera</a:t>
                      </a:r>
                      <a:r>
                        <a:rPr lang="cs-CZ" sz="1600" b="0" dirty="0">
                          <a:solidFill>
                            <a:schemeClr val="tx1"/>
                          </a:solidFill>
                        </a:rPr>
                        <a:t> při výkonu své funkce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4189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9624" y="628601"/>
            <a:ext cx="7450314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1931 – založení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Controller´s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Institute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America: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časopis Controller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1944 - výzkumná instituce controllingu –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Controllership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Foundation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1946 - první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oficiální souhrn úloh controllera:  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sestavovat celopodnikový plán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srovnávat plán s výsledkem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informovat všechny úrovně vedení o zjištěném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měřit úspěšnost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změřit daňové dopady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starat se o dodatečné pojištění majetku</a:t>
            </a:r>
          </a:p>
          <a:p>
            <a:pPr marL="1714500" lvl="3" indent="-342900">
              <a:spcBef>
                <a:spcPts val="500"/>
              </a:spcBef>
              <a:buFont typeface="Wingdings" panose="05000000000000000000" pitchFamily="2" charset="2"/>
              <a:buChar char="q"/>
            </a:pPr>
            <a:r>
              <a:rPr lang="cs-CZ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předjímat účinky vnějších vlivů na podnik </a:t>
            </a:r>
          </a:p>
        </p:txBody>
      </p:sp>
    </p:spTree>
    <p:extLst>
      <p:ext uri="{BB962C8B-B14F-4D97-AF65-F5344CB8AC3E}">
        <p14:creationId xmlns:p14="http://schemas.microsoft.com/office/powerpoint/2010/main" val="400933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84738" y="697618"/>
            <a:ext cx="7270976" cy="3008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50. a 60. léta 20. století – největší rozmach controllingu v USA: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souhrnné vyhodnocování a dlouhodobé plánování se stalo standardní náplní práce controllera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70. léta 20. století - funkce controllera se postupně přetvořila do funkce finančního manažera: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jeho náplní bylo plánování, získávání kapitálu, účetnictví, poradenství a controlling</a:t>
            </a:r>
          </a:p>
        </p:txBody>
      </p:sp>
    </p:spTree>
    <p:extLst>
      <p:ext uri="{BB962C8B-B14F-4D97-AF65-F5344CB8AC3E}">
        <p14:creationId xmlns:p14="http://schemas.microsoft.com/office/powerpoint/2010/main" val="1632669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84738" y="697618"/>
            <a:ext cx="7270976" cy="37317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80. léta 20. století – přerůstáním nákladového účetnictví do manažerského: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nové nástroje a přístupy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procesní orientace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Activity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Based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Costing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, Target </a:t>
            </a:r>
            <a:r>
              <a:rPr lang="cs-CZ" dirty="0" err="1">
                <a:latin typeface="Calibri" panose="020F0502020204030204" pitchFamily="34" charset="0"/>
                <a:cs typeface="Calibri" panose="020F0502020204030204" pitchFamily="34" charset="0"/>
              </a:rPr>
              <a:t>Costing</a:t>
            </a: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controlling neoznačuje specializovanou činnost controllerů, ale představuje jednu ze základních funkcí managementu, měly by se jím zabývat všechny útvary podniku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73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49624" y="847876"/>
            <a:ext cx="7333773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úspěšný controlling zajišťuje rozpoznání potenciálních a aktuálních odchylek od plánu a jejich odstranění managementem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 současnosti termín controlling takřka neznají – používá se termín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manažerské účetnictví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controlling chápán jako řízení a regulace podnikových procesů</a:t>
            </a:r>
          </a:p>
        </p:txBody>
      </p:sp>
    </p:spTree>
    <p:extLst>
      <p:ext uri="{BB962C8B-B14F-4D97-AF65-F5344CB8AC3E}">
        <p14:creationId xmlns:p14="http://schemas.microsoft.com/office/powerpoint/2010/main" val="2087436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457199" y="694313"/>
            <a:ext cx="7225553" cy="2946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cs-CZ" sz="28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v německé jazykové oblasti </a:t>
            </a:r>
            <a:endParaRPr lang="cs-CZ" sz="28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 němčině neexistuje odpovídající slovo se stejným významovým obsahem – převzato z angličtiny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controlling se rozšířil díky americkým dceřiným společnostem po 2. světové válce</a:t>
            </a:r>
          </a:p>
          <a:p>
            <a:pPr marL="800100" lvl="1" indent="-34290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konce 70. let se rozvíjel controlling pouze v podnikové praxi</a:t>
            </a:r>
          </a:p>
        </p:txBody>
      </p:sp>
    </p:spTree>
    <p:extLst>
      <p:ext uri="{BB962C8B-B14F-4D97-AF65-F5344CB8AC3E}">
        <p14:creationId xmlns:p14="http://schemas.microsoft.com/office/powerpoint/2010/main" val="2725696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699891" y="834789"/>
            <a:ext cx="7180729" cy="3131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současnost – controlling považován za samostatnou teoretickou disciplínu v rámci podnikové ekonomiky, která vychází ze systémového přístupu</a:t>
            </a:r>
          </a:p>
          <a:p>
            <a:pPr marL="742950" lvl="1" indent="-285750">
              <a:spcBef>
                <a:spcPts val="500"/>
              </a:spcBef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úkoly controllera: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plánovat, kontrolovat a získávat informace využitelné pro rozvoj podniku</a:t>
            </a:r>
          </a:p>
          <a:p>
            <a:pPr marL="1257300" lvl="2" indent="-342900">
              <a:spcBef>
                <a:spcPts val="500"/>
              </a:spcBef>
              <a:spcAft>
                <a:spcPts val="1000"/>
              </a:spcAft>
              <a:buFont typeface="Wingdings" panose="05000000000000000000" pitchFamily="2" charset="2"/>
              <a:buChar char="q"/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controller je nositelem funkce controllingu a poradcem managementu</a:t>
            </a:r>
          </a:p>
        </p:txBody>
      </p:sp>
    </p:spTree>
    <p:extLst>
      <p:ext uri="{BB962C8B-B14F-4D97-AF65-F5344CB8AC3E}">
        <p14:creationId xmlns:p14="http://schemas.microsoft.com/office/powerpoint/2010/main" val="2942032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1073</TotalTime>
  <Words>1401</Words>
  <Application>Microsoft Macintosh PowerPoint</Application>
  <PresentationFormat>Předvádění na obrazovce (16:9)</PresentationFormat>
  <Paragraphs>205</Paragraphs>
  <Slides>35</Slides>
  <Notes>34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2" baseType="lpstr">
      <vt:lpstr>Arial</vt:lpstr>
      <vt:lpstr>Calibri</vt:lpstr>
      <vt:lpstr>Courier New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358</cp:revision>
  <dcterms:created xsi:type="dcterms:W3CDTF">2016-07-06T15:42:34Z</dcterms:created>
  <dcterms:modified xsi:type="dcterms:W3CDTF">2024-10-11T06:29:23Z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