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6" r:id="rId11"/>
    <p:sldId id="328" r:id="rId12"/>
    <p:sldId id="327" r:id="rId13"/>
    <p:sldId id="337" r:id="rId14"/>
    <p:sldId id="329" r:id="rId15"/>
    <p:sldId id="334" r:id="rId16"/>
    <p:sldId id="330" r:id="rId17"/>
    <p:sldId id="350" r:id="rId18"/>
    <p:sldId id="351" r:id="rId19"/>
    <p:sldId id="352" r:id="rId20"/>
    <p:sldId id="354" r:id="rId21"/>
    <p:sldId id="355" r:id="rId22"/>
    <p:sldId id="345" r:id="rId23"/>
    <p:sldId id="385" r:id="rId24"/>
    <p:sldId id="386" r:id="rId25"/>
    <p:sldId id="387" r:id="rId26"/>
    <p:sldId id="388" r:id="rId27"/>
    <p:sldId id="389" r:id="rId28"/>
    <p:sldId id="390" r:id="rId29"/>
    <p:sldId id="396" r:id="rId30"/>
    <p:sldId id="398" r:id="rId31"/>
    <p:sldId id="400" r:id="rId32"/>
    <p:sldId id="401" r:id="rId33"/>
    <p:sldId id="402" r:id="rId34"/>
    <p:sldId id="406" r:id="rId35"/>
    <p:sldId id="407" r:id="rId36"/>
    <p:sldId id="412" r:id="rId3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A938-67D1-4D2B-9D14-B3924C25A0A9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40FF-8943-4E94-B098-FC26789D0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8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 </a:t>
            </a:r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Typy krizí dle typu podniků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/>
              <a:t>Chronické stadium</a:t>
            </a:r>
          </a:p>
          <a:p>
            <a:r>
              <a:rPr lang="cs-CZ" sz="1800" b="1" i="1" dirty="0"/>
              <a:t>Stadium 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krize v organizaci</a:t>
            </a:r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Krize typu „rychlá smrt“</a:t>
            </a:r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Krize typu „pomalé umírání“</a:t>
            </a:r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Úplně řízená krize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Systém včasného varování – informační systém, který na základě symptomů včas identifikuje změny v podnikovém okolí a uvnitř podniku, z nichž hrozí podniku nebezpečí.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Odpověď na tyto otázky:</a:t>
            </a:r>
          </a:p>
          <a:p>
            <a:pPr lvl="1" algn="just"/>
            <a:r>
              <a:rPr lang="cs-CZ" sz="1800" dirty="0"/>
              <a:t>Odpovídá vzniklý trend dynamice podniku?</a:t>
            </a:r>
          </a:p>
          <a:p>
            <a:pPr lvl="1" algn="just"/>
            <a:r>
              <a:rPr lang="cs-CZ" sz="1800" dirty="0"/>
              <a:t>Má trend na podnik pozitivní nebo negativní vliv?</a:t>
            </a:r>
          </a:p>
          <a:p>
            <a:pPr lvl="1" algn="just"/>
            <a:r>
              <a:rPr lang="cs-CZ" sz="1800" dirty="0"/>
              <a:t>Je trend cyklickou záležitostí?</a:t>
            </a:r>
          </a:p>
          <a:p>
            <a:pPr lvl="1" algn="just"/>
            <a:r>
              <a:rPr lang="cs-CZ" sz="1800" dirty="0"/>
              <a:t>Je trend důsledkem jiného trendu?</a:t>
            </a:r>
          </a:p>
          <a:p>
            <a:pPr lvl="1" algn="just"/>
            <a:r>
              <a:rPr lang="cs-CZ" sz="1800" dirty="0"/>
              <a:t>Existují vazby mezi různými trendy?</a:t>
            </a:r>
          </a:p>
          <a:p>
            <a:pPr marL="457200" lvl="1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Systémy včasného varování</a:t>
            </a:r>
          </a:p>
        </p:txBody>
      </p:sp>
    </p:spTree>
    <p:extLst>
      <p:ext uri="{BB962C8B-B14F-4D97-AF65-F5344CB8AC3E}">
        <p14:creationId xmlns:p14="http://schemas.microsoft.com/office/powerpoint/2010/main" val="25389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Struktura systému včasného varování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95346"/>
              </p:ext>
            </p:extLst>
          </p:nvPr>
        </p:nvGraphicFramePr>
        <p:xfrm>
          <a:off x="179512" y="1059581"/>
          <a:ext cx="7776863" cy="349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82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symptomy krize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5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kvantifikovatelné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nekvantifikovatelné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307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místo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uvnitř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5946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Operativní controlling – porovnání skutečnosti se žádoucím stavem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Interní audit – hledá způsoby dosažení vyšší efektivnosti prostřednictvím neustálého zdokonalování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Vnitřní kontrola – sledování dodržování interních norem a obecně závazných právních předpisů</a:t>
            </a:r>
          </a:p>
          <a:p>
            <a:pPr marL="0" lvl="0" indent="0" algn="just">
              <a:buNone/>
            </a:pPr>
            <a:endParaRPr lang="cs-CZ" sz="1700" dirty="0"/>
          </a:p>
          <a:p>
            <a:pPr lvl="0"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Základní pilíře systému včasného varování</a:t>
            </a:r>
          </a:p>
        </p:txBody>
      </p:sp>
    </p:spTree>
    <p:extLst>
      <p:ext uri="{BB962C8B-B14F-4D97-AF65-F5344CB8AC3E}">
        <p14:creationId xmlns:p14="http://schemas.microsoft.com/office/powerpoint/2010/main" val="40288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Přednášející: Ing. Šárka Zapletalová, Ph.D.</a:t>
            </a:r>
          </a:p>
          <a:p>
            <a:pPr lvl="1" algn="just"/>
            <a:r>
              <a:rPr lang="cs-CZ" sz="1400" dirty="0"/>
              <a:t>Kancelář: B202</a:t>
            </a:r>
          </a:p>
          <a:p>
            <a:pPr lvl="1" algn="just"/>
            <a:r>
              <a:rPr lang="cs-CZ" sz="1400" dirty="0"/>
              <a:t>Konzultační hodiny: čtvrtek </a:t>
            </a:r>
            <a:r>
              <a:rPr lang="cs-CZ" sz="1400" dirty="0" smtClean="0"/>
              <a:t>12,30 </a:t>
            </a:r>
            <a:r>
              <a:rPr lang="cs-CZ" sz="1400" dirty="0"/>
              <a:t>– </a:t>
            </a:r>
            <a:r>
              <a:rPr lang="cs-CZ" sz="1400" dirty="0" smtClean="0"/>
              <a:t>14,30 </a:t>
            </a:r>
            <a:endParaRPr lang="cs-CZ" sz="1400" dirty="0"/>
          </a:p>
          <a:p>
            <a:pPr lvl="1" algn="just"/>
            <a:r>
              <a:rPr lang="cs-CZ" sz="1400" dirty="0"/>
              <a:t>Email: </a:t>
            </a:r>
            <a:r>
              <a:rPr lang="cs-CZ" sz="1400" dirty="0" err="1">
                <a:hlinkClick r:id="rId2"/>
              </a:rPr>
              <a:t>zapletalova</a:t>
            </a:r>
            <a:r>
              <a:rPr lang="en-US" sz="1400" dirty="0">
                <a:hlinkClick r:id="rId2"/>
              </a:rPr>
              <a:t>@</a:t>
            </a:r>
            <a:r>
              <a:rPr lang="cs-CZ" sz="1400" dirty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/>
              <a:t>Telefon: 596 398 433</a:t>
            </a:r>
          </a:p>
          <a:p>
            <a:pPr marL="457200" lvl="1" indent="0" algn="just">
              <a:buNone/>
            </a:pPr>
            <a:endParaRPr lang="cs-CZ" sz="1400" dirty="0"/>
          </a:p>
          <a:p>
            <a:pPr algn="just"/>
            <a:r>
              <a:rPr lang="cs-CZ" sz="1800" dirty="0"/>
              <a:t>Veškeré materiály, informace a podklady ke studiu: IS SU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Požadavky na ukončení předmětu:</a:t>
            </a:r>
          </a:p>
          <a:p>
            <a:pPr lvl="1" algn="just"/>
            <a:r>
              <a:rPr lang="cs-CZ" sz="1400" dirty="0"/>
              <a:t>Vypracování seminární práce: odevzdání do </a:t>
            </a:r>
            <a:r>
              <a:rPr lang="cs-CZ" sz="1400" dirty="0"/>
              <a:t>8</a:t>
            </a:r>
            <a:r>
              <a:rPr lang="cs-CZ" sz="1400" dirty="0" smtClean="0"/>
              <a:t>. </a:t>
            </a:r>
            <a:r>
              <a:rPr lang="cs-CZ" sz="1400" dirty="0"/>
              <a:t>12. </a:t>
            </a:r>
            <a:r>
              <a:rPr lang="cs-CZ" sz="1400" dirty="0" smtClean="0"/>
              <a:t>2024 </a:t>
            </a:r>
            <a:r>
              <a:rPr lang="cs-CZ" sz="1400" dirty="0"/>
              <a:t>přes </a:t>
            </a:r>
            <a:r>
              <a:rPr lang="cs-CZ" sz="1400" dirty="0" err="1"/>
              <a:t>Odevzdávárnu</a:t>
            </a:r>
            <a:r>
              <a:rPr lang="cs-CZ" sz="1400" dirty="0"/>
              <a:t> IS SU (20% hodnocení)</a:t>
            </a:r>
          </a:p>
          <a:p>
            <a:pPr lvl="1" algn="just"/>
            <a:r>
              <a:rPr lang="cs-CZ" sz="1400" dirty="0"/>
              <a:t>Absolvování průběžného testu ve dnech </a:t>
            </a:r>
            <a:r>
              <a:rPr lang="cs-CZ" sz="1400" dirty="0" smtClean="0"/>
              <a:t>18</a:t>
            </a:r>
            <a:r>
              <a:rPr lang="cs-CZ" sz="1400" dirty="0" smtClean="0"/>
              <a:t>. </a:t>
            </a:r>
            <a:r>
              <a:rPr lang="cs-CZ" sz="1400" dirty="0"/>
              <a:t>11. – </a:t>
            </a:r>
            <a:r>
              <a:rPr lang="cs-CZ" sz="1400" dirty="0" smtClean="0"/>
              <a:t>24. </a:t>
            </a:r>
            <a:r>
              <a:rPr lang="cs-CZ" sz="1400" dirty="0"/>
              <a:t>11. </a:t>
            </a:r>
            <a:r>
              <a:rPr lang="cs-CZ" sz="1400" dirty="0" smtClean="0"/>
              <a:t>2024 </a:t>
            </a:r>
            <a:r>
              <a:rPr lang="cs-CZ" sz="1400" dirty="0"/>
              <a:t>online formou přes IS SU (20% hodnocení)</a:t>
            </a:r>
          </a:p>
          <a:p>
            <a:pPr lvl="1" algn="just"/>
            <a:r>
              <a:rPr lang="cs-CZ" sz="1400" dirty="0"/>
              <a:t>Úspěšné absolvování zkoušky: forma písemná (60% hodnocení)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informace k předmětu</a:t>
            </a:r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Elementární metody FA</a:t>
            </a:r>
          </a:p>
          <a:p>
            <a:pPr lvl="1"/>
            <a:r>
              <a:rPr lang="cs-CZ" sz="1800" i="1" dirty="0"/>
              <a:t>Analýza absolutních ukazatelů </a:t>
            </a:r>
            <a:r>
              <a:rPr lang="cs-CZ" sz="1800" dirty="0"/>
              <a:t>– horizontální analýza, vertikální analýza</a:t>
            </a:r>
          </a:p>
          <a:p>
            <a:pPr lvl="1"/>
            <a:r>
              <a:rPr lang="cs-CZ" sz="1800" i="1" dirty="0"/>
              <a:t>Analýza poměrových ukazatelů </a:t>
            </a:r>
            <a:r>
              <a:rPr lang="cs-CZ" sz="1800" dirty="0"/>
              <a:t>– rentability, aktivity, zadluženosti, likvidity</a:t>
            </a:r>
          </a:p>
          <a:p>
            <a:pPr lvl="1">
              <a:buNone/>
            </a:pPr>
            <a:endParaRPr lang="cs-CZ" sz="1800" dirty="0"/>
          </a:p>
          <a:p>
            <a:r>
              <a:rPr lang="cs-CZ" sz="1800" b="1" dirty="0"/>
              <a:t>Analýza soustavy ukazatelů</a:t>
            </a:r>
          </a:p>
          <a:p>
            <a:pPr lvl="1"/>
            <a:r>
              <a:rPr lang="cs-CZ" sz="1800" i="1" dirty="0"/>
              <a:t>Soustavy hierarchicky uspořádaných ukazatelů – </a:t>
            </a:r>
            <a:r>
              <a:rPr lang="cs-CZ" sz="1800" dirty="0" err="1"/>
              <a:t>Du</a:t>
            </a:r>
            <a:r>
              <a:rPr lang="cs-CZ" sz="1800" dirty="0"/>
              <a:t> Pont pyramidový  rozklad</a:t>
            </a:r>
          </a:p>
          <a:p>
            <a:pPr lvl="1"/>
            <a:r>
              <a:rPr lang="cs-CZ" sz="1800" i="1" dirty="0"/>
              <a:t>Bankrotní (predikční) modely </a:t>
            </a:r>
            <a:r>
              <a:rPr lang="cs-CZ" sz="1800" dirty="0"/>
              <a:t>– </a:t>
            </a:r>
            <a:r>
              <a:rPr lang="cs-CZ" sz="1800" dirty="0" err="1"/>
              <a:t>Altamonovo</a:t>
            </a:r>
            <a:r>
              <a:rPr lang="cs-CZ" sz="1800" dirty="0"/>
              <a:t> Z-skóre, </a:t>
            </a:r>
            <a:r>
              <a:rPr lang="cs-CZ" sz="1800" dirty="0" err="1"/>
              <a:t>Tafflerův</a:t>
            </a:r>
            <a:r>
              <a:rPr lang="cs-CZ" sz="1800" dirty="0"/>
              <a:t> model, model IN Index důvěryhodnosti, </a:t>
            </a:r>
            <a:r>
              <a:rPr lang="cs-CZ" sz="1800" dirty="0" err="1"/>
              <a:t>Beermanova</a:t>
            </a:r>
            <a:r>
              <a:rPr lang="cs-CZ" sz="1800" dirty="0"/>
              <a:t> diskriminační funkce</a:t>
            </a:r>
          </a:p>
          <a:p>
            <a:pPr lvl="1"/>
            <a:r>
              <a:rPr lang="cs-CZ" sz="1800" i="1" dirty="0"/>
              <a:t>Bonitní (diagnostické) modely </a:t>
            </a:r>
            <a:r>
              <a:rPr lang="cs-CZ" sz="1800" dirty="0"/>
              <a:t>– </a:t>
            </a:r>
            <a:r>
              <a:rPr lang="cs-CZ" sz="1800" dirty="0" err="1"/>
              <a:t>Tamariho</a:t>
            </a:r>
            <a:r>
              <a:rPr lang="cs-CZ" sz="1800" dirty="0"/>
              <a:t> model, </a:t>
            </a:r>
            <a:r>
              <a:rPr lang="cs-CZ" sz="1800" dirty="0" err="1"/>
              <a:t>Kralickův</a:t>
            </a:r>
            <a:r>
              <a:rPr lang="cs-CZ" sz="1800" dirty="0"/>
              <a:t> </a:t>
            </a:r>
            <a:r>
              <a:rPr lang="cs-CZ" sz="1800" dirty="0" err="1"/>
              <a:t>Quicktest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Metody finanční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550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„ex ante“ analýza </a:t>
            </a:r>
          </a:p>
          <a:p>
            <a:r>
              <a:rPr lang="cs-CZ" sz="1700" dirty="0"/>
              <a:t>Informace o možnosti bankrotu podniku</a:t>
            </a:r>
          </a:p>
          <a:p>
            <a:r>
              <a:rPr lang="cs-CZ" sz="1700" dirty="0"/>
              <a:t>Věřitelům informace o schopnosti podniku plnit své závazky</a:t>
            </a:r>
          </a:p>
          <a:p>
            <a:r>
              <a:rPr lang="cs-CZ" sz="1700" dirty="0"/>
              <a:t>Indikace případných zdrojů budoucích problémů podniku</a:t>
            </a:r>
          </a:p>
          <a:p>
            <a:r>
              <a:rPr lang="cs-CZ" sz="1700" dirty="0"/>
              <a:t>Základní předpoklad: každý podnik ohrožen bankrotem vykazuje určitý čas před touto událostí symptomy typické pro bankrot</a:t>
            </a:r>
          </a:p>
          <a:p>
            <a:r>
              <a:rPr lang="cs-CZ" sz="1700" dirty="0"/>
              <a:t>Nejčastější symptomy: problémy s běžnou likviditou, výše čistého pracovního kapitálu, problémy s rentabilitou celkového vloženého kapitálu</a:t>
            </a:r>
          </a:p>
          <a:p>
            <a:endParaRPr lang="cs-CZ" sz="1700" dirty="0"/>
          </a:p>
          <a:p>
            <a:r>
              <a:rPr lang="cs-CZ" sz="1700" b="1" dirty="0"/>
              <a:t>Bankrotní modely</a:t>
            </a:r>
            <a:r>
              <a:rPr lang="cs-CZ" sz="1700" dirty="0"/>
              <a:t>: </a:t>
            </a:r>
            <a:r>
              <a:rPr lang="cs-CZ" sz="1700" dirty="0" err="1"/>
              <a:t>Altamonovo</a:t>
            </a:r>
            <a:r>
              <a:rPr lang="cs-CZ" sz="1700" dirty="0"/>
              <a:t> Z-skóre; Model ZETA pro s.r.o.; Model pro nevýrobní, obchodní a začínající podniky v tržním prostředí; Model pro podmínky české ekonomiky (manželé </a:t>
            </a:r>
            <a:r>
              <a:rPr lang="cs-CZ" sz="1700" dirty="0" err="1"/>
              <a:t>Neumaierovi</a:t>
            </a:r>
            <a:r>
              <a:rPr lang="cs-CZ" sz="1700" dirty="0"/>
              <a:t>); </a:t>
            </a:r>
            <a:r>
              <a:rPr lang="cs-CZ" sz="1700" dirty="0" err="1"/>
              <a:t>Tafflerův</a:t>
            </a:r>
            <a:r>
              <a:rPr lang="cs-CZ" sz="1700" dirty="0"/>
              <a:t> model; Index IN (manželé </a:t>
            </a:r>
            <a:r>
              <a:rPr lang="cs-CZ" sz="1700" dirty="0" err="1"/>
              <a:t>Neumaierovi</a:t>
            </a:r>
            <a:r>
              <a:rPr lang="cs-CZ" sz="1700" dirty="0"/>
              <a:t>)-Index IN99, Index IN01, Index IN05; </a:t>
            </a:r>
            <a:r>
              <a:rPr lang="cs-CZ" sz="1700" dirty="0" err="1"/>
              <a:t>Beermanova</a:t>
            </a:r>
            <a:r>
              <a:rPr lang="cs-CZ" sz="1700" dirty="0"/>
              <a:t> diskriminační funkce; </a:t>
            </a:r>
            <a:r>
              <a:rPr lang="cs-CZ" sz="1700" dirty="0" err="1"/>
              <a:t>Beaverův</a:t>
            </a:r>
            <a:r>
              <a:rPr lang="cs-CZ" sz="1700" dirty="0"/>
              <a:t> systém poměrových ukazatelů;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Bankrotní modely</a:t>
            </a:r>
          </a:p>
        </p:txBody>
      </p:sp>
    </p:spTree>
    <p:extLst>
      <p:ext uri="{BB962C8B-B14F-4D97-AF65-F5344CB8AC3E}">
        <p14:creationId xmlns:p14="http://schemas.microsoft.com/office/powerpoint/2010/main" val="3246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Určeny pro vlastníky a investory </a:t>
            </a:r>
          </a:p>
          <a:p>
            <a:r>
              <a:rPr lang="cs-CZ" sz="1800" dirty="0"/>
              <a:t>Odpovídají na otázku, zda je podnik dobrý nebo špatný</a:t>
            </a:r>
          </a:p>
          <a:p>
            <a:r>
              <a:rPr lang="cs-CZ" sz="1800" dirty="0"/>
              <a:t>Modely „ex post“ analýzy</a:t>
            </a:r>
          </a:p>
          <a:p>
            <a:r>
              <a:rPr lang="cs-CZ" sz="1800" dirty="0"/>
              <a:t>Zkoumají příčiny, které zavinily současnou finanční situaci podniku</a:t>
            </a:r>
          </a:p>
          <a:p>
            <a:r>
              <a:rPr lang="cs-CZ" sz="1800" dirty="0"/>
              <a:t>Důležité jsou informace o výsledcích v daném oboru</a:t>
            </a:r>
          </a:p>
          <a:p>
            <a:endParaRPr lang="cs-CZ" sz="1800" dirty="0"/>
          </a:p>
          <a:p>
            <a:r>
              <a:rPr lang="cs-CZ" sz="1800" b="1" dirty="0"/>
              <a:t>Bonitní modely</a:t>
            </a:r>
            <a:r>
              <a:rPr lang="cs-CZ" sz="1800" dirty="0"/>
              <a:t>: Index bonity; Skóre bonity; </a:t>
            </a:r>
            <a:r>
              <a:rPr lang="cs-CZ" sz="1800" dirty="0" err="1"/>
              <a:t>Kralickův</a:t>
            </a:r>
            <a:r>
              <a:rPr lang="cs-CZ" sz="1800" dirty="0"/>
              <a:t> </a:t>
            </a:r>
            <a:r>
              <a:rPr lang="cs-CZ" sz="1800" dirty="0" err="1"/>
              <a:t>Quick</a:t>
            </a:r>
            <a:r>
              <a:rPr lang="cs-CZ" sz="1800" dirty="0"/>
              <a:t> test; </a:t>
            </a:r>
            <a:r>
              <a:rPr lang="cs-CZ" sz="1800" dirty="0" err="1"/>
              <a:t>Tamariho</a:t>
            </a:r>
            <a:r>
              <a:rPr lang="cs-CZ" sz="1800" dirty="0"/>
              <a:t> model; </a:t>
            </a:r>
            <a:r>
              <a:rPr lang="cs-CZ" sz="1800" dirty="0" err="1"/>
              <a:t>Argentiho</a:t>
            </a:r>
            <a:r>
              <a:rPr lang="cs-CZ" sz="1800" dirty="0"/>
              <a:t> model; </a:t>
            </a:r>
            <a:r>
              <a:rPr lang="cs-CZ" sz="1800" dirty="0" err="1"/>
              <a:t>Ukazatal</a:t>
            </a:r>
            <a:r>
              <a:rPr lang="cs-CZ" sz="1800" dirty="0"/>
              <a:t> vitality dle </a:t>
            </a:r>
            <a:r>
              <a:rPr lang="cs-CZ" sz="1800" dirty="0" err="1"/>
              <a:t>Pollaka</a:t>
            </a:r>
            <a:r>
              <a:rPr lang="cs-CZ" sz="1800" dirty="0"/>
              <a:t>; Bilanční analýza; Bilanční analýza II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Bonitní modely</a:t>
            </a:r>
          </a:p>
        </p:txBody>
      </p:sp>
    </p:spTree>
    <p:extLst>
      <p:ext uri="{BB962C8B-B14F-4D97-AF65-F5344CB8AC3E}">
        <p14:creationId xmlns:p14="http://schemas.microsoft.com/office/powerpoint/2010/main" val="42393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po krizi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1874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Vývoj po krizi </a:t>
            </a:r>
            <a:r>
              <a:rPr lang="cs-CZ" sz="1700" dirty="0"/>
              <a:t>tak můžeme chápat jako proces změny ve vývoji určitého podnikatelského subjektu, kdy příčinou bylo narušení rovnovážného stavu, kde došlo k ochromení klíčových činností podniku a muselo dojít k jeho zásadní přeměně a bylo nutné využít jak známých manažerských metod, tak dostupných právních forem změn v podnikatelském subjektu.</a:t>
            </a:r>
          </a:p>
          <a:p>
            <a:pPr marL="0" indent="0" algn="just">
              <a:buNone/>
            </a:pPr>
            <a:r>
              <a:rPr lang="cs-CZ" sz="1700" dirty="0"/>
              <a:t>V této etapě je vhodné provést:</a:t>
            </a:r>
          </a:p>
          <a:p>
            <a:pPr algn="just"/>
            <a:r>
              <a:rPr lang="cs-CZ" sz="1700" dirty="0"/>
              <a:t>Rekapitulaci současného stavu;</a:t>
            </a:r>
          </a:p>
          <a:p>
            <a:pPr algn="just"/>
            <a:r>
              <a:rPr lang="cs-CZ" sz="1700" dirty="0"/>
              <a:t>Zhodnocení, zda příčina krize byla odstraněna;</a:t>
            </a:r>
          </a:p>
          <a:p>
            <a:pPr algn="just"/>
            <a:r>
              <a:rPr lang="cs-CZ" sz="1700" dirty="0"/>
              <a:t>Kritické zhodnocení provedených kroků;</a:t>
            </a:r>
          </a:p>
          <a:p>
            <a:pPr algn="just"/>
            <a:r>
              <a:rPr lang="cs-CZ" sz="1700" dirty="0"/>
              <a:t>Formulaci dalších kroků a stanovení odpovědnosti;</a:t>
            </a:r>
          </a:p>
          <a:p>
            <a:pPr algn="just"/>
            <a:r>
              <a:rPr lang="cs-CZ" sz="1700" dirty="0"/>
              <a:t>Zhodnocení průběhu krize v těch částech podniku, které nebyly zasaženy krizí;</a:t>
            </a:r>
          </a:p>
          <a:p>
            <a:pPr algn="just"/>
            <a:r>
              <a:rPr lang="cs-CZ" sz="1700" dirty="0"/>
              <a:t>Zhodnocení způsobu komunikace;</a:t>
            </a:r>
          </a:p>
          <a:p>
            <a:pPr algn="just"/>
            <a:r>
              <a:rPr lang="cs-CZ" sz="1700" dirty="0"/>
              <a:t>Zhodnocení dlouhodobých následků krize.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499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700" dirty="0"/>
              <a:t>Pokud se projevily vážné problémy ve fungování či financování podniku, měl by se podnikatel rychle rozhodnout pro rázný ozdravný proces, který spočívá v provedení změn a má řadu rovin (Hálek, 2006):</a:t>
            </a:r>
          </a:p>
          <a:p>
            <a:pPr lvl="0" algn="just"/>
            <a:r>
              <a:rPr lang="cs-CZ" sz="1700" b="1" dirty="0"/>
              <a:t>Personální</a:t>
            </a:r>
            <a:r>
              <a:rPr lang="cs-CZ" sz="1700" dirty="0"/>
              <a:t>, která se týká se klíčových vedoucích pracovníků, kde předmětem řízení bude získat důvěru v životaschopnost firmy a to závisí na charakteru krize.</a:t>
            </a:r>
          </a:p>
          <a:p>
            <a:pPr lvl="0" algn="just"/>
            <a:r>
              <a:rPr lang="cs-CZ" sz="1700" b="1" dirty="0"/>
              <a:t>Finanční</a:t>
            </a:r>
            <a:r>
              <a:rPr lang="cs-CZ" sz="1700" dirty="0"/>
              <a:t>, která řeší tento okruh problémů:</a:t>
            </a:r>
          </a:p>
          <a:p>
            <a:pPr lvl="1" algn="just"/>
            <a:r>
              <a:rPr lang="cs-CZ" sz="1400" dirty="0"/>
              <a:t>východiskem je podrobné zmapování ekonomické situace firmy nezávislým auditem tato podrobná účetní analýza by měla vypovědět o situaci firmy na počátku, při zahájení krizového řízení a zároveň ukázat hloubku problému ( stav závazků);</a:t>
            </a:r>
          </a:p>
          <a:p>
            <a:pPr lvl="1" algn="just"/>
            <a:r>
              <a:rPr lang="cs-CZ" sz="1400" dirty="0"/>
              <a:t>dále zajistit kontrolu nad finančními toky;</a:t>
            </a:r>
          </a:p>
          <a:p>
            <a:pPr lvl="1" algn="just"/>
            <a:r>
              <a:rPr lang="cs-CZ" sz="1400" dirty="0"/>
              <a:t>ujasnit si, na které lidi se může nadále spolehnout;</a:t>
            </a:r>
          </a:p>
          <a:p>
            <a:pPr lvl="1" algn="just"/>
            <a:r>
              <a:rPr lang="cs-CZ" sz="1400" dirty="0"/>
              <a:t>přesvědčit věřitele, že je lepší zadluženou firmu nechat žít, než ji poslat do konkurzu a připravit si argumenty;</a:t>
            </a:r>
          </a:p>
          <a:p>
            <a:pPr lvl="1" algn="just"/>
            <a:r>
              <a:rPr lang="cs-CZ" sz="1400" dirty="0"/>
              <a:t>najít aktiva, které lze odprodat, vytipovat životaschopnou část firmy , která bude nosnou částí pro řešení krizové situace, příprava krizového strategického scénáře, nejlépe několik variant, uvedené varianty by měly být pro věřitele výhodnější než přínosy ze zániku podniku 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06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43558"/>
            <a:ext cx="78488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Kroky po krizi mají, de facto, dva odlišné cíle, a to:</a:t>
            </a:r>
          </a:p>
          <a:p>
            <a:pPr lvl="0" algn="just"/>
            <a:r>
              <a:rPr lang="cs-CZ" sz="1800" b="1" dirty="0"/>
              <a:t>Revitalizovat podnikatelský subjekt </a:t>
            </a:r>
          </a:p>
          <a:p>
            <a:pPr lvl="0" algn="just"/>
            <a:r>
              <a:rPr lang="cs-CZ" sz="1800" b="1" dirty="0"/>
              <a:t>Likvidovat podnik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Cíle a nástroje ve fázi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82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 nelze zachránit, ale nemusí dojít k jeho zániku.</a:t>
            </a:r>
          </a:p>
          <a:p>
            <a:pPr algn="just"/>
            <a:r>
              <a:rPr lang="cs-CZ" sz="1800" b="1" i="1" dirty="0"/>
              <a:t>Transformací </a:t>
            </a:r>
            <a:r>
              <a:rPr lang="cs-CZ" sz="1800" dirty="0"/>
              <a:t>se rozumí zánik transformované jednotky </a:t>
            </a:r>
            <a:r>
              <a:rPr lang="cs-CZ" sz="1800" b="1" i="1" dirty="0"/>
              <a:t>bez likvidace</a:t>
            </a:r>
            <a:r>
              <a:rPr lang="cs-CZ" sz="1800" dirty="0"/>
              <a:t>. Nástupnická účetní jednotka přebírá veškerý majetek transformované účetní jednotky.</a:t>
            </a:r>
          </a:p>
          <a:p>
            <a:pPr algn="just"/>
            <a:r>
              <a:rPr lang="cs-CZ" sz="1800" dirty="0"/>
              <a:t>Transformace podniku se musí řídit platnou legislativou v případě sanace podniku jde o ………………. (</a:t>
            </a:r>
            <a:r>
              <a:rPr lang="cs-CZ" sz="1800" dirty="0">
                <a:solidFill>
                  <a:srgbClr val="FF0000"/>
                </a:solidFill>
              </a:rPr>
              <a:t>studenti zjistí sami</a:t>
            </a:r>
            <a:r>
              <a:rPr lang="cs-CZ" sz="1800" dirty="0"/>
              <a:t>)</a:t>
            </a:r>
          </a:p>
          <a:p>
            <a:pPr algn="just"/>
            <a:r>
              <a:rPr lang="cs-CZ" sz="1800" dirty="0"/>
              <a:t>Samotný proces začíná rozhodnutím valné hromady zakladatelů nebo vlastníků podniku o provedení transformace a zvolení formy, kterou bude provedena na základě transformačního projektu. </a:t>
            </a:r>
          </a:p>
          <a:p>
            <a:pPr algn="just"/>
            <a:r>
              <a:rPr lang="cs-CZ" sz="1800" dirty="0"/>
              <a:t>Mezi formy transformace podniku patří:</a:t>
            </a:r>
          </a:p>
          <a:p>
            <a:pPr lvl="1" algn="just"/>
            <a:r>
              <a:rPr lang="cs-CZ" sz="1400" dirty="0"/>
              <a:t>sanace (restrukturalizace, </a:t>
            </a:r>
            <a:r>
              <a:rPr lang="cs-CZ" sz="1400" dirty="0" err="1"/>
              <a:t>turnaround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Fúze, akvizice, rozdělení společnosti, převod jmění na společníka; </a:t>
            </a:r>
          </a:p>
          <a:p>
            <a:pPr lvl="1" algn="just"/>
            <a:r>
              <a:rPr lang="cs-CZ" sz="1400" dirty="0"/>
              <a:t>konsolidace (ve vlastní režii, pomocí expertních krizových specialistů).</a:t>
            </a:r>
          </a:p>
          <a:p>
            <a:pPr marL="109728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Transformace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0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 pojmem </a:t>
            </a:r>
            <a:r>
              <a:rPr lang="cs-CZ" sz="1800" b="1" i="1" dirty="0"/>
              <a:t>sanace </a:t>
            </a:r>
            <a:r>
              <a:rPr lang="cs-CZ" sz="1800" dirty="0"/>
              <a:t>se rozumí soubor opatření přijímaných ze strany vedení podniku, jejichž smyslem je zásadní ozdravení a obnova finanční výkonnosti a prosperity firmy. Tento pojem se v angl. překládá jako „</a:t>
            </a:r>
            <a:r>
              <a:rPr lang="cs-CZ" sz="1800" dirty="0" err="1"/>
              <a:t>turnaround</a:t>
            </a:r>
            <a:r>
              <a:rPr lang="cs-CZ" sz="1800" dirty="0"/>
              <a:t>“. (Synek, M. 2007)</a:t>
            </a:r>
          </a:p>
          <a:p>
            <a:pPr algn="just"/>
            <a:r>
              <a:rPr lang="cs-CZ" sz="1800" dirty="0"/>
              <a:t>Zpravidla se jedná o situaci kdy podnik je po dlouhou dobu ve ztrátě a není schopen uspokojit závazky svých věřitelů. To je jeden z hlavních příznaků. Mezi další můžeme uvést pokles objemu zakázek, nevyplácení mezd zaměstnancům, snižování počtu zaměstnanců atd. </a:t>
            </a:r>
          </a:p>
          <a:p>
            <a:pPr algn="just"/>
            <a:r>
              <a:rPr lang="cs-CZ" sz="1800" dirty="0"/>
              <a:t>Klíčovým faktorem sanace podniku jsou </a:t>
            </a:r>
            <a:r>
              <a:rPr lang="cs-CZ" sz="1800" b="1" i="1" dirty="0"/>
              <a:t>disponibilní finanční prostředky</a:t>
            </a:r>
            <a:r>
              <a:rPr lang="cs-CZ" sz="1800" dirty="0"/>
              <a:t>, které musí být opatřeny z vnitřních zdrojů.</a:t>
            </a:r>
          </a:p>
          <a:p>
            <a:pPr algn="just"/>
            <a:r>
              <a:rPr lang="cs-CZ" sz="1800" dirty="0"/>
              <a:t>Sanace podniku, která je provedena samostatně uvnitř podniku je tzv.  </a:t>
            </a:r>
            <a:r>
              <a:rPr lang="cs-CZ" sz="1800" b="1" i="1" dirty="0"/>
              <a:t>autonomní sanace. </a:t>
            </a:r>
          </a:p>
          <a:p>
            <a:pPr algn="just"/>
            <a:r>
              <a:rPr lang="cs-CZ" sz="1800" dirty="0"/>
              <a:t>Pokud je provedena za pomocí externí spolupráce se specializovanou firmou potom  mluvíme o </a:t>
            </a:r>
            <a:r>
              <a:rPr lang="cs-CZ" sz="1800" b="1" i="1" dirty="0"/>
              <a:t>heterogenní sanaci</a:t>
            </a:r>
            <a:r>
              <a:rPr lang="cs-CZ" sz="1800" dirty="0"/>
              <a:t>.</a:t>
            </a:r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Sanace (restrukturalizace)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36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/>
              <a:t>fúze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Fúze se uskutečňuje </a:t>
            </a:r>
            <a:r>
              <a:rPr lang="cs-CZ" sz="1800" b="1" i="1" dirty="0"/>
              <a:t>splynutím </a:t>
            </a:r>
            <a:r>
              <a:rPr lang="cs-CZ" sz="1800" dirty="0"/>
              <a:t>dvou a více podniků. </a:t>
            </a:r>
          </a:p>
          <a:p>
            <a:pPr algn="just"/>
            <a:r>
              <a:rPr lang="cs-CZ" sz="1800" dirty="0"/>
              <a:t>Splynutí může proběhnou mezi minimálně dvěma společnostmi, které mají stejnou právní formu. </a:t>
            </a:r>
          </a:p>
          <a:p>
            <a:pPr algn="just"/>
            <a:r>
              <a:rPr lang="cs-CZ" sz="1800" dirty="0"/>
              <a:t>Splynutím dle …… (</a:t>
            </a:r>
            <a:r>
              <a:rPr lang="cs-CZ" sz="1800" dirty="0">
                <a:solidFill>
                  <a:srgbClr val="FF0000"/>
                </a:solidFill>
              </a:rPr>
              <a:t>studenti zjistí sami platnou legislativu</a:t>
            </a:r>
            <a:r>
              <a:rPr lang="cs-CZ" sz="1800" dirty="0"/>
              <a:t>) je takový způsob zániku společnosti, při kterém splývající obchodní společnosti A </a:t>
            </a:r>
            <a:r>
              <a:rPr lang="cs-CZ" sz="1800" dirty="0" err="1"/>
              <a:t>a</a:t>
            </a:r>
            <a:r>
              <a:rPr lang="cs-CZ" sz="1800" dirty="0"/>
              <a:t> B zanikají a vzniká nový právní subjekt C. </a:t>
            </a:r>
          </a:p>
          <a:p>
            <a:pPr algn="just"/>
            <a:r>
              <a:rPr lang="cs-CZ" sz="1800" dirty="0"/>
              <a:t>Splynutím přechází obchodní jmění společností A </a:t>
            </a:r>
            <a:r>
              <a:rPr lang="cs-CZ" sz="1800" dirty="0" err="1"/>
              <a:t>a</a:t>
            </a:r>
            <a:r>
              <a:rPr lang="cs-CZ" sz="1800" dirty="0"/>
              <a:t> B na novou vzniklou společnost, a to ke dni zápisu do obchodního rejstříku.</a:t>
            </a:r>
          </a:p>
          <a:p>
            <a:pPr algn="just"/>
            <a:r>
              <a:rPr lang="cs-CZ" sz="1800" dirty="0"/>
              <a:t>Veškerý kapitál včetně práv a povinností z pracovněprávních vztahů přechází na  nově založenou společnost. Rozdíl oproti sloučení je u splynutí v tom, že nově vznikla nástupnická společnost před tím neexistovala a společníci se zanikající společnosti jsou zakladateli nově vzniklé.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Fúze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50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studijní literatura</a:t>
            </a:r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/>
              <a:t>akvizice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Akvizice se uskutečňuje </a:t>
            </a:r>
            <a:r>
              <a:rPr lang="cs-CZ" sz="1800" b="1" i="1" dirty="0"/>
              <a:t>sloučením </a:t>
            </a:r>
            <a:r>
              <a:rPr lang="cs-CZ" sz="1800" dirty="0"/>
              <a:t>dvou a více podniků. </a:t>
            </a:r>
          </a:p>
          <a:p>
            <a:pPr algn="just"/>
            <a:r>
              <a:rPr lang="cs-CZ" sz="1800" dirty="0"/>
              <a:t>Právní účinky akvizice nastávají až zápisem do obchodního rejstříku. Návrh na zápis akvizice podávají všechny zanikající i nástupnické osoby. </a:t>
            </a:r>
          </a:p>
          <a:p>
            <a:pPr algn="just"/>
            <a:r>
              <a:rPr lang="cs-CZ" sz="1800" dirty="0"/>
              <a:t>Akvizice může být provedena ve společnosti jen tehdy pokud není na společnost podán návrh na konkurz, a ani sama společnost tento návrh nepodala.</a:t>
            </a:r>
          </a:p>
          <a:p>
            <a:pPr algn="just"/>
            <a:r>
              <a:rPr lang="cs-CZ" sz="1800" b="1" i="1" dirty="0"/>
              <a:t>Sloučením </a:t>
            </a:r>
            <a:r>
              <a:rPr lang="cs-CZ" sz="1800" dirty="0"/>
              <a:t>dochází k zániku společnosti nebo více společností, jemuž předchází její zrušení bez likvidace. Kapitál zanikajících společností včetně práv a povinností z pracovněprávních vztahů přechází na nástupnickou společnost. Společníci zanikající společnosti se stávají společníky nástupnické společnosti, pokud není v zákoně stanoveno jinak.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Akvizice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440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Majitelé společnosti se mohou rozhodnout na základě krize, která v podniku vznikla, že jejich podnik rozdělí na dvě či více společností. </a:t>
            </a:r>
            <a:r>
              <a:rPr lang="cs-CZ" sz="1700" b="1" dirty="0"/>
              <a:t>Rozdělením společnosti </a:t>
            </a:r>
            <a:r>
              <a:rPr lang="cs-CZ" sz="1700" dirty="0"/>
              <a:t>se dle …… (</a:t>
            </a:r>
            <a:r>
              <a:rPr lang="cs-CZ" sz="1700" dirty="0">
                <a:solidFill>
                  <a:srgbClr val="FF0000"/>
                </a:solidFill>
              </a:rPr>
              <a:t>studenti zjistí sami platnou legislativu</a:t>
            </a:r>
            <a:r>
              <a:rPr lang="cs-CZ" sz="1700" dirty="0"/>
              <a:t>) rozumí zánik společnosti A </a:t>
            </a:r>
            <a:r>
              <a:rPr lang="cs-CZ" sz="1700" dirty="0" err="1"/>
              <a:t>a</a:t>
            </a:r>
            <a:r>
              <a:rPr lang="cs-CZ" sz="1700" dirty="0"/>
              <a:t> vznik dvou nových právních subjektů B a C. </a:t>
            </a:r>
          </a:p>
          <a:p>
            <a:pPr algn="just"/>
            <a:r>
              <a:rPr lang="cs-CZ" sz="1700" dirty="0"/>
              <a:t>Při rozdělení přechází obchodní jmění (aktiva a pasiva) dosavadní společnosti na společnosti vzniklé rozdělením, a to ke dni zápisu do obchodního rejstříku.</a:t>
            </a:r>
          </a:p>
          <a:p>
            <a:pPr algn="just"/>
            <a:r>
              <a:rPr lang="cs-CZ" sz="1700" dirty="0"/>
              <a:t>Majetek nově vzniklých společností B a C vzniká rozdělením majetku zanikající společnosti A dle projektu rozdělení. Za závazky ručí každá z rozdělených společností do výše čistého obchodního jmění, které na ni přešlo rozdělením. Akcionáři zanikající společnosti mají nárok na akcie (podíly) v nově vzniklých společnostech, které získají výměnou za akcie (podíly) v zanikající společnosti. </a:t>
            </a:r>
          </a:p>
          <a:p>
            <a:pPr algn="just"/>
            <a:r>
              <a:rPr lang="cs-CZ" sz="1700" dirty="0"/>
              <a:t>Momentem zápisu rozdělení do obchodního rejstříku dochází k zrušení společnosti A bez likvidace.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Rozdělení společnosti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254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 případě úpadku společnosti se může místo fúze nebo akvizice provést tzv. </a:t>
            </a:r>
            <a:r>
              <a:rPr lang="cs-CZ" sz="2000" i="1" dirty="0"/>
              <a:t>převod jmění na společníka</a:t>
            </a:r>
            <a:r>
              <a:rPr lang="cs-CZ" sz="2000" dirty="0"/>
              <a:t>. </a:t>
            </a:r>
          </a:p>
          <a:p>
            <a:pPr algn="just"/>
            <a:r>
              <a:rPr lang="cs-CZ" sz="2000" dirty="0"/>
              <a:t>Společníci nebo příslušný orgán společnosti se mohou rozhodnout, že společnost se zruší bez likvidace, a že kapitál včetně práv a povinností z pracovně právních vztahů na sebe převezme jeden ze společníků, který má sídlo nebo bydliště na území České republiky. </a:t>
            </a:r>
          </a:p>
          <a:p>
            <a:pPr algn="just"/>
            <a:r>
              <a:rPr lang="cs-CZ" sz="2000" dirty="0"/>
              <a:t>Právní účinky převodu opět nastávají až ke dni zápisu do obchodního rejstříku. </a:t>
            </a:r>
          </a:p>
          <a:p>
            <a:pPr algn="just"/>
            <a:r>
              <a:rPr lang="cs-CZ" sz="2000" dirty="0"/>
              <a:t>Společník, na kterého je společnost přepsána musí být zapsán v obchodním rejstříku a je jedno zda se jedná o fyzickou či právnickou osobu.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Převod jmění na společníka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44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Konsolidace</a:t>
            </a:r>
            <a:r>
              <a:rPr lang="cs-CZ" sz="1800" dirty="0"/>
              <a:t> je jedna z dalších možností jak vyvést podnik z krizové situace ven. Podnik může být konsolidován ve vlastní režii nebo pomocí expertních specialistů.</a:t>
            </a:r>
          </a:p>
          <a:p>
            <a:pPr algn="just"/>
            <a:r>
              <a:rPr lang="cs-CZ" sz="1800" dirty="0"/>
              <a:t>Pokud se podnik rozhodne provést </a:t>
            </a:r>
            <a:r>
              <a:rPr lang="cs-CZ" sz="1800" b="1" i="1" dirty="0"/>
              <a:t>konsolidaci ve  vlastní režii, </a:t>
            </a:r>
            <a:r>
              <a:rPr lang="cs-CZ" sz="1800" dirty="0"/>
              <a:t>potom to tzn., že  v podniku dojde buď to  k výměně dosavadního managementu nebo se změní dosavadní styl manažerské práce (používají se nové metody řízení, zavede se nový kontrolní systém apod.).  Tuto formu konsolidace mohou manažeři v podniku provést sami bez poradenských a konzultačních firem a tudíž lze před veřejností utajit, že se podnik nachází v krizové situaci.</a:t>
            </a:r>
          </a:p>
          <a:p>
            <a:pPr algn="just"/>
            <a:r>
              <a:rPr lang="cs-CZ" sz="1800" dirty="0"/>
              <a:t>Konsolidace pomocí </a:t>
            </a:r>
            <a:r>
              <a:rPr lang="cs-CZ" sz="1800" b="1" i="1" dirty="0"/>
              <a:t>expertních krizových specialistů </a:t>
            </a:r>
            <a:r>
              <a:rPr lang="cs-CZ" sz="1800" dirty="0"/>
              <a:t>se provede podle předem stanoveného postupu. V podniku se provedou takové kroky, které racionalizují hospodářskou činnost podniku.  Tato varianta se častěji používá v případě, kdy do podniku vstupuje nový strategický partner.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5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Jestliže není možné podnik již ozdravit sanací, tak se musí přikročit buď k likvidaci nebo ke konkurzu nebo k reorganizaci.</a:t>
            </a:r>
          </a:p>
          <a:p>
            <a:pPr algn="just"/>
            <a:r>
              <a:rPr lang="cs-CZ" sz="1600" b="1" i="1" dirty="0"/>
              <a:t>Likvidace podniku </a:t>
            </a:r>
            <a:r>
              <a:rPr lang="cs-CZ" sz="1600" dirty="0"/>
              <a:t>je souborem ekonomických a právních aktivit a právních úkonů, které musí zajistit úplné vypořádání majetkových a právních poměrů podniku bez právního nástupce, s cílem vymazat podnik z obchodního rejstříku.</a:t>
            </a:r>
          </a:p>
          <a:p>
            <a:pPr algn="just"/>
            <a:r>
              <a:rPr lang="cs-CZ" sz="1600" dirty="0"/>
              <a:t>V likvidaci předpokládáme, že budou uspokojeni postupně všichni věřitelé, naproti tomu u konkurzu jen částečně. </a:t>
            </a:r>
          </a:p>
          <a:p>
            <a:pPr algn="just"/>
            <a:r>
              <a:rPr lang="cs-CZ" sz="1600" dirty="0"/>
              <a:t>Po celou dobu likvidace užívá společnost obchodní firmu s dovětkem „v likvidaci“. </a:t>
            </a:r>
          </a:p>
          <a:p>
            <a:pPr algn="just"/>
            <a:r>
              <a:rPr lang="cs-CZ" sz="1600" dirty="0"/>
              <a:t>Proces zahrnuje komplex právních, ekonomických a administrativních kroků k vypořádání majetkových a jiných poměrů zanikajícího subjektu bez právního nástupce. </a:t>
            </a:r>
          </a:p>
          <a:p>
            <a:pPr algn="just"/>
            <a:r>
              <a:rPr lang="cs-CZ" sz="1600" dirty="0"/>
              <a:t>Cílem likvidace je uspokojení všech věřitelů a rozdělení likvidačního zůstatku mezi společníky. </a:t>
            </a:r>
          </a:p>
          <a:p>
            <a:pPr algn="just"/>
            <a:r>
              <a:rPr lang="cs-CZ" sz="1600" dirty="0"/>
              <a:t>Společnost může vstoupit do likvidace za předpokladu, že není předlužena a že je schopna po skončení likvidace uhradit interní i externí závazky.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975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81202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Likvidaci podniku může provádět na základě zákona pouze osoba tzv. </a:t>
            </a:r>
            <a:r>
              <a:rPr lang="cs-CZ" sz="1800" b="1" i="1" dirty="0"/>
              <a:t>likvidátor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Kromě samotného likvidátora se na likvidaci podniku podílejí ještě další účastníci (tzv. </a:t>
            </a:r>
            <a:r>
              <a:rPr lang="cs-CZ" sz="1800" b="1" i="1" dirty="0"/>
              <a:t>likvidační tým</a:t>
            </a:r>
            <a:r>
              <a:rPr lang="cs-CZ" sz="1800" dirty="0"/>
              <a:t>), mezi které patří:</a:t>
            </a:r>
          </a:p>
          <a:p>
            <a:pPr lvl="1" algn="just"/>
            <a:r>
              <a:rPr lang="cs-CZ" sz="1800" dirty="0"/>
              <a:t>vedoucí účetní;</a:t>
            </a:r>
          </a:p>
          <a:p>
            <a:pPr lvl="1" algn="just"/>
            <a:r>
              <a:rPr lang="cs-CZ" sz="1800" dirty="0"/>
              <a:t>daňový poradce;</a:t>
            </a:r>
          </a:p>
          <a:p>
            <a:pPr lvl="1" algn="just"/>
            <a:r>
              <a:rPr lang="cs-CZ" sz="1800" dirty="0"/>
              <a:t>zástupce vedení společnosti příp. její majitel;</a:t>
            </a:r>
          </a:p>
          <a:p>
            <a:pPr lvl="1" algn="just"/>
            <a:r>
              <a:rPr lang="cs-CZ" sz="1800" dirty="0"/>
              <a:t>externí poradenská společnost;</a:t>
            </a:r>
          </a:p>
          <a:p>
            <a:pPr lvl="1" algn="just"/>
            <a:r>
              <a:rPr lang="cs-CZ" sz="1800" dirty="0"/>
              <a:t>další pracovníci, které je potřeba pro zajištění útlumového provozu.</a:t>
            </a:r>
          </a:p>
          <a:p>
            <a:pPr algn="just"/>
            <a:r>
              <a:rPr lang="cs-CZ" sz="1800" dirty="0"/>
              <a:t>Tento tým si sestavuje samotný likvidátor a má zpravidla pouze poradní úlohu.</a:t>
            </a:r>
          </a:p>
          <a:p>
            <a:pPr algn="just"/>
            <a:r>
              <a:rPr lang="cs-CZ" sz="1800" dirty="0"/>
              <a:t>Na návrh osoby, která má právní zájem, může soud likvidátora odvolat, v případě, že porušuje své povinnosti a nahradit ho jinou osobou. Odvolat ho může pouze ten, který ho do funkce jmenoval.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521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Jedná se v podstatě o tzv. likvidační cestu, kdy je zpeněžen majetek podniku (v případě fyzické osoby může jít i o zpeněžení majetku dlužníka) a výtěžek je dle pravidel rozdělen mezi věřitele. </a:t>
            </a:r>
          </a:p>
          <a:p>
            <a:pPr algn="just"/>
            <a:r>
              <a:rPr lang="cs-CZ" sz="1800" dirty="0"/>
              <a:t>Definice konkursu je obsažena v § 244 Insolvenčního zákona (Zákon č. 182/2006 Sb., o úpadku a způsobech jeho řešení), podle nějž jde o způsob řešení úpadku spočívající v tom, že na základě rozhodnutí o prohlášení konkursu jsou zjištěné pohledávky věřitelů zásadně poměrně uspokojeny z výnosu zpeněžení majetkové podstaty s tím, že neuspokojené pohledávky nebo jejich části nezanikají, pokud zákon nestanoví jinak. </a:t>
            </a:r>
          </a:p>
          <a:p>
            <a:pPr algn="just"/>
            <a:r>
              <a:rPr lang="cs-CZ" sz="1800" dirty="0"/>
              <a:t>Insolvenční zákon oproti předešlému konkursnímu zákonu rozšiřuje možnosti řešení úpadku dlužníka, a to na: </a:t>
            </a:r>
          </a:p>
          <a:p>
            <a:pPr lvl="1" algn="just"/>
            <a:r>
              <a:rPr lang="cs-CZ" sz="1800" dirty="0"/>
              <a:t>nepatrný konkurz; </a:t>
            </a:r>
          </a:p>
          <a:p>
            <a:pPr lvl="1" algn="just"/>
            <a:r>
              <a:rPr lang="cs-CZ" sz="1800" dirty="0"/>
              <a:t>reorganizaci.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576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/>
              <a:t>– nebezpečí vzniku škody, poškození, ztráty či zničení, případně nezdaru při podnikání.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</a:p>
          <a:p>
            <a:pPr lvl="1" algn="just"/>
            <a:r>
              <a:rPr lang="cs-CZ" sz="1400" dirty="0"/>
              <a:t>kombinace pravděpodobnosti nebo četnosti výskytu a následků určité nebezpečné události;</a:t>
            </a:r>
          </a:p>
          <a:p>
            <a:pPr lvl="1"/>
            <a:r>
              <a:rPr lang="cs-CZ" sz="1400" dirty="0"/>
              <a:t>pravděpodobnost nebo možnost vzniku nezdaru (ztráty);</a:t>
            </a:r>
          </a:p>
          <a:p>
            <a:pPr lvl="1"/>
            <a:r>
              <a:rPr lang="cs-CZ" sz="1400" dirty="0"/>
              <a:t>variabilita možných výsledků nebo nejistota jejich dosažen;</a:t>
            </a:r>
          </a:p>
          <a:p>
            <a:pPr lvl="1"/>
            <a:r>
              <a:rPr lang="cs-CZ" sz="1400" dirty="0"/>
              <a:t>odchýlení skutečných a očekávaných výsledků;</a:t>
            </a:r>
          </a:p>
          <a:p>
            <a:pPr lvl="1"/>
            <a:r>
              <a:rPr lang="cs-CZ" sz="1400" dirty="0"/>
              <a:t>pravděpodobnost jakéhokoliv výsledku, odlišného od očekávaného;</a:t>
            </a:r>
          </a:p>
          <a:p>
            <a:pPr lvl="1"/>
            <a:r>
              <a:rPr lang="cs-CZ" sz="1400" dirty="0"/>
              <a:t>možnost vzniku ztráty nebo zisku.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Management 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Riziko</a:t>
            </a:r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Klasifikace rizik</a:t>
            </a:r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Krize</a:t>
            </a:r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Charakteristické znaky krize</a:t>
            </a:r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Typologie krizí</a:t>
            </a:r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/>
              <a:t> </a:t>
            </a:r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Typologie krizí v organizacích</a:t>
            </a:r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2749</Words>
  <Application>Microsoft Office PowerPoint</Application>
  <PresentationFormat>Předvádění na obrazovce (16:9)</PresentationFormat>
  <Paragraphs>272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Systémy včasného varování</vt:lpstr>
      <vt:lpstr>Struktura systému včasného varování</vt:lpstr>
      <vt:lpstr>Základní pilíře systému včasného varování</vt:lpstr>
      <vt:lpstr>Metody finanční analýzy</vt:lpstr>
      <vt:lpstr>Bankrotní modely</vt:lpstr>
      <vt:lpstr>Bonitní modely</vt:lpstr>
      <vt:lpstr>Vývoj po krizi </vt:lpstr>
      <vt:lpstr>Vývoj po krizi</vt:lpstr>
      <vt:lpstr>Vývoj po krizi</vt:lpstr>
      <vt:lpstr>Cíle a nástroje ve fázi po krizi</vt:lpstr>
      <vt:lpstr>Transformace podniku</vt:lpstr>
      <vt:lpstr>Sanace (restrukturalizace) podniku</vt:lpstr>
      <vt:lpstr>Fúze podniku</vt:lpstr>
      <vt:lpstr>Akvizice podniku</vt:lpstr>
      <vt:lpstr>Rozdělení společnosti</vt:lpstr>
      <vt:lpstr>Převod jmění na společníka</vt:lpstr>
      <vt:lpstr>Konsolidace</vt:lpstr>
      <vt:lpstr>Likvidace</vt:lpstr>
      <vt:lpstr>Likvidace</vt:lpstr>
      <vt:lpstr>Konkurz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225</cp:revision>
  <cp:lastPrinted>2021-09-24T09:02:27Z</cp:lastPrinted>
  <dcterms:created xsi:type="dcterms:W3CDTF">2016-07-06T15:42:34Z</dcterms:created>
  <dcterms:modified xsi:type="dcterms:W3CDTF">2024-10-16T07:24:28Z</dcterms:modified>
</cp:coreProperties>
</file>