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332" r:id="rId3"/>
    <p:sldId id="401" r:id="rId4"/>
    <p:sldId id="402" r:id="rId5"/>
    <p:sldId id="403" r:id="rId6"/>
    <p:sldId id="384" r:id="rId7"/>
    <p:sldId id="325" r:id="rId8"/>
    <p:sldId id="417" r:id="rId9"/>
    <p:sldId id="418" r:id="rId10"/>
    <p:sldId id="419" r:id="rId11"/>
    <p:sldId id="420" r:id="rId12"/>
    <p:sldId id="421" r:id="rId13"/>
    <p:sldId id="324" r:id="rId14"/>
    <p:sldId id="326" r:id="rId15"/>
    <p:sldId id="327" r:id="rId16"/>
    <p:sldId id="348" r:id="rId17"/>
    <p:sldId id="383" r:id="rId18"/>
    <p:sldId id="382" r:id="rId19"/>
    <p:sldId id="405" r:id="rId20"/>
    <p:sldId id="406" r:id="rId21"/>
    <p:sldId id="407" r:id="rId22"/>
    <p:sldId id="408" r:id="rId23"/>
    <p:sldId id="409" r:id="rId24"/>
    <p:sldId id="410" r:id="rId25"/>
    <p:sldId id="411" r:id="rId26"/>
    <p:sldId id="412" r:id="rId27"/>
    <p:sldId id="413" r:id="rId28"/>
    <p:sldId id="414" r:id="rId29"/>
    <p:sldId id="415" r:id="rId30"/>
    <p:sldId id="416" r:id="rId31"/>
    <p:sldId id="422" r:id="rId32"/>
    <p:sldId id="393" r:id="rId33"/>
    <p:sldId id="424" r:id="rId34"/>
    <p:sldId id="395" r:id="rId35"/>
    <p:sldId id="396" r:id="rId36"/>
    <p:sldId id="397" r:id="rId37"/>
    <p:sldId id="425" r:id="rId38"/>
    <p:sldId id="426" r:id="rId39"/>
    <p:sldId id="427" r:id="rId40"/>
    <p:sldId id="404" r:id="rId41"/>
    <p:sldId id="428" r:id="rId42"/>
    <p:sldId id="394" r:id="rId43"/>
    <p:sldId id="398" r:id="rId44"/>
    <p:sldId id="431" r:id="rId45"/>
    <p:sldId id="399" r:id="rId46"/>
    <p:sldId id="432" r:id="rId47"/>
    <p:sldId id="400" r:id="rId48"/>
    <p:sldId id="429" r:id="rId49"/>
    <p:sldId id="430" r:id="rId50"/>
    <p:sldId id="433" r:id="rId51"/>
    <p:sldId id="434" r:id="rId52"/>
    <p:sldId id="435" r:id="rId53"/>
    <p:sldId id="436" r:id="rId54"/>
    <p:sldId id="437" r:id="rId55"/>
    <p:sldId id="438" r:id="rId56"/>
    <p:sldId id="439" r:id="rId57"/>
    <p:sldId id="440" r:id="rId58"/>
    <p:sldId id="441" r:id="rId59"/>
    <p:sldId id="442" r:id="rId60"/>
    <p:sldId id="443" r:id="rId61"/>
    <p:sldId id="444" r:id="rId62"/>
    <p:sldId id="445" r:id="rId63"/>
    <p:sldId id="446" r:id="rId64"/>
    <p:sldId id="447" r:id="rId65"/>
    <p:sldId id="448" r:id="rId66"/>
    <p:sldId id="449" r:id="rId67"/>
    <p:sldId id="450" r:id="rId68"/>
    <p:sldId id="451" r:id="rId69"/>
    <p:sldId id="452" r:id="rId70"/>
    <p:sldId id="453" r:id="rId71"/>
    <p:sldId id="454" r:id="rId72"/>
    <p:sldId id="455" r:id="rId73"/>
    <p:sldId id="456" r:id="rId74"/>
    <p:sldId id="457" r:id="rId75"/>
    <p:sldId id="458" r:id="rId76"/>
    <p:sldId id="459" r:id="rId7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07.11.2024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Krizový management</a:t>
            </a:r>
            <a:br>
              <a:rPr lang="cs-CZ" sz="32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Strategické krizové plánování</a:t>
            </a:r>
            <a:br>
              <a:rPr lang="cs-CZ" sz="32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Krizová komunikace </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stres</a:t>
            </a:r>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a:t>V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p>
          <a:p>
            <a:pPr algn="just"/>
            <a:endParaRPr lang="cs-CZ" sz="1500" dirty="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stres</a:t>
            </a:r>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Typy krizových manažerů</a:t>
            </a:r>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a:t>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tým</a:t>
            </a:r>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Interim manažer</a:t>
            </a:r>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a:t>Rychlost </a:t>
            </a:r>
          </a:p>
          <a:p>
            <a:pPr lvl="1">
              <a:buFont typeface="Arial" panose="020B0604020202020204" pitchFamily="34" charset="0"/>
              <a:buChar char="•"/>
            </a:pPr>
            <a:r>
              <a:rPr lang="cs-CZ" sz="1800" dirty="0"/>
              <a:t>Kvalifikace </a:t>
            </a:r>
          </a:p>
          <a:p>
            <a:pPr lvl="1">
              <a:buFont typeface="Arial" panose="020B0604020202020204" pitchFamily="34" charset="0"/>
              <a:buChar char="•"/>
            </a:pPr>
            <a:r>
              <a:rPr lang="cs-CZ" sz="1800" dirty="0"/>
              <a:t>Objektivita</a:t>
            </a:r>
          </a:p>
          <a:p>
            <a:pPr lvl="1">
              <a:buFont typeface="Arial" panose="020B0604020202020204" pitchFamily="34" charset="0"/>
              <a:buChar char="•"/>
            </a:pPr>
            <a:r>
              <a:rPr lang="cs-CZ" sz="1800" dirty="0"/>
              <a:t>Zodpovědnost</a:t>
            </a:r>
          </a:p>
          <a:p>
            <a:pPr lvl="1">
              <a:buFont typeface="Arial" panose="020B0604020202020204" pitchFamily="34" charset="0"/>
              <a:buChar char="•"/>
            </a:pPr>
            <a:r>
              <a:rPr lang="cs-CZ" sz="1800" dirty="0"/>
              <a:t>Efektivita</a:t>
            </a:r>
          </a:p>
          <a:p>
            <a:pPr lvl="1">
              <a:buFont typeface="Arial" panose="020B0604020202020204" pitchFamily="34" charset="0"/>
              <a:buChar char="•"/>
            </a:pPr>
            <a:r>
              <a:rPr lang="cs-CZ" sz="1800" dirty="0"/>
              <a:t>Závazek </a:t>
            </a:r>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Důvody k využívání interim manažerů</a:t>
            </a:r>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know-how.</a:t>
            </a:r>
          </a:p>
          <a:p>
            <a:endParaRPr lang="cs-CZ" sz="1800" dirty="0"/>
          </a:p>
          <a:p>
            <a:r>
              <a:rPr lang="cs-CZ" sz="1800" dirty="0"/>
              <a:t>Žádné vazby se zaměstnanci – nový pohled na danou problematiku.</a:t>
            </a:r>
          </a:p>
          <a:p>
            <a:endParaRPr lang="cs-CZ" sz="1800" dirty="0"/>
          </a:p>
          <a:p>
            <a:r>
              <a:rPr lang="cs-CZ" sz="1800" dirty="0"/>
              <a:t>Zaměření na splnění daného cíle.</a:t>
            </a:r>
          </a:p>
          <a:p>
            <a:endParaRPr lang="cs-CZ" sz="1800" dirty="0"/>
          </a:p>
          <a:p>
            <a:r>
              <a:rPr lang="cs-CZ" sz="1800" dirty="0"/>
              <a:t>Nemá zájem zůstat u klienta – není zde boj o obhájení a udržení pozice v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Výhody interim manažerů</a:t>
            </a:r>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Rizika spojená s využíváním interim manažerů</a:t>
            </a:r>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p>
          <a:p>
            <a:pPr lvl="0"/>
            <a:r>
              <a:rPr lang="cs-CZ" sz="1800" b="1" dirty="0"/>
              <a:t>Plán 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plánování</a:t>
            </a:r>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Krizový management</a:t>
            </a:r>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p>
          <a:p>
            <a:pPr algn="just"/>
            <a:r>
              <a:rPr lang="cs-CZ" sz="1700" dirty="0"/>
              <a:t>V době krize, ve fázi realizace změn obzvlášť, platí základní myšlenka chaos managementu: </a:t>
            </a:r>
            <a:r>
              <a:rPr lang="cs-CZ" sz="1700" b="1" dirty="0"/>
              <a:t>„v tísni dělají všichni to, co je nezbytné a životodárné“. </a:t>
            </a:r>
          </a:p>
          <a:p>
            <a:pPr algn="just"/>
            <a:r>
              <a:rPr lang="cs-CZ" sz="1700" dirty="0"/>
              <a:t>Příkladem 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Pro zaměstnance je důležité slyšet od každého manažera stejnou odpověď. V této situaci musí krizový management projevit svou sílu a asertivitu – dát jasně najevo, že zná řešení svízelné situace podniku. </a:t>
            </a:r>
          </a:p>
          <a:p>
            <a:pPr algn="just"/>
            <a:r>
              <a:rPr lang="cs-CZ" sz="1800" dirty="0"/>
              <a:t>Významnou roli zde sehraje komunikace se zaměstnanci, v níž budou srozumitelně objasňovány všechny podstatné problémy. Krizoví manažeři by měli zdůraznit,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vedení lidí</a:t>
            </a:r>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p>
          <a:p>
            <a:pPr algn="just"/>
            <a:r>
              <a:rPr lang="cs-CZ" sz="1800" dirty="0"/>
              <a:t>Přes 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Manažeři 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vedení lidí</a:t>
            </a:r>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předpokládá: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Vlivem 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kontrola</a:t>
            </a:r>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K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kontrola</a:t>
            </a:r>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 -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Specifické podmínky krizového managementu</a:t>
            </a:r>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Strategický krizový management</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3373946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"Největším nebezpečím v dobách turbulencí nejsou samotné turbulence, ale neuvážené činy podle neaktuální logiky."</a:t>
            </a:r>
          </a:p>
          <a:p>
            <a:pPr marL="0" lvl="0" indent="0">
              <a:buNone/>
            </a:pPr>
            <a:r>
              <a:rPr lang="cs-CZ" sz="2000" dirty="0"/>
              <a:t>						Peter </a:t>
            </a:r>
            <a:r>
              <a:rPr lang="cs-CZ" sz="2000" dirty="0" err="1"/>
              <a:t>Drucker</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Citát pro tento den</a:t>
            </a:r>
            <a:endParaRPr lang="cs-CZ" sz="1800" dirty="0"/>
          </a:p>
        </p:txBody>
      </p:sp>
    </p:spTree>
    <p:extLst>
      <p:ext uri="{BB962C8B-B14F-4D97-AF65-F5344CB8AC3E}">
        <p14:creationId xmlns:p14="http://schemas.microsoft.com/office/powerpoint/2010/main" val="3143290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na organizaci největší vliv. </a:t>
            </a:r>
          </a:p>
          <a:p>
            <a:pPr algn="just"/>
            <a:r>
              <a:rPr lang="cs-CZ" sz="1800" dirty="0"/>
              <a:t>Pozice strategického managementu v této situaci sílí a organizace si musí znovu v aktuální situaci důsledně formulovat svou vizi s ohledem na měnící se trendy. Pevná vize následně umožní snadnější formulaci efektivních operativních řešení.</a:t>
            </a:r>
          </a:p>
          <a:p>
            <a:pPr marL="0" indent="0" algn="just">
              <a:buNone/>
            </a:pPr>
            <a:r>
              <a:rPr lang="cs-CZ" sz="1800" i="1" dirty="0"/>
              <a:t>Pro předvídání podnikatelské krize jsou určující dvě proměnné (Umlaufová, 1995):</a:t>
            </a:r>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Krize v organizaci</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nvPr>
        </p:nvGraphicFramePr>
        <p:xfrm>
          <a:off x="107504" y="734823"/>
          <a:ext cx="7632848" cy="389739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7041221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a:t>Winterlingovy</a:t>
            </a:r>
            <a:r>
              <a:rPr lang="cs-CZ" dirty="0"/>
              <a:t> krizová matice</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a:t>krizové strategie podniku </a:t>
            </a:r>
            <a:r>
              <a:rPr lang="cs-CZ" sz="1500" dirty="0"/>
              <a:t>klasifikuje 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K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Úkoly krizového plánování</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rychlá formulace 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Faktory úspěchu krizového řízení</a:t>
            </a:r>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připravenost na možné krizové situace – scénáře a plány;</a:t>
            </a:r>
          </a:p>
          <a:p>
            <a:pPr lvl="0"/>
            <a:r>
              <a:rPr lang="cs-CZ" sz="1800" dirty="0"/>
              <a:t>jasném vymezení rolí (pravomoc, odpovědnost) – tvorba krizového týmu;</a:t>
            </a:r>
          </a:p>
          <a:p>
            <a:pPr lvl="0"/>
            <a:r>
              <a:rPr lang="cs-CZ" sz="1800" dirty="0"/>
              <a:t>včasná reakce na vzniklou krizovou situaci – načasování kroků operativního řízení;</a:t>
            </a:r>
          </a:p>
          <a:p>
            <a:pPr lvl="0"/>
            <a:r>
              <a:rPr lang="cs-CZ" sz="1800" dirty="0"/>
              <a:t>minimalizace dopadů krizové situace – např. diverzifikace rizika;</a:t>
            </a:r>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schvalování;</a:t>
            </a:r>
          </a:p>
          <a:p>
            <a:pPr lvl="0"/>
            <a:r>
              <a:rPr lang="cs-CZ" sz="1800" dirty="0"/>
              <a:t>připravenost na práci s médii;</a:t>
            </a:r>
          </a:p>
          <a:p>
            <a:pPr lvl="0"/>
            <a:r>
              <a:rPr lang="cs-CZ" sz="1800" dirty="0"/>
              <a:t>zvýšení schopnosti vyvést podnik z krize a zabezpečit obnovu klíčových podnikových činností – situační analýzy, identifikace rizik a nápravná opatření;</a:t>
            </a:r>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krizového plánování</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p>
          <a:p>
            <a:pPr lvl="0" algn="just"/>
            <a:r>
              <a:rPr lang="cs-CZ" sz="1800" dirty="0"/>
              <a:t>Dále v přesvědčení managementu, že se na potenciální krizovou situaci (krizi) nelze připravit.</a:t>
            </a:r>
          </a:p>
          <a:p>
            <a:pPr lvl="0" algn="just"/>
            <a:r>
              <a:rPr lang="cs-CZ" sz="1800" dirty="0"/>
              <a:t>A v zajištění nezbytných zdrojů, které jsou pro krizové plánování potřebné.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Překážky krizového plánování</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25515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a:t>Souhrn 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a:t>Východiskem pro tvorbu krizového scénáře a krizového plánu je </a:t>
            </a:r>
            <a:r>
              <a:rPr lang="cs-CZ" sz="1800" b="1" dirty="0"/>
              <a:t>analýza rizik</a:t>
            </a:r>
            <a:r>
              <a:rPr lang="cs-CZ" sz="1800" dirty="0"/>
              <a:t> (a příležitostí) daného podnikatelského subjektu. </a:t>
            </a:r>
            <a:endParaRPr lang="cs-CZ" sz="1800" b="1"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průběhem. Krizové 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p>
          <a:p>
            <a:pPr algn="just"/>
            <a:r>
              <a:rPr lang="cs-CZ" sz="1600" dirty="0"/>
              <a:t>Výhodou krizového scénáře je, že tvoří podklad pro krizové řízení, slouží ke zpracování krizového plánu, identifikaci a využití příležitostí a zvyšuje schopnost podniku obstát v krizi.</a:t>
            </a:r>
          </a:p>
          <a:p>
            <a:pPr algn="just"/>
            <a:r>
              <a:rPr lang="cs-CZ" sz="1600" dirty="0"/>
              <a:t>Jeho hlavní nevýhoda spočívá v tom, že se jedná pouze o popis možného průběhu budoucí krizové situace s určitou pravděpodobností. </a:t>
            </a:r>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scénář</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Kroky zpracování krizových scénářů</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analýzy.</a:t>
            </a:r>
          </a:p>
          <a:p>
            <a:pPr algn="just"/>
            <a:r>
              <a:rPr lang="cs-CZ" sz="1800" dirty="0"/>
              <a:t>Smejkal a Rais (2003) definují krizový plán jako soubor postupů pro řešení jednotlivých očekávaných událostí, které jsou vyhodnoceny na základě provedené rizikové analýzy. </a:t>
            </a:r>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spolupracovníků.</a:t>
            </a:r>
          </a:p>
          <a:p>
            <a:pPr algn="just"/>
            <a:endParaRPr lang="cs-CZ" sz="1800"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p>
          <a:p>
            <a:pPr algn="just"/>
            <a:r>
              <a:rPr lang="cs-CZ" sz="1600" dirty="0"/>
              <a:t>Krizový plán musí být přehledný a jednoduchý dokument. Hodnota krizového plánu spočívá v jeho schopnosti vytvářet reakce a proaktivně reagovat na příležitosti. </a:t>
            </a:r>
          </a:p>
          <a:p>
            <a:pPr algn="just"/>
            <a:r>
              <a:rPr lang="cs-CZ" sz="1600" dirty="0"/>
              <a:t>Součástí krizového plánu by měl být </a:t>
            </a:r>
            <a:r>
              <a:rPr lang="cs-CZ" sz="1600" b="1" dirty="0"/>
              <a:t>plán krizové komunikace</a:t>
            </a:r>
            <a:r>
              <a:rPr lang="cs-CZ" sz="1600" dirty="0"/>
              <a:t>. </a:t>
            </a:r>
          </a:p>
          <a:p>
            <a:pPr algn="just"/>
            <a:r>
              <a:rPr lang="cs-CZ" sz="1600" dirty="0"/>
              <a:t>Krizový 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Aktivity iniciované 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Krizová komunikace</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3273914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Jeden z typů komunikace v krizi i před krizí</a:t>
            </a:r>
          </a:p>
          <a:p>
            <a:pPr algn="just">
              <a:buNone/>
            </a:pPr>
            <a:endParaRPr lang="cs-CZ" sz="1800" dirty="0"/>
          </a:p>
          <a:p>
            <a:pPr algn="just"/>
            <a:r>
              <a:rPr lang="cs-CZ" sz="1800" dirty="0"/>
              <a:t>Standardní komunikace v nestandardní situaci</a:t>
            </a:r>
          </a:p>
          <a:p>
            <a:pPr algn="just"/>
            <a:endParaRPr lang="cs-CZ" sz="1800" dirty="0"/>
          </a:p>
          <a:p>
            <a:pPr algn="just"/>
            <a:r>
              <a:rPr lang="cs-CZ" sz="1800" dirty="0"/>
              <a:t>Specifická forma sociální komunikace</a:t>
            </a:r>
          </a:p>
          <a:p>
            <a:pPr algn="just"/>
            <a:endParaRPr lang="cs-CZ" sz="1800" dirty="0"/>
          </a:p>
          <a:p>
            <a:pPr algn="just"/>
            <a:r>
              <a:rPr lang="cs-CZ" sz="1800" dirty="0"/>
              <a:t>Je nástrojem krizového řízení a je součástí krizových scénářů</a:t>
            </a:r>
          </a:p>
          <a:p>
            <a:pPr algn="just">
              <a:buNone/>
            </a:pPr>
            <a:endParaRPr lang="cs-CZ" sz="1800" dirty="0"/>
          </a:p>
          <a:p>
            <a:pPr algn="just"/>
            <a:r>
              <a:rPr lang="cs-CZ" sz="1800" dirty="0"/>
              <a:t>Jedná se o interpersonální, meziosobní, skupinovou  a masovou komunikaci</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Krizová komunikace</a:t>
            </a:r>
            <a:endParaRPr lang="cs-CZ" sz="1800" dirty="0"/>
          </a:p>
        </p:txBody>
      </p:sp>
    </p:spTree>
    <p:extLst>
      <p:ext uri="{BB962C8B-B14F-4D97-AF65-F5344CB8AC3E}">
        <p14:creationId xmlns:p14="http://schemas.microsoft.com/office/powerpoint/2010/main" val="20379359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800" dirty="0"/>
              <a:t>nepřipravenost</a:t>
            </a:r>
          </a:p>
          <a:p>
            <a:pPr marL="624078" indent="-514350">
              <a:buAutoNum type="arabicPeriod"/>
            </a:pPr>
            <a:r>
              <a:rPr lang="cs-CZ" sz="1800" dirty="0"/>
              <a:t>nevědomost</a:t>
            </a:r>
          </a:p>
          <a:p>
            <a:pPr marL="624078" indent="-514350">
              <a:buAutoNum type="arabicPeriod"/>
            </a:pPr>
            <a:r>
              <a:rPr lang="cs-CZ" sz="1800" dirty="0"/>
              <a:t>nevzdělanost</a:t>
            </a:r>
          </a:p>
          <a:p>
            <a:pPr marL="624078" indent="-514350">
              <a:buAutoNum type="arabicPeriod"/>
            </a:pPr>
            <a:r>
              <a:rPr lang="cs-CZ" sz="1800" dirty="0"/>
              <a:t>mlčení </a:t>
            </a:r>
          </a:p>
          <a:p>
            <a:pPr marL="624078" indent="-514350">
              <a:buAutoNum type="arabicPeriod"/>
            </a:pPr>
            <a:r>
              <a:rPr lang="cs-CZ" sz="1800" dirty="0"/>
              <a:t>odtažitost </a:t>
            </a:r>
          </a:p>
          <a:p>
            <a:pPr marL="624078" indent="-514350">
              <a:buAutoNum type="arabicPeriod"/>
            </a:pPr>
            <a:r>
              <a:rPr lang="cs-CZ" sz="1800" dirty="0"/>
              <a:t>výmysly</a:t>
            </a:r>
          </a:p>
          <a:p>
            <a:pPr marL="624078" indent="-514350">
              <a:buAutoNum type="arabicPeriod"/>
            </a:pPr>
            <a:r>
              <a:rPr lang="cs-CZ" sz="1800" dirty="0"/>
              <a:t>naivita</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Smrtelné hříchy krizové komunikace (</a:t>
            </a:r>
            <a:r>
              <a:rPr lang="cs-CZ" dirty="0" err="1"/>
              <a:t>Antušák</a:t>
            </a:r>
            <a:r>
              <a:rPr lang="cs-CZ" dirty="0"/>
              <a:t>, 2009)</a:t>
            </a:r>
            <a:endParaRPr lang="cs-CZ" sz="1800" dirty="0"/>
          </a:p>
        </p:txBody>
      </p:sp>
    </p:spTree>
    <p:extLst>
      <p:ext uri="{BB962C8B-B14F-4D97-AF65-F5344CB8AC3E}">
        <p14:creationId xmlns:p14="http://schemas.microsoft.com/office/powerpoint/2010/main" val="40579650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Cílem krizové komunikace</a:t>
            </a:r>
            <a:r>
              <a:rPr lang="cs-CZ" sz="1700" dirty="0"/>
              <a:t> je</a:t>
            </a:r>
          </a:p>
          <a:p>
            <a:pPr lvl="1" algn="just"/>
            <a:r>
              <a:rPr lang="cs-CZ" sz="1700" dirty="0"/>
              <a:t>uvolnění správných informací ve správný čas a na správném místě, a tím dosáhnout včasné připravenosti orgánů a prvků krizového řízení k následným činnostem; </a:t>
            </a:r>
          </a:p>
          <a:p>
            <a:pPr lvl="1" algn="just"/>
            <a:r>
              <a:rPr lang="cs-CZ" sz="1700" dirty="0"/>
              <a:t>redukovat nejistotu veřejnosti, a tím přispět k zajištění jejich „efektivního“ chování; </a:t>
            </a:r>
          </a:p>
          <a:p>
            <a:pPr lvl="1" algn="just"/>
            <a:r>
              <a:rPr lang="cs-CZ" sz="1700" dirty="0"/>
              <a:t>zabránit nebo alespoň zmírnit rozsah negativní publicity poškozující dobré jméno organizace.</a:t>
            </a:r>
          </a:p>
          <a:p>
            <a:pPr algn="just"/>
            <a:r>
              <a:rPr lang="cs-CZ" sz="1700" b="1" dirty="0"/>
              <a:t>Předmět krizové komunikace</a:t>
            </a:r>
            <a:r>
              <a:rPr lang="cs-CZ" sz="1700" dirty="0"/>
              <a:t> je sdělování informací:</a:t>
            </a:r>
          </a:p>
          <a:p>
            <a:pPr lvl="1" algn="just"/>
            <a:r>
              <a:rPr lang="cs-CZ" sz="1700" dirty="0"/>
              <a:t>mezi orgány a prvky systému krizového řízení a uvnitř tohoto systému;</a:t>
            </a:r>
          </a:p>
          <a:p>
            <a:pPr lvl="1" algn="just"/>
            <a:r>
              <a:rPr lang="cs-CZ" sz="1700" dirty="0"/>
              <a:t>veřejnosti, médiím, odborníkům, soudním znalcům a orgánům činným v trestním řízení;</a:t>
            </a:r>
          </a:p>
          <a:p>
            <a:pPr lvl="1" algn="just"/>
            <a:r>
              <a:rPr lang="cs-CZ" sz="1700" dirty="0"/>
              <a:t>podřízeným, zaměstnancům firmy, rodinným příslušníkům a jiným věcně zainteresovaným právnickým a fyzickým osobám.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 a předmět krizové komunikace</a:t>
            </a:r>
            <a:endParaRPr lang="cs-CZ" sz="1800" dirty="0"/>
          </a:p>
        </p:txBody>
      </p:sp>
    </p:spTree>
    <p:extLst>
      <p:ext uri="{BB962C8B-B14F-4D97-AF65-F5344CB8AC3E}">
        <p14:creationId xmlns:p14="http://schemas.microsoft.com/office/powerpoint/2010/main" val="769033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princip přímé odpovědnosti</a:t>
            </a:r>
          </a:p>
          <a:p>
            <a:pPr lvl="0"/>
            <a:r>
              <a:rPr lang="cs-CZ" sz="1800" dirty="0"/>
              <a:t>princip nezávislosti</a:t>
            </a:r>
          </a:p>
          <a:p>
            <a:pPr lvl="0"/>
            <a:r>
              <a:rPr lang="cs-CZ" sz="1800" dirty="0"/>
              <a:t>princip přesnosti a stručnosti</a:t>
            </a:r>
          </a:p>
          <a:p>
            <a:pPr lvl="0"/>
            <a:r>
              <a:rPr lang="cs-CZ" sz="1800" dirty="0"/>
              <a:t>princip důvěryhodnosti</a:t>
            </a:r>
          </a:p>
          <a:p>
            <a:pPr lvl="0"/>
            <a:r>
              <a:rPr lang="cs-CZ" sz="1800" dirty="0"/>
              <a:t>princip znalosti věci</a:t>
            </a:r>
          </a:p>
          <a:p>
            <a:pPr lvl="0"/>
            <a:r>
              <a:rPr lang="cs-CZ" sz="1800" dirty="0"/>
              <a:t>princip očekávané reakce</a:t>
            </a:r>
          </a:p>
          <a:p>
            <a:pPr lvl="0"/>
            <a:r>
              <a:rPr lang="cs-CZ" sz="1800" dirty="0"/>
              <a:t>princip nejhoršího vývoje</a:t>
            </a:r>
          </a:p>
          <a:p>
            <a:pPr lvl="0"/>
            <a:r>
              <a:rPr lang="cs-CZ" sz="1800" dirty="0"/>
              <a:t>princip hledání podpory</a:t>
            </a:r>
          </a:p>
          <a:p>
            <a:pPr lvl="0"/>
            <a:r>
              <a:rPr lang="cs-CZ" sz="1800" dirty="0"/>
              <a:t>princip pravdivosti</a:t>
            </a:r>
          </a:p>
          <a:p>
            <a:r>
              <a:rPr lang="cs-CZ" sz="1800" dirty="0"/>
              <a:t>princip otevřenosti</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Principy krizové komunikace (Hálek, 2008)</a:t>
            </a:r>
            <a:endParaRPr lang="cs-CZ" sz="1800" dirty="0"/>
          </a:p>
        </p:txBody>
      </p:sp>
    </p:spTree>
    <p:extLst>
      <p:ext uri="{BB962C8B-B14F-4D97-AF65-F5344CB8AC3E}">
        <p14:creationId xmlns:p14="http://schemas.microsoft.com/office/powerpoint/2010/main" val="199961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Vznik krize</a:t>
            </a:r>
          </a:p>
          <a:p>
            <a:pPr lvl="1"/>
            <a:r>
              <a:rPr lang="cs-CZ" sz="1800" dirty="0"/>
              <a:t>Největší intenzita komunikace, rychlost, pravdivost, jednoznačnost</a:t>
            </a:r>
          </a:p>
          <a:p>
            <a:pPr lvl="1">
              <a:buNone/>
            </a:pPr>
            <a:endParaRPr lang="cs-CZ" sz="1800" dirty="0"/>
          </a:p>
          <a:p>
            <a:r>
              <a:rPr lang="cs-CZ" sz="1800" dirty="0"/>
              <a:t>Průběh krize</a:t>
            </a:r>
          </a:p>
          <a:p>
            <a:pPr lvl="1"/>
            <a:r>
              <a:rPr lang="cs-CZ" sz="1800" dirty="0"/>
              <a:t>Pokles intenzity komunikace</a:t>
            </a:r>
          </a:p>
          <a:p>
            <a:endParaRPr lang="cs-CZ" sz="1800" dirty="0"/>
          </a:p>
          <a:p>
            <a:r>
              <a:rPr lang="cs-CZ" sz="1800" dirty="0"/>
              <a:t>Závěrečná fáze krize</a:t>
            </a:r>
          </a:p>
          <a:p>
            <a:pPr lvl="1"/>
            <a:r>
              <a:rPr lang="cs-CZ" sz="1800" dirty="0"/>
              <a:t>Opětovné zvýšení intenzity komunikace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Krizová komunikace v průběhu krizového řízení</a:t>
            </a:r>
            <a:endParaRPr lang="cs-CZ" sz="1800" dirty="0"/>
          </a:p>
        </p:txBody>
      </p:sp>
    </p:spTree>
    <p:extLst>
      <p:ext uri="{BB962C8B-B14F-4D97-AF65-F5344CB8AC3E}">
        <p14:creationId xmlns:p14="http://schemas.microsoft.com/office/powerpoint/2010/main" val="1737319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400" dirty="0"/>
              <a:t>předstoupit před zaměstnance a srozumitelně jim sdělit nepříjemné informace (jaká je situace), tak aby bylo zabráněno šíření fám, dezinformacím a zkreslením,</a:t>
            </a:r>
          </a:p>
          <a:p>
            <a:pPr lvl="0" algn="just"/>
            <a:r>
              <a:rPr lang="cs-CZ" sz="2400" dirty="0"/>
              <a:t>sdělit zaměstnancům co to pro ně znamená a co se od nich očekává, aby se podnik povedlo vyvézt z krize (přechodné snížení platů, zvýšené úsilí, částečné propouštění apod.),</a:t>
            </a:r>
          </a:p>
          <a:p>
            <a:pPr lvl="0" algn="just"/>
            <a:r>
              <a:rPr lang="cs-CZ" sz="2400" dirty="0"/>
              <a:t>vysvětlit další postup a představit vizi budoucnosti tak, aby se podařilo získat klíčové pracovníky, neformální vůdce a důležité pracovníky.</a:t>
            </a:r>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krizová komunikace</a:t>
            </a:r>
            <a:endParaRPr lang="cs-CZ" sz="1800" dirty="0"/>
          </a:p>
        </p:txBody>
      </p:sp>
    </p:spTree>
    <p:extLst>
      <p:ext uri="{BB962C8B-B14F-4D97-AF65-F5344CB8AC3E}">
        <p14:creationId xmlns:p14="http://schemas.microsoft.com/office/powerpoint/2010/main" val="9705570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Mediální charakter, komunikace s externí veřejností prostřednictvím médií – vytvoření mediálního obrazu (mediální podoby)</a:t>
            </a:r>
          </a:p>
          <a:p>
            <a:pPr algn="just">
              <a:buNone/>
            </a:pPr>
            <a:endParaRPr lang="cs-CZ" sz="2000" dirty="0"/>
          </a:p>
          <a:p>
            <a:pPr algn="just"/>
            <a:r>
              <a:rPr lang="cs-CZ" sz="2000" dirty="0"/>
              <a:t>Příjemci externí krizové komunikace:</a:t>
            </a:r>
          </a:p>
          <a:p>
            <a:pPr lvl="1" algn="just"/>
            <a:r>
              <a:rPr lang="cs-CZ" sz="2000" dirty="0"/>
              <a:t>Zákazníci</a:t>
            </a:r>
          </a:p>
          <a:p>
            <a:pPr lvl="1" algn="just"/>
            <a:r>
              <a:rPr lang="cs-CZ" sz="2000" dirty="0"/>
              <a:t>Investoři</a:t>
            </a:r>
          </a:p>
          <a:p>
            <a:pPr lvl="1" algn="just"/>
            <a:r>
              <a:rPr lang="cs-CZ" sz="2000" dirty="0"/>
              <a:t>Vládní, regionální a místní činitelé</a:t>
            </a:r>
          </a:p>
          <a:p>
            <a:pPr lvl="1" algn="just"/>
            <a:r>
              <a:rPr lang="cs-CZ" sz="2000" dirty="0"/>
              <a:t>Pojišťovací společnosti a právníci</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krizová komunikace</a:t>
            </a:r>
            <a:endParaRPr lang="cs-CZ" sz="1800" dirty="0"/>
          </a:p>
        </p:txBody>
      </p:sp>
    </p:spTree>
    <p:extLst>
      <p:ext uri="{BB962C8B-B14F-4D97-AF65-F5344CB8AC3E}">
        <p14:creationId xmlns:p14="http://schemas.microsoft.com/office/powerpoint/2010/main" val="7717191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událost, někdy více, jindy méně významná, která se stává předmětem agendy, o níž média detailně informují. </a:t>
            </a:r>
          </a:p>
          <a:p>
            <a:pPr algn="just"/>
            <a:r>
              <a:rPr lang="cs-CZ" sz="1800" dirty="0"/>
              <a:t>Hlavním cílem podniku v případě, že nastane mediálně exponovaný problém je, aby byl problém uspokojivě vyřešen.</a:t>
            </a:r>
          </a:p>
          <a:p>
            <a:pPr algn="just">
              <a:buNone/>
            </a:pPr>
            <a:endParaRPr lang="cs-CZ" sz="1800" dirty="0"/>
          </a:p>
          <a:p>
            <a:pPr algn="just"/>
            <a:r>
              <a:rPr lang="cs-CZ" sz="1800" dirty="0"/>
              <a:t>Způsoby řešení:</a:t>
            </a:r>
          </a:p>
          <a:p>
            <a:pPr lvl="1" algn="just"/>
            <a:r>
              <a:rPr lang="cs-CZ" sz="1800" dirty="0"/>
              <a:t>problém veřejně uznat v takové míře, která podnik nepoškodí, </a:t>
            </a:r>
          </a:p>
          <a:p>
            <a:pPr lvl="1" algn="just"/>
            <a:r>
              <a:rPr lang="cs-CZ" sz="1800" dirty="0"/>
              <a:t>prohlásit, že v současnosti již nedochází k jeho recidivě (posunout jej do minulosti)</a:t>
            </a:r>
          </a:p>
          <a:p>
            <a:pPr lvl="1" algn="just"/>
            <a:r>
              <a:rPr lang="cs-CZ" sz="1800" dirty="0"/>
              <a:t>prohlásit, že se nyní pracuje na tom, aby se neopakoval.</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Exponovaný mediální obraz</a:t>
            </a:r>
            <a:endParaRPr lang="cs-CZ" sz="1800" dirty="0"/>
          </a:p>
        </p:txBody>
      </p:sp>
    </p:spTree>
    <p:extLst>
      <p:ext uri="{BB962C8B-B14F-4D97-AF65-F5344CB8AC3E}">
        <p14:creationId xmlns:p14="http://schemas.microsoft.com/office/powerpoint/2010/main" val="1894489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Vyhroceně negativní mediální obraz vzniká spojením několika exponovaných problémů dohromady. Média vytváří negativní obraz firmy, která je „ztělesněním zla“.</a:t>
            </a:r>
          </a:p>
          <a:p>
            <a:pPr algn="just">
              <a:buNone/>
            </a:pPr>
            <a:endParaRPr lang="cs-CZ" sz="1800" dirty="0"/>
          </a:p>
          <a:p>
            <a:pPr algn="just"/>
            <a:r>
              <a:rPr lang="cs-CZ" sz="1800" dirty="0"/>
              <a:t>Možnosti řešení:</a:t>
            </a:r>
          </a:p>
          <a:p>
            <a:pPr lvl="1" algn="just"/>
            <a:r>
              <a:rPr lang="cs-CZ" sz="1800" dirty="0"/>
              <a:t>Řešení celkového mediálního obrazu</a:t>
            </a:r>
          </a:p>
          <a:p>
            <a:pPr lvl="1" algn="just"/>
            <a:r>
              <a:rPr lang="cs-CZ" sz="1800" dirty="0"/>
              <a:t>Zavedení prostředků zlepšující mediální obraz</a:t>
            </a:r>
          </a:p>
          <a:p>
            <a:pPr lvl="1" algn="just"/>
            <a:r>
              <a:rPr lang="cs-CZ" sz="1800" dirty="0"/>
              <a:t>Zvýšení aktivní pozitivní komunikace vůči médiím</a:t>
            </a:r>
          </a:p>
          <a:p>
            <a:pPr lvl="1" algn="just"/>
            <a:r>
              <a:rPr lang="cs-CZ" sz="1800" dirty="0"/>
              <a:t>Zvýšení kontaktů s novináři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Vyhroceně negativní mediální obraz</a:t>
            </a:r>
            <a:endParaRPr lang="cs-CZ" sz="1800" dirty="0"/>
          </a:p>
        </p:txBody>
      </p:sp>
    </p:spTree>
    <p:extLst>
      <p:ext uri="{BB962C8B-B14F-4D97-AF65-F5344CB8AC3E}">
        <p14:creationId xmlns:p14="http://schemas.microsoft.com/office/powerpoint/2010/main" val="374747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Nositelé krizového řízení</a:t>
            </a:r>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Řízená kampaň se projevuje negativními poznámkami a informacemi o podniku v různých médiích v pravidelných periodách a se stupňující se významností. Zmínky mají tendenci přerůstat do větších mediálních problémů. Často nejsou podloženy žádnými fakty, nebo naopak informacemi, které nejsou běžně k dispozici.</a:t>
            </a:r>
          </a:p>
          <a:p>
            <a:pPr algn="just">
              <a:buNone/>
            </a:pPr>
            <a:endParaRPr lang="cs-CZ" sz="1800" dirty="0"/>
          </a:p>
          <a:p>
            <a:pPr algn="just"/>
            <a:r>
              <a:rPr lang="cs-CZ" sz="1800" dirty="0"/>
              <a:t>Zdroji kampaní:</a:t>
            </a:r>
          </a:p>
          <a:p>
            <a:pPr lvl="1" algn="just"/>
            <a:r>
              <a:rPr lang="cs-CZ" sz="1800" dirty="0"/>
              <a:t>Zaměstnanci</a:t>
            </a:r>
          </a:p>
          <a:p>
            <a:pPr lvl="1" algn="just"/>
            <a:r>
              <a:rPr lang="cs-CZ" sz="1800" dirty="0"/>
              <a:t>Obchodní partneři</a:t>
            </a:r>
          </a:p>
          <a:p>
            <a:pPr lvl="1" algn="just"/>
            <a:r>
              <a:rPr lang="cs-CZ" sz="1800" dirty="0"/>
              <a:t>Konkurence </a:t>
            </a:r>
          </a:p>
          <a:p>
            <a:pPr lvl="1" algn="just"/>
            <a:r>
              <a:rPr lang="cs-CZ" sz="1800" dirty="0"/>
              <a:t>Nespokojení zákazníci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Řízená kampaň</a:t>
            </a:r>
            <a:endParaRPr lang="cs-CZ" sz="1800" dirty="0"/>
          </a:p>
        </p:txBody>
      </p:sp>
    </p:spTree>
    <p:extLst>
      <p:ext uri="{BB962C8B-B14F-4D97-AF65-F5344CB8AC3E}">
        <p14:creationId xmlns:p14="http://schemas.microsoft.com/office/powerpoint/2010/main" val="5045474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Nevyváženosti se projevují v textech, které se bytostně týkají problému podniku nebo zájmu, kde není podnik zmiňován nebo pouze velmi okrajově. </a:t>
            </a:r>
          </a:p>
          <a:p>
            <a:pPr algn="just"/>
            <a:r>
              <a:rPr lang="cs-CZ" sz="1800" dirty="0"/>
              <a:t>Je dávána přednost konkurenci, kterou podnik považuje za méně významnou. </a:t>
            </a:r>
          </a:p>
          <a:p>
            <a:pPr algn="just"/>
            <a:r>
              <a:rPr lang="cs-CZ" sz="1800" dirty="0"/>
              <a:t>Konkurence dostává výrazně větší prostor</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Nevyváženosti</a:t>
            </a:r>
            <a:endParaRPr lang="cs-CZ" sz="1800" dirty="0"/>
          </a:p>
        </p:txBody>
      </p:sp>
    </p:spTree>
    <p:extLst>
      <p:ext uri="{BB962C8B-B14F-4D97-AF65-F5344CB8AC3E}">
        <p14:creationId xmlns:p14="http://schemas.microsoft.com/office/powerpoint/2010/main" val="18326504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Reagující tiskové zprávy a prohlášení</a:t>
            </a:r>
          </a:p>
          <a:p>
            <a:r>
              <a:rPr lang="cs-CZ" sz="2000" dirty="0"/>
              <a:t>Tiskové konference k mediálně exponovaným problémům</a:t>
            </a:r>
          </a:p>
          <a:p>
            <a:r>
              <a:rPr lang="cs-CZ" sz="2000" dirty="0"/>
              <a:t>Mediální lobbing</a:t>
            </a:r>
          </a:p>
          <a:p>
            <a:r>
              <a:rPr lang="cs-CZ" sz="2000" dirty="0"/>
              <a:t>Krizová inzerce</a:t>
            </a:r>
          </a:p>
          <a:p>
            <a:r>
              <a:rPr lang="cs-CZ" sz="2000" dirty="0"/>
              <a:t>Snaha o společenskou aktivizaci</a:t>
            </a:r>
          </a:p>
          <a:p>
            <a:r>
              <a:rPr lang="cs-CZ" sz="2000" dirty="0"/>
              <a:t>Mediální záštita autoritou</a:t>
            </a:r>
          </a:p>
          <a:p>
            <a:r>
              <a:rPr lang="cs-CZ" sz="2000" dirty="0"/>
              <a:t>Koncentrace/rozptýlení zdroje problému</a:t>
            </a:r>
          </a:p>
          <a:p>
            <a:r>
              <a:rPr lang="cs-CZ" sz="2000" dirty="0" err="1"/>
              <a:t>Externalizace</a:t>
            </a:r>
            <a:r>
              <a:rPr lang="cs-CZ" sz="2000" dirty="0"/>
              <a:t> problému</a:t>
            </a:r>
          </a:p>
          <a:p>
            <a:pPr algn="just"/>
            <a:endParaRPr lang="cs-CZ" sz="2000" dirty="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Prostředky zlepšující mediální obraz (Bednář, 2011)</a:t>
            </a:r>
            <a:endParaRPr lang="cs-CZ" sz="1800" dirty="0"/>
          </a:p>
        </p:txBody>
      </p:sp>
    </p:spTree>
    <p:extLst>
      <p:ext uri="{BB962C8B-B14F-4D97-AF65-F5344CB8AC3E}">
        <p14:creationId xmlns:p14="http://schemas.microsoft.com/office/powerpoint/2010/main" val="22895541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Sdělení</a:t>
            </a:r>
          </a:p>
          <a:p>
            <a:pPr>
              <a:buNone/>
            </a:pPr>
            <a:endParaRPr lang="cs-CZ" sz="2000" dirty="0"/>
          </a:p>
          <a:p>
            <a:r>
              <a:rPr lang="cs-CZ" sz="2000" dirty="0"/>
              <a:t>Organizační zabezpečení krizové komunikace</a:t>
            </a:r>
          </a:p>
          <a:p>
            <a:pPr>
              <a:buNone/>
            </a:pPr>
            <a:endParaRPr lang="cs-CZ" sz="2000" dirty="0"/>
          </a:p>
          <a:p>
            <a:r>
              <a:rPr lang="cs-CZ" sz="2000" dirty="0"/>
              <a:t>Volba vhodného média</a:t>
            </a:r>
          </a:p>
          <a:p>
            <a:pPr algn="just"/>
            <a:endParaRPr lang="cs-CZ" sz="2000" dirty="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Efektivní krizová komunikace </a:t>
            </a:r>
            <a:endParaRPr lang="cs-CZ" sz="1800" dirty="0"/>
          </a:p>
        </p:txBody>
      </p:sp>
    </p:spTree>
    <p:extLst>
      <p:ext uri="{BB962C8B-B14F-4D97-AF65-F5344CB8AC3E}">
        <p14:creationId xmlns:p14="http://schemas.microsoft.com/office/powerpoint/2010/main" val="34687984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Identifikace a poznání cílových příjemců</a:t>
            </a:r>
          </a:p>
          <a:p>
            <a:pPr algn="just"/>
            <a:r>
              <a:rPr lang="cs-CZ" sz="1800" dirty="0"/>
              <a:t>Cílem tvorby sdělení je zprostředkování maxima informací, které publikum bude schopno vnímat, pochopit a zapamatovat si.</a:t>
            </a:r>
          </a:p>
          <a:p>
            <a:pPr algn="just"/>
            <a:endParaRPr lang="cs-CZ" sz="1800" dirty="0"/>
          </a:p>
          <a:p>
            <a:pPr marL="0" indent="0" algn="just">
              <a:buNone/>
            </a:pPr>
            <a:r>
              <a:rPr lang="cs-CZ" sz="1800" i="1" dirty="0"/>
              <a:t>Základní doporučení pro formulaci sděl</a:t>
            </a:r>
            <a:r>
              <a:rPr lang="cs-CZ" sz="1800" dirty="0"/>
              <a:t>ení (Vymětal, 2009):</a:t>
            </a:r>
          </a:p>
          <a:p>
            <a:pPr lvl="1" algn="just"/>
            <a:r>
              <a:rPr lang="cs-CZ" sz="1800" dirty="0"/>
              <a:t>poskytnout sdělení podporující laskavost, otevřenost a angažovanost, </a:t>
            </a:r>
          </a:p>
          <a:p>
            <a:pPr lvl="1" algn="just"/>
            <a:r>
              <a:rPr lang="cs-CZ" sz="1800" dirty="0"/>
              <a:t>sdělení by neměla obsahovat jen technická data a informace,</a:t>
            </a:r>
          </a:p>
          <a:p>
            <a:pPr lvl="1" algn="just"/>
            <a:r>
              <a:rPr lang="cs-CZ" sz="1800" dirty="0"/>
              <a:t>sdělení by mělo pomáhat budovat důvěryhodnost,</a:t>
            </a:r>
          </a:p>
          <a:p>
            <a:pPr lvl="1" algn="just"/>
            <a:r>
              <a:rPr lang="cs-CZ" sz="1800" dirty="0"/>
              <a:t>sdělení by mělo být strukturované a organizované,</a:t>
            </a:r>
          </a:p>
          <a:p>
            <a:pPr lvl="1" algn="just"/>
            <a:r>
              <a:rPr lang="cs-CZ" sz="1800" dirty="0"/>
              <a:t>omezení informací pouze na tři klíčová sdělení,</a:t>
            </a:r>
          </a:p>
          <a:p>
            <a:pPr lvl="1" algn="just"/>
            <a:r>
              <a:rPr lang="cs-CZ" sz="1800" dirty="0"/>
              <a:t>sdělení vždy krátké (rozsah 7 – 12 slov)</a:t>
            </a:r>
          </a:p>
          <a:p>
            <a:pPr lvl="1" algn="just"/>
            <a:r>
              <a:rPr lang="cs-CZ" sz="1800" dirty="0"/>
              <a:t>zopakování klíčových informací</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Sdělení </a:t>
            </a:r>
            <a:endParaRPr lang="cs-CZ" sz="1800" dirty="0"/>
          </a:p>
        </p:txBody>
      </p:sp>
    </p:spTree>
    <p:extLst>
      <p:ext uri="{BB962C8B-B14F-4D97-AF65-F5344CB8AC3E}">
        <p14:creationId xmlns:p14="http://schemas.microsoft.com/office/powerpoint/2010/main" val="10783520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Komunikační tým</a:t>
            </a:r>
          </a:p>
          <a:p>
            <a:pPr>
              <a:buNone/>
            </a:pPr>
            <a:endParaRPr lang="cs-CZ" sz="2000" dirty="0"/>
          </a:p>
          <a:p>
            <a:r>
              <a:rPr lang="cs-CZ" sz="2000" dirty="0"/>
              <a:t>Tiskový mluvčí</a:t>
            </a:r>
          </a:p>
          <a:p>
            <a:pPr>
              <a:buNone/>
            </a:pPr>
            <a:endParaRPr lang="cs-CZ" sz="2000" dirty="0"/>
          </a:p>
          <a:p>
            <a:r>
              <a:rPr lang="cs-CZ" sz="2000" dirty="0"/>
              <a:t>Externí odborník</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zabezpečení krizové komunikace</a:t>
            </a:r>
            <a:endParaRPr lang="cs-CZ" sz="1800" dirty="0"/>
          </a:p>
        </p:txBody>
      </p:sp>
    </p:spTree>
    <p:extLst>
      <p:ext uri="{BB962C8B-B14F-4D97-AF65-F5344CB8AC3E}">
        <p14:creationId xmlns:p14="http://schemas.microsoft.com/office/powerpoint/2010/main" val="13689228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Interní KK </a:t>
            </a:r>
            <a:r>
              <a:rPr lang="cs-CZ" sz="1800" dirty="0"/>
              <a:t>- hlášení, tiskové zprávy, souhrny faktů, internetové stránky, setkání se zaměstnanci, telefonní informační linky, intranet, e-mail, články ve vnitřním tisku atd.</a:t>
            </a:r>
          </a:p>
          <a:p>
            <a:pPr algn="just">
              <a:buNone/>
            </a:pPr>
            <a:endParaRPr lang="cs-CZ" sz="1800" dirty="0"/>
          </a:p>
          <a:p>
            <a:pPr algn="just"/>
            <a:r>
              <a:rPr lang="cs-CZ" sz="1800" b="1" i="1" dirty="0"/>
              <a:t>Externí KK přímá </a:t>
            </a:r>
            <a:r>
              <a:rPr lang="cs-CZ" sz="1800" dirty="0"/>
              <a:t>- hlášení, SMS zprávy, letáky, komunitní setkání, novinové články, webové stránky, telefonní informační linky, návštěvy v bydlišti, rádio a TV, billboardy, souhrny faktů, příručky, instruktážní filmy a video, dopisy atd.</a:t>
            </a:r>
          </a:p>
          <a:p>
            <a:pPr algn="just">
              <a:buNone/>
            </a:pPr>
            <a:endParaRPr lang="cs-CZ" sz="1800" dirty="0"/>
          </a:p>
          <a:p>
            <a:pPr algn="just"/>
            <a:r>
              <a:rPr lang="cs-CZ" sz="1800" b="1" i="1" dirty="0"/>
              <a:t>Externí KK přes média </a:t>
            </a:r>
            <a:r>
              <a:rPr lang="cs-CZ" sz="1800" dirty="0"/>
              <a:t>- tiskové zprávy, tiskové konference, jasné informační souhrny faktů, osobní návštěvy, webové stránky, e-mail atd.</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Volba vhodného média</a:t>
            </a:r>
            <a:endParaRPr lang="cs-CZ" sz="1800" dirty="0"/>
          </a:p>
        </p:txBody>
      </p:sp>
    </p:spTree>
    <p:extLst>
      <p:ext uri="{BB962C8B-B14F-4D97-AF65-F5344CB8AC3E}">
        <p14:creationId xmlns:p14="http://schemas.microsoft.com/office/powerpoint/2010/main" val="14192386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i="1" dirty="0"/>
              <a:t>Části plánování KK</a:t>
            </a:r>
            <a:r>
              <a:rPr lang="cs-CZ" sz="1700" dirty="0"/>
              <a:t>:</a:t>
            </a:r>
          </a:p>
          <a:p>
            <a:pPr lvl="1" algn="just"/>
            <a:r>
              <a:rPr lang="cs-CZ" sz="1700" dirty="0"/>
              <a:t>Řešení akutní situace (krátkodobé a rychlé)</a:t>
            </a:r>
          </a:p>
          <a:p>
            <a:pPr lvl="1" algn="just"/>
            <a:r>
              <a:rPr lang="cs-CZ" sz="1700" dirty="0"/>
              <a:t>Sanace následků (střednědobé)</a:t>
            </a:r>
          </a:p>
          <a:p>
            <a:pPr lvl="1" algn="just"/>
            <a:r>
              <a:rPr lang="cs-CZ" sz="1700" dirty="0"/>
              <a:t>Předcházení podobným situacím v budoucnosti (dlouhodobé)</a:t>
            </a:r>
          </a:p>
          <a:p>
            <a:pPr lvl="1" algn="just"/>
            <a:endParaRPr lang="cs-CZ" sz="1700" dirty="0"/>
          </a:p>
          <a:p>
            <a:pPr algn="just"/>
            <a:r>
              <a:rPr lang="cs-CZ" sz="1700" b="1" i="1" dirty="0"/>
              <a:t>Postup plánování KK</a:t>
            </a:r>
            <a:r>
              <a:rPr lang="cs-CZ" sz="1700" dirty="0"/>
              <a:t>:</a:t>
            </a:r>
          </a:p>
          <a:p>
            <a:pPr lvl="1" algn="just"/>
            <a:r>
              <a:rPr lang="cs-CZ" sz="1700" dirty="0"/>
              <a:t>Provedení analýzy hrozeb a porovnání možných krizí</a:t>
            </a:r>
          </a:p>
          <a:p>
            <a:pPr lvl="1" algn="just"/>
            <a:r>
              <a:rPr lang="cs-CZ" sz="1700" dirty="0"/>
              <a:t>Uvědomění si příležitosti a stanovení cílů a úkolů krizové komunikace</a:t>
            </a:r>
          </a:p>
          <a:p>
            <a:pPr lvl="1" algn="just"/>
            <a:r>
              <a:rPr lang="cs-CZ" sz="1700" dirty="0"/>
              <a:t>Stanovení hlavních stavebních pilířů krizové komunikace</a:t>
            </a:r>
          </a:p>
          <a:p>
            <a:pPr lvl="1" algn="just"/>
            <a:r>
              <a:rPr lang="cs-CZ" sz="1700" dirty="0"/>
              <a:t>Formulace základních témat krizové komunikace</a:t>
            </a:r>
          </a:p>
          <a:p>
            <a:pPr lvl="1" algn="just"/>
            <a:r>
              <a:rPr lang="cs-CZ" sz="1700" dirty="0"/>
              <a:t>Výběr a porovnání alternativ</a:t>
            </a:r>
          </a:p>
          <a:p>
            <a:pPr lvl="1" algn="just"/>
            <a:r>
              <a:rPr lang="cs-CZ" sz="1700" dirty="0"/>
              <a:t>Zpracování plánu krizové komunikace</a:t>
            </a:r>
          </a:p>
          <a:p>
            <a:pPr lvl="1" algn="just"/>
            <a:r>
              <a:rPr lang="cs-CZ" sz="1700" dirty="0"/>
              <a:t>Implementace přijatého modelu krizové komunikace uvnitř organizace</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krizové komunikace</a:t>
            </a:r>
            <a:endParaRPr lang="cs-CZ" sz="1800" dirty="0"/>
          </a:p>
        </p:txBody>
      </p:sp>
    </p:spTree>
    <p:extLst>
      <p:ext uri="{BB962C8B-B14F-4D97-AF65-F5344CB8AC3E}">
        <p14:creationId xmlns:p14="http://schemas.microsoft.com/office/powerpoint/2010/main" val="21994465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Charakteristika celkové situace a jevů, které způsobují komplikace podniku.</a:t>
            </a:r>
          </a:p>
          <a:p>
            <a:pPr lvl="0" algn="just"/>
            <a:r>
              <a:rPr lang="cs-CZ" sz="1600" dirty="0"/>
              <a:t>Identifikace potenciálních oblastí krize. Definování těžiště krize a základních postupů pro zvládnutí krize.</a:t>
            </a:r>
          </a:p>
          <a:p>
            <a:pPr lvl="0" algn="just"/>
            <a:r>
              <a:rPr lang="cs-CZ" sz="1600" dirty="0"/>
              <a:t>Stanovení komunikační strategie a zavedení opatření k její realizaci.</a:t>
            </a:r>
          </a:p>
          <a:p>
            <a:pPr lvl="0" algn="just"/>
            <a:r>
              <a:rPr lang="cs-CZ" sz="1600" dirty="0"/>
              <a:t>Nastavení systému využití dostupných komunikačních kanálů.</a:t>
            </a:r>
          </a:p>
          <a:p>
            <a:pPr lvl="0" algn="just"/>
            <a:r>
              <a:rPr lang="cs-CZ" sz="1600" dirty="0"/>
              <a:t>Vytvoření týmu krizové komunikace, jeho personální složení z hlediska funkční pozice, popis činnosti členů týmu v době krize.</a:t>
            </a:r>
          </a:p>
          <a:p>
            <a:pPr lvl="0" algn="just"/>
            <a:r>
              <a:rPr lang="cs-CZ" sz="1600" dirty="0"/>
              <a:t>Stanovení zásad komunikace s novináři, veřejností a ostatními účastníky komunikačního procesu.</a:t>
            </a:r>
          </a:p>
          <a:p>
            <a:pPr lvl="0" algn="just"/>
            <a:r>
              <a:rPr lang="cs-CZ" sz="1600" dirty="0"/>
              <a:t>Stanovení postupů technického zajištění činnosti týmu krizové komunikace.</a:t>
            </a:r>
          </a:p>
          <a:p>
            <a:pPr lvl="0" algn="just"/>
            <a:r>
              <a:rPr lang="cs-CZ" sz="1600" dirty="0"/>
              <a:t>Vytvoření plánu krizové komunikace.</a:t>
            </a:r>
          </a:p>
          <a:p>
            <a:pPr lvl="0" algn="just"/>
            <a:r>
              <a:rPr lang="cs-CZ" sz="1600" dirty="0"/>
              <a:t>Příprava a provedení simulovaného tréninku krizového komunikačního týmu, provedení komunikačního auditu a zavedení efektivního vnitřního komunikačního systému. Vytváření příležitostí ke komunikaci.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manuál (</a:t>
            </a:r>
            <a:r>
              <a:rPr lang="cs-CZ" dirty="0" err="1"/>
              <a:t>Antušák</a:t>
            </a:r>
            <a:r>
              <a:rPr lang="cs-CZ" dirty="0"/>
              <a:t>, 2009)</a:t>
            </a:r>
            <a:endParaRPr lang="cs-CZ" sz="1800" dirty="0"/>
          </a:p>
        </p:txBody>
      </p:sp>
    </p:spTree>
    <p:extLst>
      <p:ext uri="{BB962C8B-B14F-4D97-AF65-F5344CB8AC3E}">
        <p14:creationId xmlns:p14="http://schemas.microsoft.com/office/powerpoint/2010/main" val="18641011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Spektrum strategií při reputačních krizích je široké a hranice mezi nimi jsou prostupné.</a:t>
            </a:r>
          </a:p>
          <a:p>
            <a:pPr lvl="0" algn="just"/>
            <a:r>
              <a:rPr lang="cs-CZ" sz="1800" dirty="0"/>
              <a:t>Neexistují jasně dané varianty řešení. </a:t>
            </a:r>
          </a:p>
          <a:p>
            <a:pPr lvl="0" algn="just"/>
            <a:r>
              <a:rPr lang="cs-CZ" sz="1800" dirty="0"/>
              <a:t>Obecně lze říci, že krize (respektive zodpovědnost za ně) lze buď popřít, nebo přijmout, a to buď plně, nebo částečně. </a:t>
            </a:r>
          </a:p>
          <a:p>
            <a:pPr lvl="0" algn="just"/>
            <a:r>
              <a:rPr lang="cs-CZ" sz="1800" dirty="0"/>
              <a:t>Teorie obvykle doporučuje plné přijetí.</a:t>
            </a:r>
          </a:p>
          <a:p>
            <a:pPr lvl="0" algn="just"/>
            <a:r>
              <a:rPr lang="cs-CZ" sz="1800" b="1" dirty="0" err="1"/>
              <a:t>deny</a:t>
            </a:r>
            <a:r>
              <a:rPr lang="cs-CZ" sz="1800" b="1" dirty="0"/>
              <a:t> – </a:t>
            </a:r>
            <a:r>
              <a:rPr lang="cs-CZ" sz="1800" b="1" dirty="0" err="1"/>
              <a:t>diminish</a:t>
            </a:r>
            <a:r>
              <a:rPr lang="cs-CZ" sz="1800" b="1" dirty="0"/>
              <a:t> – </a:t>
            </a:r>
            <a:r>
              <a:rPr lang="cs-CZ" sz="1800" b="1" dirty="0" err="1"/>
              <a:t>deal</a:t>
            </a:r>
            <a:r>
              <a:rPr lang="cs-CZ" sz="1800" dirty="0"/>
              <a:t>.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Komunikační strategie v krizi</a:t>
            </a:r>
            <a:endParaRPr lang="cs-CZ" sz="1800" dirty="0"/>
          </a:p>
        </p:txBody>
      </p:sp>
    </p:spTree>
    <p:extLst>
      <p:ext uri="{BB962C8B-B14F-4D97-AF65-F5344CB8AC3E}">
        <p14:creationId xmlns:p14="http://schemas.microsoft.com/office/powerpoint/2010/main" val="2340374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„Žádná krize neexistuje.“</a:t>
            </a:r>
          </a:p>
          <a:p>
            <a:pPr lvl="0" algn="just"/>
            <a:r>
              <a:rPr lang="cs-CZ" sz="2000" dirty="0"/>
              <a:t>„Krize existuje, ale neneseme za její  vypuknutí žádnou zodpovědnost.“</a:t>
            </a:r>
          </a:p>
          <a:p>
            <a:pPr lvl="0" algn="just"/>
            <a:r>
              <a:rPr lang="cs-CZ" sz="2000" dirty="0"/>
              <a:t>„Krize existuje, ale nijak se nás netýká.“</a:t>
            </a:r>
          </a:p>
          <a:p>
            <a:pPr lvl="0" algn="just"/>
            <a:r>
              <a:rPr lang="cs-CZ" sz="2000" dirty="0"/>
              <a:t>Tento přístup je z etického hlediska ospravedlnitelný jen v případě, že se zakládá na pravdě. </a:t>
            </a:r>
          </a:p>
          <a:p>
            <a:pPr lvl="0" algn="just"/>
            <a:r>
              <a:rPr lang="cs-CZ" sz="2000" dirty="0"/>
              <a:t>I když krizi popřete, musíte důkladně vysvětlovat celou situaci a postoj organizace médiím.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deny</a:t>
            </a:r>
            <a:r>
              <a:rPr lang="cs-CZ" dirty="0"/>
              <a:t>–popření</a:t>
            </a:r>
          </a:p>
        </p:txBody>
      </p:sp>
    </p:spTree>
    <p:extLst>
      <p:ext uri="{BB962C8B-B14F-4D97-AF65-F5344CB8AC3E}">
        <p14:creationId xmlns:p14="http://schemas.microsoft.com/office/powerpoint/2010/main" val="37327191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Částečné přijetí zodpovědnosti, snaha o umenšení dopadu krize na reputaci organizace. </a:t>
            </a:r>
          </a:p>
          <a:p>
            <a:pPr lvl="0" algn="just"/>
            <a:r>
              <a:rPr lang="cs-CZ" sz="2000" dirty="0"/>
              <a:t>Snaha o oslabení spojení mezi společností a krizí. Snaha ukázat, že problémy mají také jiné příčiny a původce, případně že problémy nejsou tak velké, jak je prezentují média či oponenti. </a:t>
            </a:r>
          </a:p>
          <a:p>
            <a:pPr lvl="0" algn="just"/>
            <a:r>
              <a:rPr lang="cs-CZ" sz="2000" dirty="0"/>
              <a:t>Snaha o uvedení událostí do širšího kontextu. </a:t>
            </a:r>
          </a:p>
          <a:p>
            <a:pPr lvl="0" algn="just"/>
            <a:r>
              <a:rPr lang="cs-CZ" sz="2000" dirty="0"/>
              <a:t>Snaha prezentovat jiný úhel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diminish</a:t>
            </a:r>
            <a:endParaRPr lang="cs-CZ" dirty="0"/>
          </a:p>
        </p:txBody>
      </p:sp>
    </p:spTree>
    <p:extLst>
      <p:ext uri="{BB962C8B-B14F-4D97-AF65-F5344CB8AC3E}">
        <p14:creationId xmlns:p14="http://schemas.microsoft.com/office/powerpoint/2010/main" val="14656187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Přijetí plné zodpovědnosti. </a:t>
            </a:r>
          </a:p>
          <a:p>
            <a:pPr lvl="0" algn="just"/>
            <a:r>
              <a:rPr lang="cs-CZ" sz="1800" dirty="0"/>
              <a:t>Řízená otevřenost, spolupráce s médii. </a:t>
            </a:r>
          </a:p>
          <a:p>
            <a:pPr lvl="0" algn="just"/>
            <a:r>
              <a:rPr lang="cs-CZ" sz="1800" dirty="0"/>
              <a:t>Snaha o vyřešení krize a nápravu škod, preventivní opatření do budoucna. </a:t>
            </a:r>
          </a:p>
          <a:p>
            <a:pPr lvl="0" algn="just"/>
            <a:r>
              <a:rPr lang="cs-CZ" sz="1800" dirty="0"/>
              <a:t>Aktivní kroky při hledání dohody s poškozenými. </a:t>
            </a:r>
          </a:p>
          <a:p>
            <a:pPr lvl="0" algn="just"/>
            <a:r>
              <a:rPr lang="cs-CZ" sz="1800" dirty="0"/>
              <a:t>V minulosti se mnohokrát ukázalo, že pokud organizace skutečně udělala chybu, vyplatí se přiznat zodpovědnost. </a:t>
            </a:r>
          </a:p>
          <a:p>
            <a:pPr lvl="0" algn="just"/>
            <a:r>
              <a:rPr lang="cs-CZ" sz="1800" dirty="0"/>
              <a:t>Upřímný a aktivní přístup většinou zabrání daleko větším ztrátám, spojeným s úplnou destrukcí reputace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deal</a:t>
            </a:r>
            <a:endParaRPr lang="cs-CZ" dirty="0"/>
          </a:p>
        </p:txBody>
      </p:sp>
    </p:spTree>
    <p:extLst>
      <p:ext uri="{BB962C8B-B14F-4D97-AF65-F5344CB8AC3E}">
        <p14:creationId xmlns:p14="http://schemas.microsoft.com/office/powerpoint/2010/main" val="37271407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Odpoutání pozornosti. </a:t>
            </a:r>
          </a:p>
          <a:p>
            <a:pPr lvl="0" algn="just"/>
            <a:r>
              <a:rPr lang="cs-CZ" sz="1800" dirty="0"/>
              <a:t>Snaha přesunout pozornost veřejnosti a médií k jiné agendě. </a:t>
            </a:r>
          </a:p>
          <a:p>
            <a:pPr lvl="0" algn="just"/>
            <a:r>
              <a:rPr lang="cs-CZ" sz="1800" dirty="0"/>
              <a:t>Časté v politice (film Vrtěti psem). </a:t>
            </a:r>
          </a:p>
          <a:p>
            <a:pPr lvl="0" algn="just"/>
            <a:r>
              <a:rPr lang="cs-CZ" sz="1800" dirty="0"/>
              <a:t>Eticky sporné.</a:t>
            </a:r>
          </a:p>
          <a:p>
            <a:pPr lvl="0" algn="just"/>
            <a:endParaRPr lang="cs-CZ" sz="1800" dirty="0"/>
          </a:p>
          <a:p>
            <a:pPr marL="0" lvl="0" indent="0" algn="just">
              <a:buNone/>
            </a:pPr>
            <a:r>
              <a:rPr lang="cs-CZ" sz="1800" b="1" dirty="0"/>
              <a:t>Nabídka jiného pohledu</a:t>
            </a:r>
          </a:p>
          <a:p>
            <a:pPr lvl="0" algn="just"/>
            <a:r>
              <a:rPr lang="cs-CZ" sz="1800" dirty="0"/>
              <a:t>Srovnání s jinou podobnou událostí. </a:t>
            </a:r>
          </a:p>
          <a:p>
            <a:pPr lvl="0" algn="just"/>
            <a:r>
              <a:rPr lang="cs-CZ" sz="1800" dirty="0"/>
              <a:t>Zdůrazňování minimálního dopadu. </a:t>
            </a:r>
          </a:p>
          <a:p>
            <a:pPr lvl="0" algn="just"/>
            <a:r>
              <a:rPr lang="cs-CZ" sz="1800" dirty="0"/>
              <a:t>Přenesení do jiného, příznivějšího kontextu (transcendence). </a:t>
            </a:r>
          </a:p>
          <a:p>
            <a:pPr lvl="0" algn="just"/>
            <a:r>
              <a:rPr lang="cs-CZ" sz="1800" dirty="0"/>
              <a:t>Připomenutí dřívějších zásluh a „dobrých skutků“.</a:t>
            </a:r>
          </a:p>
          <a:p>
            <a:pPr lvl="0" algn="just"/>
            <a:endParaRPr lang="cs-CZ" sz="1800" dirty="0"/>
          </a:p>
          <a:p>
            <a:pPr marL="0" lvl="0" indent="0" algn="just">
              <a:buNone/>
            </a:pPr>
            <a:r>
              <a:rPr lang="cs-CZ" sz="1800" b="1" dirty="0"/>
              <a:t>Úplné obrácení úhlu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35958756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400" b="1" dirty="0"/>
              <a:t>Koncentrace problému</a:t>
            </a:r>
            <a:endParaRPr lang="cs-CZ" sz="1400" dirty="0"/>
          </a:p>
          <a:p>
            <a:pPr lvl="0" algn="just"/>
            <a:r>
              <a:rPr lang="cs-CZ" sz="1400" dirty="0"/>
              <a:t>Snaha převést jádro problému do jediné příčiny „Za všechno může...“. </a:t>
            </a:r>
          </a:p>
          <a:p>
            <a:pPr marL="0" lvl="0" indent="0" algn="just">
              <a:buNone/>
            </a:pPr>
            <a:r>
              <a:rPr lang="cs-CZ" sz="1400" b="1" dirty="0"/>
              <a:t>Obětní beránek</a:t>
            </a:r>
          </a:p>
          <a:p>
            <a:pPr marL="0" lvl="0" indent="0" algn="just">
              <a:buNone/>
            </a:pPr>
            <a:r>
              <a:rPr lang="cs-CZ" sz="1400" b="1" dirty="0"/>
              <a:t>Rozptýlení problému</a:t>
            </a:r>
          </a:p>
          <a:p>
            <a:pPr lvl="0" algn="just"/>
            <a:r>
              <a:rPr lang="cs-CZ" sz="1400" dirty="0"/>
              <a:t>Hledání jádra problému v mnoha malých faktorech</a:t>
            </a:r>
          </a:p>
          <a:p>
            <a:pPr lvl="0" algn="just"/>
            <a:r>
              <a:rPr lang="cs-CZ" sz="1400" dirty="0"/>
              <a:t>Zdůrazňování složitosti věci</a:t>
            </a:r>
          </a:p>
          <a:p>
            <a:pPr marL="0" lvl="0" indent="0" algn="just">
              <a:buNone/>
            </a:pPr>
            <a:r>
              <a:rPr lang="cs-CZ" sz="1400" b="1" dirty="0" err="1"/>
              <a:t>Externalizace</a:t>
            </a:r>
            <a:r>
              <a:rPr lang="cs-CZ" sz="1400" b="1" dirty="0"/>
              <a:t> problému</a:t>
            </a:r>
          </a:p>
          <a:p>
            <a:pPr lvl="0" algn="just"/>
            <a:r>
              <a:rPr lang="cs-CZ" sz="1400" dirty="0"/>
              <a:t>Snaha přesunout jádro problému mimo korporaci a mimo zónu, kterou může ovlivňovat „Za všechno může dodavatel (vláda, odbory...)“.</a:t>
            </a:r>
          </a:p>
          <a:p>
            <a:pPr lvl="0" algn="just"/>
            <a:r>
              <a:rPr lang="cs-CZ" sz="1400" dirty="0"/>
              <a:t>Může vést k „ping-pongu“</a:t>
            </a:r>
          </a:p>
          <a:p>
            <a:pPr lvl="0" algn="just"/>
            <a:r>
              <a:rPr lang="cs-CZ" sz="1400" dirty="0"/>
              <a:t>Korporace je sama obětí (vyšší moci, útoku konkurence, zlého úmyslu zaměstnance). </a:t>
            </a:r>
          </a:p>
          <a:p>
            <a:pPr lvl="0" algn="just"/>
            <a:r>
              <a:rPr lang="cs-CZ" sz="1400" dirty="0"/>
              <a:t>Problémy jsou výsledkem provokace. </a:t>
            </a:r>
          </a:p>
          <a:p>
            <a:pPr lvl="0" algn="just"/>
            <a:r>
              <a:rPr lang="cs-CZ" sz="1400" dirty="0"/>
              <a:t>Společnost nemohla událost nijak ovlivnit ani jí předejít, neměla nad ní kontrolu. </a:t>
            </a:r>
          </a:p>
          <a:p>
            <a:pPr lvl="0" algn="just"/>
            <a:r>
              <a:rPr lang="cs-CZ" sz="1400" dirty="0"/>
              <a:t>Společnost měla dobré úmysly. </a:t>
            </a:r>
          </a:p>
          <a:p>
            <a:pPr lvl="0" algn="just"/>
            <a:r>
              <a:rPr lang="cs-CZ" sz="1400" dirty="0"/>
              <a:t>Byla to nehoda.</a:t>
            </a:r>
          </a:p>
          <a:p>
            <a:pPr lvl="0"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36612278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Omluva</a:t>
            </a:r>
            <a:r>
              <a:rPr lang="cs-CZ" sz="1800" dirty="0"/>
              <a:t>: Pouze v případě, že organizace reálně chybovala a přijímá plnou zodpovědnost</a:t>
            </a:r>
          </a:p>
          <a:p>
            <a:pPr algn="just"/>
            <a:r>
              <a:rPr lang="cs-CZ" sz="1800" b="1" dirty="0"/>
              <a:t>Vyjádření lítosti</a:t>
            </a:r>
            <a:r>
              <a:rPr lang="cs-CZ" sz="1800" dirty="0"/>
              <a:t>: Vhodné i v případě, že organizace není jediným či hlavním viníkem</a:t>
            </a:r>
          </a:p>
          <a:p>
            <a:pPr algn="just"/>
            <a:r>
              <a:rPr lang="cs-CZ" sz="1800" b="1" dirty="0"/>
              <a:t>Slib odškodnění obětí</a:t>
            </a:r>
          </a:p>
          <a:p>
            <a:pPr algn="just"/>
            <a:r>
              <a:rPr lang="cs-CZ" sz="1800" b="1" dirty="0"/>
              <a:t>Aktivní náprava škod</a:t>
            </a:r>
          </a:p>
          <a:p>
            <a:pPr algn="just"/>
            <a:r>
              <a:rPr lang="cs-CZ" sz="1800" b="1" dirty="0"/>
              <a:t>Přijetí opatření</a:t>
            </a:r>
            <a:r>
              <a:rPr lang="cs-CZ" sz="1800" dirty="0"/>
              <a:t>, aby se situace již neopakovala</a:t>
            </a:r>
          </a:p>
          <a:p>
            <a:pPr marL="0" indent="0" algn="just">
              <a:buNone/>
            </a:pPr>
            <a:endParaRPr lang="cs-CZ" sz="1800" dirty="0"/>
          </a:p>
          <a:p>
            <a:pPr marL="0" indent="0" algn="just">
              <a:buNone/>
            </a:pPr>
            <a:r>
              <a:rPr lang="cs-CZ" sz="1800" b="1" dirty="0"/>
              <a:t>Nevhodné taktiky:</a:t>
            </a:r>
          </a:p>
          <a:p>
            <a:pPr algn="just"/>
            <a:r>
              <a:rPr lang="cs-CZ" sz="1800" dirty="0"/>
              <a:t>„Když to dělají oni, my můžeme taky.“</a:t>
            </a:r>
          </a:p>
          <a:p>
            <a:pPr algn="just"/>
            <a:r>
              <a:rPr lang="cs-CZ" sz="1800" dirty="0"/>
              <a:t>„Nikdy to nikomu nevadilo.“</a:t>
            </a:r>
          </a:p>
          <a:p>
            <a:pPr algn="just"/>
            <a:r>
              <a:rPr lang="cs-CZ" sz="1800" dirty="0"/>
              <a:t>„Nakonec to vždycky dobře dopadlo.“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245478919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Spin </a:t>
            </a:r>
            <a:r>
              <a:rPr lang="cs-CZ" sz="2000" b="1" dirty="0" err="1"/>
              <a:t>doctoring</a:t>
            </a:r>
            <a:endParaRPr lang="cs-CZ" sz="2000" b="1" dirty="0"/>
          </a:p>
          <a:p>
            <a:pPr algn="just"/>
            <a:r>
              <a:rPr lang="cs-CZ" sz="2000" dirty="0"/>
              <a:t>Bezohledné prosazování úhlu pohledu, který je pro organizaci nejvýhodnější</a:t>
            </a:r>
          </a:p>
          <a:p>
            <a:pPr algn="just"/>
            <a:r>
              <a:rPr lang="cs-CZ" sz="2000" dirty="0"/>
              <a:t>Manipulace, lži, polopravdy, </a:t>
            </a:r>
            <a:r>
              <a:rPr lang="cs-CZ" sz="2000" dirty="0" err="1"/>
              <a:t>doublespeak</a:t>
            </a:r>
            <a:r>
              <a:rPr lang="cs-CZ" sz="2000" dirty="0"/>
              <a:t>, propaganda</a:t>
            </a:r>
          </a:p>
          <a:p>
            <a:pPr algn="just"/>
            <a:endParaRPr lang="cs-CZ" sz="2000" dirty="0"/>
          </a:p>
          <a:p>
            <a:pPr algn="just"/>
            <a:r>
              <a:rPr lang="cs-CZ" sz="2000" b="1" dirty="0" err="1"/>
              <a:t>Astroturfing</a:t>
            </a:r>
          </a:p>
          <a:p>
            <a:pPr algn="just"/>
            <a:r>
              <a:rPr lang="cs-CZ" sz="2000" dirty="0"/>
              <a:t>Vytváření klamného dojmu, že veřejnost (zákazníci, čtenáři, posluchači...) zastává určitý postoj, preferuje určitý produkt nebo má na nějaké téma jistý názor</a:t>
            </a:r>
          </a:p>
          <a:p>
            <a:pPr algn="just"/>
            <a:r>
              <a:rPr lang="cs-CZ" sz="2000" dirty="0"/>
              <a:t>Falešné čtenářské dopisy, </a:t>
            </a:r>
            <a:r>
              <a:rPr lang="cs-CZ" sz="2000" dirty="0" err="1"/>
              <a:t>flogy</a:t>
            </a:r>
            <a:r>
              <a:rPr lang="cs-CZ" sz="2000" dirty="0"/>
              <a:t>, klaka, aktivita v sociálních sítích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Eticky </a:t>
            </a:r>
            <a:r>
              <a:rPr lang="cs-CZ"/>
              <a:t>sporné komunikační strategie</a:t>
            </a:r>
            <a:endParaRPr lang="cs-CZ" dirty="0"/>
          </a:p>
        </p:txBody>
      </p:sp>
    </p:spTree>
    <p:extLst>
      <p:ext uri="{BB962C8B-B14F-4D97-AF65-F5344CB8AC3E}">
        <p14:creationId xmlns:p14="http://schemas.microsoft.com/office/powerpoint/2010/main" val="42682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vybaven:</a:t>
            </a:r>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 apod.</a:t>
            </a:r>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3066</TotalTime>
  <Words>6681</Words>
  <Application>Microsoft Office PowerPoint</Application>
  <PresentationFormat>Předvádění na obrazovce (16:9)</PresentationFormat>
  <Paragraphs>662</Paragraphs>
  <Slides>76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76</vt:i4>
      </vt:variant>
    </vt:vector>
  </HeadingPairs>
  <TitlesOfParts>
    <vt:vector size="81" baseType="lpstr">
      <vt:lpstr>Arial</vt:lpstr>
      <vt:lpstr>Calibri</vt:lpstr>
      <vt:lpstr>Enriqueta</vt:lpstr>
      <vt:lpstr>Times New Roman</vt:lpstr>
      <vt:lpstr>SLU</vt:lpstr>
      <vt:lpstr>Krizový management Strategické krizové plánování Krizová komunikace </vt:lpstr>
      <vt:lpstr>Krizový management</vt:lpstr>
      <vt:lpstr>Specifické podmínky krizového managementu</vt:lpstr>
      <vt:lpstr>Faktory úspěchu krizového řízení</vt:lpstr>
      <vt:lpstr>Aktivity iniciované krizovým managementem</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lpstr>Strategický krizový management </vt:lpstr>
      <vt:lpstr>Citát pro tento den</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Úkoly krizového plánování</vt:lpstr>
      <vt:lpstr>Význam krizového plánování</vt:lpstr>
      <vt:lpstr>Překážky krizového plánování</vt:lpstr>
      <vt:lpstr>Proces krizového managementu</vt:lpstr>
      <vt:lpstr>Krizový plán a krizový scénář</vt:lpstr>
      <vt:lpstr>Krizový scénář</vt:lpstr>
      <vt:lpstr>Poslání krizových scénářů</vt:lpstr>
      <vt:lpstr>Kroky zpracování krizových scénářů</vt:lpstr>
      <vt:lpstr>Zpracování krizového scénáře</vt:lpstr>
      <vt:lpstr>Krizový plán</vt:lpstr>
      <vt:lpstr>Krizový plán</vt:lpstr>
      <vt:lpstr>Krizová komunikace </vt:lpstr>
      <vt:lpstr>Krizová komunikace</vt:lpstr>
      <vt:lpstr>Smrtelné hříchy krizové komunikace (Antušák, 2009)</vt:lpstr>
      <vt:lpstr>Cíl a předmět krizové komunikace</vt:lpstr>
      <vt:lpstr>Principy krizové komunikace (Hálek, 2008)</vt:lpstr>
      <vt:lpstr>Krizová komunikace v průběhu krizového řízení</vt:lpstr>
      <vt:lpstr>Interní krizová komunikace</vt:lpstr>
      <vt:lpstr>Externí krizová komunikace</vt:lpstr>
      <vt:lpstr>Exponovaný mediální obraz</vt:lpstr>
      <vt:lpstr>Vyhroceně negativní mediální obraz</vt:lpstr>
      <vt:lpstr>Řízená kampaň</vt:lpstr>
      <vt:lpstr>Nevyváženosti</vt:lpstr>
      <vt:lpstr>Prostředky zlepšující mediální obraz (Bednář, 2011)</vt:lpstr>
      <vt:lpstr>Efektivní krizová komunikace </vt:lpstr>
      <vt:lpstr>Sdělení </vt:lpstr>
      <vt:lpstr>Organizační zabezpečení krizové komunikace</vt:lpstr>
      <vt:lpstr>Volba vhodného média</vt:lpstr>
      <vt:lpstr>Plánování krizové komunikace</vt:lpstr>
      <vt:lpstr>Krizový manuál (Antušák, 2009)</vt:lpstr>
      <vt:lpstr>Komunikační strategie v krizi</vt:lpstr>
      <vt:lpstr>Komunikační strategie v krizi: Strategie deny–popření</vt:lpstr>
      <vt:lpstr>Komunikační strategie v krizi: Strategie diminish</vt:lpstr>
      <vt:lpstr>Komunikační strategie v krizi: Strategie deal</vt:lpstr>
      <vt:lpstr>Taktické varianty</vt:lpstr>
      <vt:lpstr>Taktické varianty</vt:lpstr>
      <vt:lpstr>Taktické varianty</vt:lpstr>
      <vt:lpstr>Eticky sporné komunikační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258</cp:revision>
  <dcterms:created xsi:type="dcterms:W3CDTF">2016-07-06T15:42:34Z</dcterms:created>
  <dcterms:modified xsi:type="dcterms:W3CDTF">2024-11-07T09:39:48Z</dcterms:modified>
</cp:coreProperties>
</file>