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2" r:id="rId22"/>
    <p:sldId id="421" r:id="rId23"/>
    <p:sldId id="423" r:id="rId24"/>
    <p:sldId id="424" r:id="rId25"/>
    <p:sldId id="425" r:id="rId26"/>
    <p:sldId id="426" r:id="rId27"/>
    <p:sldId id="427" r:id="rId28"/>
    <p:sldId id="428" r:id="rId29"/>
    <p:sldId id="429" r:id="rId30"/>
    <p:sldId id="430"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49" r:id="rId50"/>
    <p:sldId id="450" r:id="rId51"/>
    <p:sldId id="451" r:id="rId52"/>
    <p:sldId id="452" r:id="rId53"/>
    <p:sldId id="453" r:id="rId54"/>
    <p:sldId id="454" r:id="rId55"/>
    <p:sldId id="455" r:id="rId56"/>
    <p:sldId id="456" r:id="rId57"/>
    <p:sldId id="457" r:id="rId58"/>
    <p:sldId id="458" r:id="rId59"/>
    <p:sldId id="459" r:id="rId60"/>
    <p:sldId id="460" r:id="rId61"/>
    <p:sldId id="461" r:id="rId62"/>
    <p:sldId id="462" r:id="rId63"/>
    <p:sldId id="463" r:id="rId64"/>
    <p:sldId id="464" r:id="rId65"/>
    <p:sldId id="465" r:id="rId66"/>
    <p:sldId id="466" r:id="rId67"/>
    <p:sldId id="467" r:id="rId68"/>
    <p:sldId id="468" r:id="rId69"/>
    <p:sldId id="469" r:id="rId70"/>
    <p:sldId id="470" r:id="rId71"/>
    <p:sldId id="471" r:id="rId72"/>
    <p:sldId id="472" r:id="rId73"/>
    <p:sldId id="473" r:id="rId74"/>
    <p:sldId id="474" r:id="rId75"/>
    <p:sldId id="475" r:id="rId76"/>
    <p:sldId id="476" r:id="rId77"/>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81" d="100"/>
          <a:sy n="81" d="100"/>
        </p:scale>
        <p:origin x="80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28.11.2024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pPr algn="l"/>
            <a:r>
              <a:rPr lang="cs-CZ" sz="4000" b="1" dirty="0">
                <a:solidFill>
                  <a:schemeClr val="bg1"/>
                </a:solidFill>
                <a:latin typeface="Times New Roman" panose="02020603050405020304" pitchFamily="18" charset="0"/>
                <a:cs typeface="Times New Roman" panose="02020603050405020304" pitchFamily="18" charset="0"/>
              </a:rPr>
              <a:t>Krizové situace řešené veřejnou </a:t>
            </a:r>
            <a:r>
              <a:rPr lang="cs-CZ" sz="4000" b="1" dirty="0" smtClean="0">
                <a:solidFill>
                  <a:schemeClr val="bg1"/>
                </a:solidFill>
                <a:latin typeface="Times New Roman" panose="02020603050405020304" pitchFamily="18" charset="0"/>
                <a:cs typeface="Times New Roman" panose="02020603050405020304" pitchFamily="18" charset="0"/>
              </a:rPr>
              <a:t>správou</a:t>
            </a:r>
            <a:br>
              <a:rPr lang="cs-CZ" sz="4000" b="1" dirty="0" smtClean="0">
                <a:solidFill>
                  <a:schemeClr val="bg1"/>
                </a:solidFill>
                <a:latin typeface="Times New Roman" panose="02020603050405020304" pitchFamily="18" charset="0"/>
                <a:cs typeface="Times New Roman" panose="02020603050405020304" pitchFamily="18" charset="0"/>
              </a:rPr>
            </a:br>
            <a:r>
              <a:rPr lang="cs-CZ" sz="4000" b="1" dirty="0" smtClean="0">
                <a:solidFill>
                  <a:schemeClr val="bg1"/>
                </a:solidFill>
                <a:latin typeface="Times New Roman" panose="02020603050405020304" pitchFamily="18" charset="0"/>
                <a:cs typeface="Times New Roman" panose="02020603050405020304" pitchFamily="18" charset="0"/>
              </a:rPr>
              <a:t>Rizikový management</a:t>
            </a:r>
            <a:r>
              <a:rPr lang="cs-CZ" sz="4000" b="1" dirty="0">
                <a:solidFill>
                  <a:schemeClr val="bg1"/>
                </a:solidFill>
                <a:latin typeface="Times New Roman" panose="02020603050405020304" pitchFamily="18" charset="0"/>
                <a:cs typeface="Times New Roman" panose="02020603050405020304" pitchFamily="18" charset="0"/>
              </a:rPr>
              <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3. tutoriál</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Krizové plány a krizové plánování ve veřejné správě</a:t>
            </a:r>
            <a:endParaRPr lang="cs-CZ" sz="1800" dirty="0"/>
          </a:p>
        </p:txBody>
      </p:sp>
      <p:sp>
        <p:nvSpPr>
          <p:cNvPr id="5" name="Zástupný symbol pro obsah 1"/>
          <p:cNvSpPr txBox="1">
            <a:spLocks/>
          </p:cNvSpPr>
          <p:nvPr/>
        </p:nvSpPr>
        <p:spPr>
          <a:xfrm>
            <a:off x="276854" y="714364"/>
            <a:ext cx="8229600" cy="401762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Krizové plánování</a:t>
            </a:r>
            <a:r>
              <a:rPr lang="cs-CZ" sz="1800" dirty="0"/>
              <a:t> je základním nástrojem v systému krizové připravenosti. Vypracování krizového plánu se vztahuje na všechny subjekty, které se budou podílet na řešení krizové situace.</a:t>
            </a:r>
          </a:p>
          <a:p>
            <a:r>
              <a:rPr lang="cs-CZ" sz="1800" b="1" dirty="0"/>
              <a:t>Krizové plány </a:t>
            </a:r>
            <a:r>
              <a:rPr lang="cs-CZ" sz="1800" dirty="0"/>
              <a:t>jsou výstupem krizového plánování a obsahují souhrn krizových opatření a postupů k řešení krizových situací.</a:t>
            </a:r>
          </a:p>
          <a:p>
            <a:endParaRPr lang="cs-CZ" sz="1800" dirty="0"/>
          </a:p>
          <a:p>
            <a:r>
              <a:rPr lang="cs-CZ" sz="1800" dirty="0"/>
              <a:t>Krizové plány je možné rozdělit do několika celků na:</a:t>
            </a:r>
          </a:p>
          <a:p>
            <a:pPr lvl="1"/>
            <a:r>
              <a:rPr lang="cs-CZ" sz="1800" dirty="0"/>
              <a:t>Krizové plány krajů</a:t>
            </a:r>
          </a:p>
          <a:p>
            <a:pPr lvl="1"/>
            <a:r>
              <a:rPr lang="cs-CZ" sz="1800" dirty="0"/>
              <a:t>Krizové plány obcí (jedná se o rozpracování krizových plánů krajů)</a:t>
            </a:r>
          </a:p>
          <a:p>
            <a:pPr lvl="1"/>
            <a:r>
              <a:rPr lang="cs-CZ" sz="1800" dirty="0"/>
              <a:t>Plány krizové připravenosti (krizové plány) právnických a podnikajících fyzických osob</a:t>
            </a:r>
          </a:p>
          <a:p>
            <a:pPr lvl="1"/>
            <a:r>
              <a:rPr lang="cs-CZ" sz="1800" dirty="0"/>
              <a:t>Typové plány (jedná se o harmonogramy přípravy a zpracování krizových plánů)</a:t>
            </a:r>
          </a:p>
        </p:txBody>
      </p:sp>
    </p:spTree>
    <p:extLst>
      <p:ext uri="{BB962C8B-B14F-4D97-AF65-F5344CB8AC3E}">
        <p14:creationId xmlns:p14="http://schemas.microsoft.com/office/powerpoint/2010/main" val="31599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Krizové plány ve veřejné správě</a:t>
            </a:r>
            <a:endParaRPr lang="cs-CZ" sz="1800" dirty="0"/>
          </a:p>
        </p:txBody>
      </p:sp>
      <p:sp>
        <p:nvSpPr>
          <p:cNvPr id="5" name="Zástupný symbol pro obsah 1"/>
          <p:cNvSpPr txBox="1">
            <a:spLocks/>
          </p:cNvSpPr>
          <p:nvPr/>
        </p:nvSpPr>
        <p:spPr>
          <a:xfrm>
            <a:off x="276854" y="714364"/>
            <a:ext cx="7679522" cy="40176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i="1" dirty="0"/>
              <a:t>Krizový plán</a:t>
            </a:r>
            <a:r>
              <a:rPr lang="cs-CZ" sz="1800" dirty="0"/>
              <a:t> je souhrnný plánovací dokument, který jsou povinny zpracovávat zákonem určené orgány krizového řízení a subjekty podnikohospodářské sféry, zapojené do systému krizového řízení. </a:t>
            </a:r>
          </a:p>
          <a:p>
            <a:pPr algn="just"/>
            <a:r>
              <a:rPr lang="cs-CZ" sz="1800" dirty="0"/>
              <a:t>Krizový plán se zpracovává ve standardizované podobě (zpravidla písemně a v elektronické podobě). </a:t>
            </a:r>
          </a:p>
          <a:p>
            <a:pPr algn="just"/>
            <a:r>
              <a:rPr lang="cs-CZ" sz="1800" dirty="0"/>
              <a:t>Obecná struktura krizového plánu je stanovena Nařízením vlády ČR č. 462/2000 Sb., § 15, ze dne 22. listopadu 2000. Skládá se ze základní a přílohové části. </a:t>
            </a:r>
          </a:p>
          <a:p>
            <a:pPr algn="just"/>
            <a:r>
              <a:rPr lang="cs-CZ" sz="1800" dirty="0"/>
              <a:t>Krizový plán obsahuje plánovací, výkazové a další dokumenty, stanovující opatření a postupy, kterými jsou plněny úkoly státu a právnických osob při hrozbě vzniku nebo po vzniku krizové situace.</a:t>
            </a:r>
          </a:p>
        </p:txBody>
      </p:sp>
    </p:spTree>
    <p:extLst>
      <p:ext uri="{BB962C8B-B14F-4D97-AF65-F5344CB8AC3E}">
        <p14:creationId xmlns:p14="http://schemas.microsoft.com/office/powerpoint/2010/main" val="22487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Oblasti krizového plánu ve veřejné správě</a:t>
            </a:r>
            <a:endParaRPr lang="cs-CZ" sz="1800" dirty="0"/>
          </a:p>
        </p:txBody>
      </p:sp>
      <p:sp>
        <p:nvSpPr>
          <p:cNvPr id="5" name="Zástupný symbol pro obsah 1"/>
          <p:cNvSpPr txBox="1">
            <a:spLocks/>
          </p:cNvSpPr>
          <p:nvPr/>
        </p:nvSpPr>
        <p:spPr>
          <a:xfrm>
            <a:off x="276854" y="714364"/>
            <a:ext cx="7463498" cy="401762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2000" dirty="0"/>
              <a:t>Řízení činnosti orgánů moci zákonodárné, výkonné a soudní a zabezpečování základních funkcí státu při řešení krizových situací.</a:t>
            </a:r>
          </a:p>
          <a:p>
            <a:pPr lvl="0" algn="just"/>
            <a:r>
              <a:rPr lang="cs-CZ" sz="2000" dirty="0"/>
              <a:t>Ochrany zdraví a životů osob, zvířat, majetku a životního prostředí.</a:t>
            </a:r>
          </a:p>
          <a:p>
            <a:pPr lvl="0" algn="just"/>
            <a:r>
              <a:rPr lang="cs-CZ" sz="2000" dirty="0"/>
              <a:t>Ochrany vnitřní bezpečnosti a veřejného pořádku.</a:t>
            </a:r>
          </a:p>
          <a:p>
            <a:pPr lvl="0" algn="just"/>
            <a:r>
              <a:rPr lang="cs-CZ" sz="2000" dirty="0"/>
              <a:t>Vybraných podpůrných aktivit ozbrojených sil.</a:t>
            </a:r>
          </a:p>
          <a:p>
            <a:pPr lvl="0" algn="just"/>
            <a:r>
              <a:rPr lang="cs-CZ" sz="2000" dirty="0"/>
              <a:t>Realizace hospodářských opatření pro krizové stavy a plnění dalších základních funkcí hospodářské soustavy státu (ochrana ekonomiky).</a:t>
            </a:r>
          </a:p>
          <a:p>
            <a:pPr lvl="0" algn="just"/>
            <a:r>
              <a:rPr lang="cs-CZ" sz="2000" dirty="0"/>
              <a:t>Plnění základních správních a dalších funkcí státu.</a:t>
            </a:r>
          </a:p>
        </p:txBody>
      </p:sp>
    </p:spTree>
    <p:extLst>
      <p:ext uri="{BB962C8B-B14F-4D97-AF65-F5344CB8AC3E}">
        <p14:creationId xmlns:p14="http://schemas.microsoft.com/office/powerpoint/2010/main" val="86692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Základní části krizového plánu ve veřejné správě</a:t>
            </a:r>
            <a:endParaRPr lang="cs-CZ" sz="1800" dirty="0"/>
          </a:p>
        </p:txBody>
      </p:sp>
      <p:sp>
        <p:nvSpPr>
          <p:cNvPr id="6" name="Zástupný symbol pro obsah 1"/>
          <p:cNvSpPr txBox="1">
            <a:spLocks/>
          </p:cNvSpPr>
          <p:nvPr/>
        </p:nvSpPr>
        <p:spPr>
          <a:xfrm>
            <a:off x="179512" y="721184"/>
            <a:ext cx="822960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Základní údaje o zpracovateli (stručně):</a:t>
            </a:r>
          </a:p>
          <a:p>
            <a:pPr lvl="1" algn="just"/>
            <a:r>
              <a:rPr lang="cs-CZ" sz="1800" dirty="0"/>
              <a:t>Název (obchodní jméno) a působnost organizace daná právními normami (místní, věcná).</a:t>
            </a:r>
          </a:p>
          <a:p>
            <a:pPr lvl="1" algn="just"/>
            <a:r>
              <a:rPr lang="cs-CZ" sz="1800" dirty="0"/>
              <a:t>Systém krizového řízení zpracovatele (struktura, prvky, vazby, odpovědnost, krizové pracoviště, způsob pronikání informací a jejich šíření atd.).</a:t>
            </a:r>
          </a:p>
          <a:p>
            <a:pPr algn="just"/>
            <a:r>
              <a:rPr lang="cs-CZ" sz="1800" b="1" dirty="0"/>
              <a:t>Analýza hrozeb a rizik:</a:t>
            </a:r>
          </a:p>
          <a:p>
            <a:pPr lvl="1" algn="just"/>
            <a:r>
              <a:rPr lang="cs-CZ" sz="1800" dirty="0"/>
              <a:t>Výčet a analýza možných hroze a rizik a z nich vyplývajících krizových situací, za které nese zpracovatel krizového plánu přímou (gesční) odpovědnost včetně typových plánů.</a:t>
            </a:r>
          </a:p>
          <a:p>
            <a:pPr lvl="1" algn="just"/>
            <a:r>
              <a:rPr lang="cs-CZ" sz="1800" dirty="0"/>
              <a:t>Přehled hrozeb a rizik spoluřešených (tj. těch, které jsou v gesci jiného subjektu krizového řízení, ale zpracovatel krizového plánu bude participovat).</a:t>
            </a:r>
          </a:p>
        </p:txBody>
      </p:sp>
    </p:spTree>
    <p:extLst>
      <p:ext uri="{BB962C8B-B14F-4D97-AF65-F5344CB8AC3E}">
        <p14:creationId xmlns:p14="http://schemas.microsoft.com/office/powerpoint/2010/main" val="355039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Základní části krizového plánu ve veřejné správě</a:t>
            </a:r>
            <a:endParaRPr lang="cs-CZ" sz="1800" dirty="0"/>
          </a:p>
        </p:txBody>
      </p:sp>
      <p:sp>
        <p:nvSpPr>
          <p:cNvPr id="6" name="Zástupný symbol pro obsah 1"/>
          <p:cNvSpPr txBox="1">
            <a:spLocks/>
          </p:cNvSpPr>
          <p:nvPr/>
        </p:nvSpPr>
        <p:spPr>
          <a:xfrm>
            <a:off x="179512" y="721184"/>
            <a:ext cx="822960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just"/>
            <a:r>
              <a:rPr lang="cs-CZ" sz="1800" dirty="0"/>
              <a:t>Přehled ostatních hrozeb a rizik (tj. těch, které zpracovatel krizového plánu přímo neřeší, ani na jejich řešení neparticipuje, ale které mohou činnost zpracovatele krizového plánu nějakým způsobem ovlivnit, tj. musí se před nimi chránit nebo je alespoň vést v patrnosti).</a:t>
            </a:r>
          </a:p>
          <a:p>
            <a:pPr algn="just"/>
            <a:r>
              <a:rPr lang="cs-CZ" sz="1800" b="1" dirty="0"/>
              <a:t>Hlavní zásady pro řízení krizových situací a základní metodika činnosti zpracovatele krizového plánu při řízení krize:</a:t>
            </a:r>
          </a:p>
          <a:p>
            <a:pPr lvl="1" algn="just"/>
            <a:r>
              <a:rPr lang="cs-CZ" sz="1800" dirty="0"/>
              <a:t>Popis základních činností řídícího funkcionáře, krizového štábu a pracoviště krizového řízení při řešení profilových typových krizových situací.</a:t>
            </a:r>
          </a:p>
          <a:p>
            <a:pPr lvl="1" algn="just"/>
            <a:r>
              <a:rPr lang="cs-CZ" sz="1800" dirty="0"/>
              <a:t>Zásady součinnosti s jinými orgány krizového řízení při zvládání ostatních krizových situací.</a:t>
            </a:r>
          </a:p>
          <a:p>
            <a:pPr lvl="1" algn="just"/>
            <a:r>
              <a:rPr lang="cs-CZ" sz="1800" dirty="0"/>
              <a:t>Metodické pokyny, jak využívat přílohou část krizového plánu, odkazy na jednotlivé operační plány atd.</a:t>
            </a:r>
          </a:p>
        </p:txBody>
      </p:sp>
    </p:spTree>
    <p:extLst>
      <p:ext uri="{BB962C8B-B14F-4D97-AF65-F5344CB8AC3E}">
        <p14:creationId xmlns:p14="http://schemas.microsoft.com/office/powerpoint/2010/main" val="343313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Operační plány zvládání typových krizových situací:</a:t>
            </a:r>
          </a:p>
          <a:p>
            <a:pPr lvl="1" algn="just"/>
            <a:r>
              <a:rPr lang="cs-CZ" sz="1800" dirty="0"/>
              <a:t>Stanovení konkrétních postupů při řešení krizových situací včetně nezbytných krizových opatření, předpokládaného (nezbytného) nasazení sil a prostředků.</a:t>
            </a:r>
          </a:p>
          <a:p>
            <a:pPr lvl="1" algn="just"/>
            <a:r>
              <a:rPr lang="cs-CZ" sz="1800" dirty="0"/>
              <a:t>Rozpracování úkolů, zadaných pro zpracovatele krizového plánu v oblasti obranného plánování, civilního nouzového plánování a havarijního plánování.</a:t>
            </a:r>
          </a:p>
          <a:p>
            <a:pPr lvl="0" algn="just"/>
            <a:r>
              <a:rPr lang="cs-CZ" sz="1800" b="1" dirty="0"/>
              <a:t>Přehled zdrojů pro řešení krizových situací:</a:t>
            </a:r>
          </a:p>
          <a:p>
            <a:pPr lvl="1" algn="just"/>
            <a:r>
              <a:rPr lang="cs-CZ" sz="1800" dirty="0"/>
              <a:t>Popis a zhodnocení disponibilních zdrojů, tj. přehled sil, prostředků a zdrojů, kterými zpracovatel krizového plánu disponuje, jakož i způsob jejich využití v konkrétních situacích.</a:t>
            </a:r>
          </a:p>
          <a:p>
            <a:pPr lvl="1" algn="just"/>
            <a:r>
              <a:rPr lang="cs-CZ" sz="1800" dirty="0"/>
              <a:t>Popis a zhodnocení indisponibilních sil, prostředků a zdrojů, tj. těch zdrojů, které zůstávají nepokryté, a které jsou nutné k úspěšnému zvládnutí předpokládaných krizových situací a které si zpracovatel krizového plánu musí zajistit smluvní cestou.</a:t>
            </a:r>
          </a:p>
          <a:p>
            <a:pPr lvl="0" algn="just"/>
            <a:endParaRPr lang="cs-CZ" sz="1800" dirty="0"/>
          </a:p>
        </p:txBody>
      </p:sp>
    </p:spTree>
    <p:extLst>
      <p:ext uri="{BB962C8B-B14F-4D97-AF65-F5344CB8AC3E}">
        <p14:creationId xmlns:p14="http://schemas.microsoft.com/office/powerpoint/2010/main" val="21970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500" b="1" dirty="0"/>
              <a:t>Speciální (odborné plány):</a:t>
            </a:r>
          </a:p>
          <a:p>
            <a:pPr lvl="1" algn="just"/>
            <a:r>
              <a:rPr lang="cs-CZ" sz="1500" dirty="0"/>
              <a:t>Plán akceschopnosti zpracovatele</a:t>
            </a:r>
          </a:p>
          <a:p>
            <a:pPr lvl="1" algn="just"/>
            <a:r>
              <a:rPr lang="cs-CZ" sz="1500" dirty="0"/>
              <a:t>Katalog krizových opatření (obsahuje zásady a postupy realizace krizových opatření).</a:t>
            </a:r>
          </a:p>
          <a:p>
            <a:pPr lvl="1" algn="just"/>
            <a:r>
              <a:rPr lang="cs-CZ" sz="1500" dirty="0"/>
              <a:t>Povodňový plán</a:t>
            </a:r>
          </a:p>
          <a:p>
            <a:pPr lvl="1" algn="just"/>
            <a:r>
              <a:rPr lang="cs-CZ" sz="1500" dirty="0"/>
              <a:t>Nákazový plán</a:t>
            </a:r>
          </a:p>
          <a:p>
            <a:pPr lvl="1" algn="just"/>
            <a:r>
              <a:rPr lang="cs-CZ" sz="1500" dirty="0"/>
              <a:t>Plán evakuace</a:t>
            </a:r>
          </a:p>
          <a:p>
            <a:pPr lvl="1" algn="just"/>
            <a:r>
              <a:rPr lang="cs-CZ" sz="1500" dirty="0"/>
              <a:t>Plán krizové komunikace</a:t>
            </a:r>
          </a:p>
          <a:p>
            <a:pPr lvl="1" algn="just"/>
            <a:r>
              <a:rPr lang="cs-CZ" sz="1500" dirty="0"/>
              <a:t>Plán hospodářské mobilizace</a:t>
            </a:r>
          </a:p>
          <a:p>
            <a:pPr lvl="1" algn="just"/>
            <a:r>
              <a:rPr lang="cs-CZ" sz="1500" dirty="0"/>
              <a:t>Plán nezbytných dodávek</a:t>
            </a:r>
          </a:p>
          <a:p>
            <a:pPr lvl="1" algn="just"/>
            <a:r>
              <a:rPr lang="cs-CZ" sz="1500" dirty="0"/>
              <a:t>Vnější havarijní plán</a:t>
            </a:r>
          </a:p>
          <a:p>
            <a:pPr lvl="1" algn="just"/>
            <a:r>
              <a:rPr lang="cs-CZ" sz="1500" dirty="0"/>
              <a:t>Vnitřní havarijní plán</a:t>
            </a:r>
          </a:p>
          <a:p>
            <a:pPr lvl="1" algn="just"/>
            <a:r>
              <a:rPr lang="cs-CZ" sz="1500" dirty="0"/>
              <a:t>Poplachový plán IZS</a:t>
            </a:r>
          </a:p>
          <a:p>
            <a:pPr lvl="1" algn="just"/>
            <a:r>
              <a:rPr lang="cs-CZ" sz="1500" dirty="0"/>
              <a:t>Odborné plány (plán spojení, plán materiálně-technického zabezpečení, plán zdravotnického zabezpečení, plán topografického zabezpečení, příp. další dokumentace potřebná pro zvládání krizových situací).</a:t>
            </a:r>
          </a:p>
        </p:txBody>
      </p:sp>
    </p:spTree>
    <p:extLst>
      <p:ext uri="{BB962C8B-B14F-4D97-AF65-F5344CB8AC3E}">
        <p14:creationId xmlns:p14="http://schemas.microsoft.com/office/powerpoint/2010/main" val="368062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 calcmode="lin" valueType="num">
                                      <p:cBhvr additive="base">
                                        <p:cTn id="4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 calcmode="lin" valueType="num">
                                      <p:cBhvr additive="base">
                                        <p:cTn id="5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anim calcmode="lin" valueType="num">
                                      <p:cBhvr additive="base">
                                        <p:cTn id="5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Přílohová část krizového plánu ve veřejné správě</a:t>
            </a:r>
            <a:endParaRPr lang="cs-CZ" sz="1800" dirty="0"/>
          </a:p>
        </p:txBody>
      </p:sp>
      <p:sp>
        <p:nvSpPr>
          <p:cNvPr id="6" name="Zástupný symbol pro obsah 1"/>
          <p:cNvSpPr txBox="1">
            <a:spLocks/>
          </p:cNvSpPr>
          <p:nvPr/>
        </p:nvSpPr>
        <p:spPr>
          <a:xfrm>
            <a:off x="179512" y="721184"/>
            <a:ext cx="8280920"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Podkladové materiály</a:t>
            </a:r>
          </a:p>
          <a:p>
            <a:pPr lvl="1" algn="just"/>
            <a:r>
              <a:rPr lang="cs-CZ" sz="1800" dirty="0"/>
              <a:t>Předpisy, mapy, formalizované dokumenty apod.</a:t>
            </a:r>
          </a:p>
          <a:p>
            <a:pPr lvl="0" algn="just"/>
            <a:r>
              <a:rPr lang="cs-CZ" sz="1800" b="1" dirty="0"/>
              <a:t>Formalizované dokumenty:</a:t>
            </a:r>
          </a:p>
          <a:p>
            <a:pPr lvl="1" algn="just"/>
            <a:r>
              <a:rPr lang="cs-CZ" sz="1800" dirty="0"/>
              <a:t>Statuty, jednací řády, vzory řídicích dokumentů a hlášení, předpisy, dohody o spolupráci a další pomůcky, uzavřené dohody o spolupráci při řešení krizových situací, smlouvy s právnickými a podnikajícími fyzickými osobami, vztahující se k řešení krizových situací, vzory řídicích aktů, hlášení, tiskopisy (potvrzení o využití dopravního prostředku, pracovní příkazy, potvrzení o provedené pracovní výpomoci atd.).</a:t>
            </a:r>
          </a:p>
        </p:txBody>
      </p:sp>
    </p:spTree>
    <p:extLst>
      <p:ext uri="{BB962C8B-B14F-4D97-AF65-F5344CB8AC3E}">
        <p14:creationId xmlns:p14="http://schemas.microsoft.com/office/powerpoint/2010/main" val="38031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Další krizové plány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i="1" dirty="0"/>
              <a:t>Plány krizové připravenosti</a:t>
            </a:r>
            <a:r>
              <a:rPr lang="cs-CZ" sz="1800" dirty="0"/>
              <a:t> obsahují vymezení působnosti a odpovědnosti v době krize, charakteristiku předmětu podnikání, stanovený systém řízení organizace za krizového řízení a havarijní připravenost. Dále obsahují výčet a analýzy krizových ohrožení, které mohou způsobit významné škody, jsou zde popsány zásady pro krizové ohrožení, které mohou způsobit významné škody, jsou zde popisovány zásady pro používání plánu krizové připravenosti.</a:t>
            </a:r>
          </a:p>
          <a:p>
            <a:endParaRPr lang="cs-CZ" sz="1800" dirty="0"/>
          </a:p>
          <a:p>
            <a:r>
              <a:rPr lang="cs-CZ" sz="1800" b="1" i="1" dirty="0"/>
              <a:t>Typový plán</a:t>
            </a:r>
            <a:r>
              <a:rPr lang="cs-CZ" sz="1800" dirty="0"/>
              <a:t> je dokument krizového plánování, který zpracovává každý zpracovatel krizového plánu jako výsledek analýzy hrozeb a rizik. Obsahuje doporučený scénář pro řešení dané „typové“ situace a opatření pro její řešení. Je základem pro zpracování operačních plánů.</a:t>
            </a:r>
          </a:p>
        </p:txBody>
      </p:sp>
    </p:spTree>
    <p:extLst>
      <p:ext uri="{BB962C8B-B14F-4D97-AF65-F5344CB8AC3E}">
        <p14:creationId xmlns:p14="http://schemas.microsoft.com/office/powerpoint/2010/main" val="82705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Krizový management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Krizový management veřejné správy </a:t>
            </a:r>
            <a:r>
              <a:rPr lang="cs-CZ" sz="2000" dirty="0"/>
              <a:t>je vnímán jako komplex opatření a úkolů, které plní veřejná správa (veřejné instituce) spolu s dalšími organizacemi při náhlých situacích ohrožení pro zajištění ochrany a bezpečnosti obyvatelstva, což lze v širších souvislostech vyjádřit aspekty typu:</a:t>
            </a:r>
          </a:p>
          <a:p>
            <a:pPr lvl="1" algn="just"/>
            <a:r>
              <a:rPr lang="cs-CZ" sz="2000" dirty="0"/>
              <a:t>Udržení funkčnosti veřejné správy</a:t>
            </a:r>
          </a:p>
          <a:p>
            <a:pPr lvl="1" algn="just"/>
            <a:r>
              <a:rPr lang="cs-CZ" sz="2000" dirty="0"/>
              <a:t>Udržení fyzického a duševního zdraví obyvatelstva</a:t>
            </a:r>
          </a:p>
          <a:p>
            <a:pPr lvl="1" algn="just"/>
            <a:r>
              <a:rPr lang="cs-CZ" sz="2000" dirty="0"/>
              <a:t>Zajištění dostupnosti životně důležitého zboží a služeb</a:t>
            </a:r>
          </a:p>
          <a:p>
            <a:pPr lvl="1" algn="just"/>
            <a:r>
              <a:rPr lang="cs-CZ" sz="2000" dirty="0"/>
              <a:t>Uchování soukromého a veřejného majetku</a:t>
            </a:r>
          </a:p>
          <a:p>
            <a:pPr lvl="1" algn="just"/>
            <a:r>
              <a:rPr lang="cs-CZ" sz="2000" dirty="0"/>
              <a:t>Podpora záchranným, bezpečnostním a vojenským složkám</a:t>
            </a:r>
          </a:p>
          <a:p>
            <a:pPr lvl="1" algn="just"/>
            <a:r>
              <a:rPr lang="cs-CZ" sz="2000" dirty="0"/>
              <a:t>Humanitární pomoc včetně mezinárodní</a:t>
            </a:r>
          </a:p>
        </p:txBody>
      </p:sp>
    </p:spTree>
    <p:extLst>
      <p:ext uri="{BB962C8B-B14F-4D97-AF65-F5344CB8AC3E}">
        <p14:creationId xmlns:p14="http://schemas.microsoft.com/office/powerpoint/2010/main" val="37703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Krizová legislativa definuje </a:t>
            </a:r>
            <a:r>
              <a:rPr lang="cs-CZ" sz="1700" b="1" i="1" dirty="0"/>
              <a:t>mimořádnou událost</a:t>
            </a:r>
            <a:r>
              <a:rPr lang="cs-CZ" sz="1700" dirty="0"/>
              <a:t> jako škodliví působení sil a jevů vyvolaných činností člověka, přírodními vlivy a také jako havárie (většinou v důsledku činnosti člověka), které ohrožují život, zdraví, majetek nebo životní prostředí a vyžadují provedení záchranných a likvidačních prací.</a:t>
            </a:r>
          </a:p>
          <a:p>
            <a:pPr algn="just"/>
            <a:endParaRPr lang="cs-CZ" sz="1700" dirty="0"/>
          </a:p>
          <a:p>
            <a:pPr algn="just"/>
            <a:r>
              <a:rPr lang="cs-CZ" sz="1700" dirty="0"/>
              <a:t>Pro potřeby krizového plánování patří k mimořádným událostem dlouhodobá inverzní situace, povodně velkého rozsahu, jiné živelné pohromy velkého rozsahu, epidemie, epifytie, enzootie, radiační havárie, havárie velkého rozsahu způsobená vybranými nebezpečnými chemickými látkami, technické a technologické havárie (požáry, exploze), narušení hrází vodních děl, znečištění vody velkého rozsahu, narušení finančního a devizového hospodářství státu, narušení dodávek ropy, elektrické energie, narušení dodávek potravin, pitné vody, narušení funkčnosti dopravní soustavy velkého rozsahu, narušení veřejných telekomunikačních a informačních vazeb, migrační vlny velkého rozsahu, narušení zákonnosti velkého rozsahu.</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Vymezení základních pojmů</a:t>
            </a:r>
            <a:endParaRPr lang="cs-CZ" sz="1800" dirty="0"/>
          </a:p>
        </p:txBody>
      </p:sp>
    </p:spTree>
    <p:extLst>
      <p:ext uri="{BB962C8B-B14F-4D97-AF65-F5344CB8AC3E}">
        <p14:creationId xmlns:p14="http://schemas.microsoft.com/office/powerpoint/2010/main" val="20379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Širší pojetí krizového managementu ve veřejné správě</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t>V </a:t>
            </a:r>
            <a:r>
              <a:rPr lang="cs-CZ" sz="2000" b="1" dirty="0"/>
              <a:t>širším pojetí</a:t>
            </a:r>
            <a:r>
              <a:rPr lang="cs-CZ" sz="2000" dirty="0"/>
              <a:t> lze krizový management definovat jako hierarchizovaný a funkčně propojený systém včetně příslušných orgánů, jejich kompetencí, vztahů a vazeb a jimi realizovaný ucelený soubor přístupů, názorů, zkušeností, doporučení, metod a opatření, které užívají ke zvládnutí specifických činností při:</a:t>
            </a:r>
          </a:p>
          <a:p>
            <a:pPr lvl="1" algn="just"/>
            <a:r>
              <a:rPr lang="cs-CZ" sz="2000" dirty="0"/>
              <a:t>Minimalizaci zdrojů (příčin vzniku) krizových situací (korekce)</a:t>
            </a:r>
          </a:p>
          <a:p>
            <a:pPr lvl="1" algn="just"/>
            <a:r>
              <a:rPr lang="cs-CZ" sz="2000" dirty="0"/>
              <a:t>Přípravě na činnost v krizových situacích (prevence)</a:t>
            </a:r>
          </a:p>
          <a:p>
            <a:pPr lvl="1" algn="just"/>
            <a:r>
              <a:rPr lang="cs-CZ" sz="2000" dirty="0"/>
              <a:t>Bránění vzniku a eskalaci krizových situací (kontrakce)</a:t>
            </a:r>
          </a:p>
          <a:p>
            <a:pPr lvl="1" algn="just"/>
            <a:r>
              <a:rPr lang="cs-CZ" sz="2000" dirty="0"/>
              <a:t>Oslabení zdrojů krizových situací a jejich negativního působení (redukce)</a:t>
            </a:r>
          </a:p>
          <a:p>
            <a:pPr lvl="1" algn="just"/>
            <a:r>
              <a:rPr lang="cs-CZ" sz="2000" dirty="0"/>
              <a:t>Odstranění následků působení negativních faktorů krizové situace (rekonstrukce)</a:t>
            </a:r>
          </a:p>
        </p:txBody>
      </p:sp>
    </p:spTree>
    <p:extLst>
      <p:ext uri="{BB962C8B-B14F-4D97-AF65-F5344CB8AC3E}">
        <p14:creationId xmlns:p14="http://schemas.microsoft.com/office/powerpoint/2010/main" val="29727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Management mimořádné situace</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Management řízení (řešení) mimořádné situace</a:t>
            </a:r>
            <a:r>
              <a:rPr lang="cs-CZ" sz="2000" dirty="0"/>
              <a:t> je proces realizovaný k tomu příslušným řídícím funkcionářem (např. velitelem zásahu, operačním důstojníkem, hejtmanem kraje, starostou obce s rozšířenou působností), který při uplatnění obecných manažerských funkcí a užití dostupných zdrojů vede ke stanovení zásahových cílů, jejich realizaci a tím ke zvládnutí (k vyřešení) vzniklé mimořádné situace.</a:t>
            </a:r>
          </a:p>
          <a:p>
            <a:pPr marL="109728" indent="0" algn="just">
              <a:buNone/>
            </a:pPr>
            <a:endParaRPr lang="cs-CZ" sz="2000" dirty="0"/>
          </a:p>
          <a:p>
            <a:pPr algn="just"/>
            <a:r>
              <a:rPr lang="cs-CZ" sz="2000" dirty="0"/>
              <a:t>Systém řízení při řešení mimořádné situace má dvě stránky:</a:t>
            </a:r>
          </a:p>
          <a:p>
            <a:pPr lvl="1" algn="just"/>
            <a:r>
              <a:rPr lang="cs-CZ" sz="2000" dirty="0"/>
              <a:t>stránku osobní  - řídící funkcionář</a:t>
            </a:r>
          </a:p>
          <a:p>
            <a:pPr lvl="1" algn="just"/>
            <a:r>
              <a:rPr lang="cs-CZ" sz="2000" dirty="0"/>
              <a:t>stránku věcnou – řídící systém, prostředky řízení, zvolená technologie řízení</a:t>
            </a:r>
          </a:p>
        </p:txBody>
      </p:sp>
    </p:spTree>
    <p:extLst>
      <p:ext uri="{BB962C8B-B14F-4D97-AF65-F5344CB8AC3E}">
        <p14:creationId xmlns:p14="http://schemas.microsoft.com/office/powerpoint/2010/main" val="261812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Management mimořádné situace</a:t>
            </a:r>
            <a:endParaRPr lang="cs-CZ" sz="1800" dirty="0"/>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73374"/>
            <a:ext cx="6912768" cy="3888431"/>
          </a:xfrm>
          <a:prstGeom prst="rect">
            <a:avLst/>
          </a:prstGeom>
        </p:spPr>
      </p:pic>
    </p:spTree>
    <p:extLst>
      <p:ext uri="{BB962C8B-B14F-4D97-AF65-F5344CB8AC3E}">
        <p14:creationId xmlns:p14="http://schemas.microsoft.com/office/powerpoint/2010/main" val="1174171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Krizový štáb </a:t>
            </a:r>
            <a:r>
              <a:rPr lang="cs-CZ" sz="1800" dirty="0"/>
              <a:t>kraje je pracovním orgánem hejtmana kraje. Hejtman kraje je vedoucím krizového štábu. V nepřítomnosti hejtmana kraje vykonává funkci vedoucího krizového štábu kraje zástupce hejtmana kraje.</a:t>
            </a:r>
          </a:p>
          <a:p>
            <a:pPr marL="109728" indent="0">
              <a:buNone/>
            </a:pPr>
            <a:endParaRPr lang="cs-CZ" sz="1800" dirty="0"/>
          </a:p>
          <a:p>
            <a:r>
              <a:rPr lang="cs-CZ" sz="1800" dirty="0"/>
              <a:t>Krizový štáb se zřizuje za účelem:</a:t>
            </a:r>
          </a:p>
          <a:p>
            <a:pPr lvl="1"/>
            <a:r>
              <a:rPr lang="cs-CZ" sz="1800" dirty="0"/>
              <a:t>Zavádění krizových opatření pro řešení krizové situace a zmírnění jejich následků.</a:t>
            </a:r>
          </a:p>
          <a:p>
            <a:pPr lvl="1"/>
            <a:r>
              <a:rPr lang="cs-CZ" sz="1800" dirty="0"/>
              <a:t>Plnění úkolů orgánů krizového řízení za stavu ohrožení státu vyhlášeného v souvislosti se zajišťováním obrany ČR za válečného stavu.</a:t>
            </a:r>
          </a:p>
          <a:p>
            <a:pPr lvl="1"/>
            <a:r>
              <a:rPr lang="cs-CZ" sz="1800" dirty="0"/>
              <a:t>Koordinace záchranných a likvidačních prací po vzniku mimořádné události a v případech stanovených právním předpisem.</a:t>
            </a:r>
          </a:p>
          <a:p>
            <a:pPr lvl="1"/>
            <a:r>
              <a:rPr lang="cs-CZ" sz="1800" dirty="0"/>
              <a:t>Cvičení organizovaných k ověření činnosti předchozích tří bodů.</a:t>
            </a:r>
          </a:p>
        </p:txBody>
      </p:sp>
    </p:spTree>
    <p:extLst>
      <p:ext uri="{BB962C8B-B14F-4D97-AF65-F5344CB8AC3E}">
        <p14:creationId xmlns:p14="http://schemas.microsoft.com/office/powerpoint/2010/main" val="36481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Úkolem vedoucího krizového štábu je zabezpečit v kraji součinnost, jednotnost a soulad činností orgánů veřejné správy nebo složek IZS a dalších disponibilních zdrojů a prostředků při plnění jejich vlastních úkolů a při plnění úkolů na podporu rozhodování a opatření vedoucího krizového štábu.</a:t>
            </a:r>
          </a:p>
          <a:p>
            <a:pPr algn="just"/>
            <a:endParaRPr lang="cs-CZ" sz="1800" dirty="0"/>
          </a:p>
          <a:p>
            <a:pPr algn="just"/>
            <a:r>
              <a:rPr lang="cs-CZ" sz="1800" dirty="0"/>
              <a:t>Počet členů krizového štábu kraje závazně stanoven není. Krizový štáb kraje tvoří </a:t>
            </a:r>
            <a:r>
              <a:rPr lang="cs-CZ" sz="1800" b="1" dirty="0"/>
              <a:t>členové bezpečnostní rady kraje</a:t>
            </a:r>
            <a:r>
              <a:rPr lang="cs-CZ" sz="1800" dirty="0"/>
              <a:t> a </a:t>
            </a:r>
            <a:r>
              <a:rPr lang="cs-CZ" sz="1800" b="1" dirty="0"/>
              <a:t>stálá pracovní skupina krizového štábu</a:t>
            </a:r>
            <a:r>
              <a:rPr lang="cs-CZ" sz="1800" dirty="0"/>
              <a:t>. Vedoucí krizového štábu je oprávněn přizvat na zasedání i další osoby, především odborníky, kteří nejsou členy krizového štábu.</a:t>
            </a:r>
          </a:p>
          <a:p>
            <a:pPr marL="0" indent="0" algn="just">
              <a:buNone/>
            </a:pPr>
            <a:endParaRPr lang="cs-CZ" sz="1800" dirty="0"/>
          </a:p>
          <a:p>
            <a:pPr algn="just"/>
            <a:r>
              <a:rPr lang="cs-CZ" sz="1800" dirty="0"/>
              <a:t>Propojení mezi bezpečnostní radou a stálou pracovní skupinou zajišťuje tajemník bezpečnostní rady, který je zároveň tajemníkem krizového štábu.</a:t>
            </a:r>
          </a:p>
          <a:p>
            <a:pPr algn="just"/>
            <a:endParaRPr lang="cs-CZ" sz="1800" dirty="0"/>
          </a:p>
        </p:txBody>
      </p:sp>
    </p:spTree>
    <p:extLst>
      <p:ext uri="{BB962C8B-B14F-4D97-AF65-F5344CB8AC3E}">
        <p14:creationId xmlns:p14="http://schemas.microsoft.com/office/powerpoint/2010/main" val="28501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Krizový štáb</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Pokyn ke svolání krizového štábu kraje a jeho uvedení do pracovního stavu (aktivace) dává při vzniku mimořádné události nebo krizové situace hejtman kraje operativně.</a:t>
            </a:r>
          </a:p>
          <a:p>
            <a:endParaRPr lang="cs-CZ" sz="1800" dirty="0"/>
          </a:p>
          <a:p>
            <a:r>
              <a:rPr lang="cs-CZ" sz="1800" dirty="0"/>
              <a:t>Pokud je krizový štáb kraje aktivován, pracuje nepřetržitě stálá pracovní skupina krizového štábu. Jejím hlavním úkolem je poskytovat nepřetržitý informační servis hejtmanovi kraje a členům krizového štábu kraje. Mimo to plní další úkoly stanovené zvláštním právním předpisem.</a:t>
            </a:r>
          </a:p>
          <a:p>
            <a:endParaRPr lang="cs-CZ" sz="1800" dirty="0"/>
          </a:p>
          <a:p>
            <a:r>
              <a:rPr lang="cs-CZ" sz="1800" dirty="0"/>
              <a:t>V období bez mimořádných a krizových situací má být aktivace krizového štábu kraje a jeho činnost nejméně jedenkrát za rok zdokonalována nácvikem. Skutečnou aktivaci krizového štábu je možné považovat za náhradu nácviku.</a:t>
            </a:r>
          </a:p>
          <a:p>
            <a:pPr algn="just"/>
            <a:endParaRPr lang="cs-CZ" sz="1800" dirty="0"/>
          </a:p>
        </p:txBody>
      </p:sp>
    </p:spTree>
    <p:extLst>
      <p:ext uri="{BB962C8B-B14F-4D97-AF65-F5344CB8AC3E}">
        <p14:creationId xmlns:p14="http://schemas.microsoft.com/office/powerpoint/2010/main" val="20285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Krizový štáb kraje</a:t>
            </a:r>
            <a:endParaRPr lang="cs-CZ" sz="1800" dirty="0"/>
          </a:p>
        </p:txBody>
      </p:sp>
      <p:pic>
        <p:nvPicPr>
          <p:cNvPr id="5" name="Picture 2" descr="D0A579DE"/>
          <p:cNvPicPr>
            <a:picLocks noChangeAspect="1" noChangeArrowheads="1"/>
          </p:cNvPicPr>
          <p:nvPr/>
        </p:nvPicPr>
        <p:blipFill>
          <a:blip r:embed="rId2" cstate="print">
            <a:lum bright="12000" contrast="12000"/>
            <a:grayscl/>
            <a:extLst>
              <a:ext uri="{28A0092B-C50C-407E-A947-70E740481C1C}">
                <a14:useLocalDpi xmlns:a14="http://schemas.microsoft.com/office/drawing/2010/main" val="0"/>
              </a:ext>
            </a:extLst>
          </a:blip>
          <a:srcRect l="30569" t="6410" r="17137" b="59038"/>
          <a:stretch>
            <a:fillRect/>
          </a:stretch>
        </p:blipFill>
        <p:spPr bwMode="auto">
          <a:xfrm>
            <a:off x="1403648" y="795898"/>
            <a:ext cx="5544616" cy="392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959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Obecné postupy řešení krizových situací</a:t>
            </a:r>
            <a:endParaRPr lang="cs-CZ" sz="1800" dirty="0"/>
          </a:p>
        </p:txBody>
      </p:sp>
      <p:sp>
        <p:nvSpPr>
          <p:cNvPr id="6" name="Zástupný symbol pro obsah 1"/>
          <p:cNvSpPr txBox="1">
            <a:spLocks/>
          </p:cNvSpPr>
          <p:nvPr/>
        </p:nvSpPr>
        <p:spPr>
          <a:xfrm>
            <a:off x="179512" y="721184"/>
            <a:ext cx="7776864" cy="495455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Před vznikem mimořádné události a krizové situace je nutné:</a:t>
            </a:r>
            <a:endParaRPr lang="cs-CZ" sz="2000" dirty="0"/>
          </a:p>
          <a:p>
            <a:pPr lvl="1" algn="just"/>
            <a:r>
              <a:rPr lang="cs-CZ" sz="2000" dirty="0"/>
              <a:t>mít zpracovány plány a scénáře řešení krizových situací dle analýzy možných mimořádných událostí a krizových situací,</a:t>
            </a:r>
          </a:p>
          <a:p>
            <a:pPr lvl="1" algn="just"/>
            <a:r>
              <a:rPr lang="cs-CZ" sz="2000" dirty="0"/>
              <a:t>tyto plány průběžně upřesňovat a aktualizovat,</a:t>
            </a:r>
          </a:p>
          <a:p>
            <a:pPr lvl="1" algn="just"/>
            <a:r>
              <a:rPr lang="cs-CZ" sz="2000" dirty="0"/>
              <a:t>provádět nácviky řešení těchto událostí (krizového managementu i zasahujících jednotek),</a:t>
            </a:r>
          </a:p>
          <a:p>
            <a:pPr lvl="1" algn="just"/>
            <a:r>
              <a:rPr lang="cs-CZ" sz="2000" dirty="0"/>
              <a:t>udržovat provozuschopné síly a prostředky pro jejich zdolávání,</a:t>
            </a:r>
          </a:p>
          <a:p>
            <a:pPr lvl="1" algn="just"/>
            <a:r>
              <a:rPr lang="cs-CZ" sz="2000" dirty="0"/>
              <a:t>v případě neodvratitelnosti vzniku mimořádné události vyrozumění potřebných funkcionářů a varování obyvatelstva.</a:t>
            </a:r>
          </a:p>
          <a:p>
            <a:pPr algn="just"/>
            <a:endParaRPr lang="cs-CZ" sz="2000" dirty="0"/>
          </a:p>
        </p:txBody>
      </p:sp>
    </p:spTree>
    <p:extLst>
      <p:ext uri="{BB962C8B-B14F-4D97-AF65-F5344CB8AC3E}">
        <p14:creationId xmlns:p14="http://schemas.microsoft.com/office/powerpoint/2010/main" val="19574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Při vzniku mimořádné události, krizové situace je nutné:</a:t>
            </a:r>
            <a:endParaRPr lang="cs-CZ" sz="2000" dirty="0"/>
          </a:p>
          <a:p>
            <a:pPr lvl="1" algn="just"/>
            <a:r>
              <a:rPr lang="cs-CZ" sz="2000" dirty="0"/>
              <a:t>vyrozumění funkcionářů odpovídající za její řešení a na základě jejich rozhodnutí vyrozumění dalších osob (krizových štábů, krizových managementů),</a:t>
            </a:r>
          </a:p>
          <a:p>
            <a:pPr lvl="1" algn="just"/>
            <a:r>
              <a:rPr lang="cs-CZ" sz="2000" dirty="0"/>
              <a:t>v případě bezprostředního ohrožení varovat obyvatelstvo a poskytnout mu nezbytné informace,</a:t>
            </a:r>
          </a:p>
          <a:p>
            <a:pPr lvl="1" algn="just"/>
            <a:r>
              <a:rPr lang="cs-CZ" sz="2000" dirty="0"/>
              <a:t>výjezd jednotek do místa vzniku mimořádné události provedení průzkumu, zahájení záchranných a likvidačních prací,</a:t>
            </a:r>
          </a:p>
          <a:p>
            <a:pPr lvl="1" algn="just"/>
            <a:r>
              <a:rPr lang="cs-CZ" sz="2000" dirty="0" err="1"/>
              <a:t>zpohotovění</a:t>
            </a:r>
            <a:r>
              <a:rPr lang="cs-CZ" sz="2000" dirty="0"/>
              <a:t> krizových štábů, krizových managementů,</a:t>
            </a:r>
          </a:p>
          <a:p>
            <a:pPr lvl="1" algn="just"/>
            <a:r>
              <a:rPr lang="cs-CZ" sz="2000" dirty="0"/>
              <a:t>analyzování situace, posoudit, zdaje situaci je možno zvládnout běžnými prostředky, nebo zda je nutno vyhlásit krizový stav,</a:t>
            </a:r>
          </a:p>
          <a:p>
            <a:pPr lvl="1" algn="just"/>
            <a:r>
              <a:rPr lang="cs-CZ" sz="2000" dirty="0"/>
              <a:t>v případě nutnosti vyhlásit krizový stav.</a:t>
            </a:r>
          </a:p>
          <a:p>
            <a:pPr algn="just"/>
            <a:endParaRPr lang="cs-CZ" sz="2000" dirty="0"/>
          </a:p>
        </p:txBody>
      </p:sp>
    </p:spTree>
    <p:extLst>
      <p:ext uri="{BB962C8B-B14F-4D97-AF65-F5344CB8AC3E}">
        <p14:creationId xmlns:p14="http://schemas.microsoft.com/office/powerpoint/2010/main" val="196309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b="1" dirty="0"/>
              <a:t>Při řešení mimořádné události, krizové situace je nutné:</a:t>
            </a:r>
            <a:endParaRPr lang="cs-CZ" sz="1700" dirty="0"/>
          </a:p>
          <a:p>
            <a:pPr lvl="1" algn="just"/>
            <a:r>
              <a:rPr lang="cs-CZ" sz="1700" dirty="0"/>
              <a:t>provést opatření k zamezení dalšího šíření mimořádné události,</a:t>
            </a:r>
          </a:p>
          <a:p>
            <a:pPr lvl="1" algn="just"/>
            <a:r>
              <a:rPr lang="cs-CZ" sz="1700" dirty="0"/>
              <a:t>provádění záchranných a likvidačních prací záchranářskými jednotkami,</a:t>
            </a:r>
          </a:p>
          <a:p>
            <a:pPr lvl="1" algn="just"/>
            <a:r>
              <a:rPr lang="cs-CZ" sz="1700" dirty="0"/>
              <a:t>v případě potřeby provádět opatření na ochranu obyvatelstva včetně jeho všestranného zabezpečení,</a:t>
            </a:r>
          </a:p>
          <a:p>
            <a:pPr lvl="1" algn="just"/>
            <a:r>
              <a:rPr lang="cs-CZ" sz="1700" dirty="0"/>
              <a:t>logistické zabezpečení záchranných a likvidačních prací a prováděných prací,</a:t>
            </a:r>
          </a:p>
          <a:p>
            <a:pPr lvl="1" algn="just"/>
            <a:r>
              <a:rPr lang="cs-CZ" sz="1700" dirty="0"/>
              <a:t>navázání součinnosti s potřebnými organizacemi a okolními regiony,</a:t>
            </a:r>
          </a:p>
          <a:p>
            <a:pPr lvl="1" algn="just"/>
            <a:r>
              <a:rPr lang="cs-CZ" sz="1700" dirty="0"/>
              <a:t>aktivace dalších dostupných zdrojů potřebných k řešení situace,</a:t>
            </a:r>
          </a:p>
          <a:p>
            <a:pPr lvl="1" algn="just"/>
            <a:r>
              <a:rPr lang="cs-CZ" sz="1700" dirty="0"/>
              <a:t>monitorování, sledování situace, její analyzování a provádění opatření při předpokládaném rozšíření události,</a:t>
            </a:r>
          </a:p>
          <a:p>
            <a:pPr lvl="1" algn="just"/>
            <a:r>
              <a:rPr lang="cs-CZ" sz="1700" dirty="0"/>
              <a:t>příjem humanitární pomoci, distribuce potřebným,</a:t>
            </a:r>
          </a:p>
          <a:p>
            <a:pPr lvl="1" algn="just"/>
            <a:r>
              <a:rPr lang="cs-CZ" sz="1700" dirty="0"/>
              <a:t>řešení dopadů na infrastrukturu.</a:t>
            </a:r>
          </a:p>
          <a:p>
            <a:pPr algn="just"/>
            <a:endParaRPr lang="cs-CZ" sz="1700" dirty="0"/>
          </a:p>
        </p:txBody>
      </p:sp>
    </p:spTree>
    <p:extLst>
      <p:ext uri="{BB962C8B-B14F-4D97-AF65-F5344CB8AC3E}">
        <p14:creationId xmlns:p14="http://schemas.microsoft.com/office/powerpoint/2010/main" val="415299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Pod pojmem </a:t>
            </a:r>
            <a:r>
              <a:rPr lang="cs-CZ" sz="1800" b="1" i="1" dirty="0"/>
              <a:t>mimořádná situace</a:t>
            </a:r>
            <a:r>
              <a:rPr lang="cs-CZ" sz="1800" dirty="0"/>
              <a:t> rozumíme situaci, která vzniká v důsledku mimořádné události. Lze tedy rovněž říci, že nastalá mimořádná událost vyvolává mimořádnou situaci, kterou je potřeba řešit.</a:t>
            </a:r>
          </a:p>
          <a:p>
            <a:pPr algn="just"/>
            <a:endParaRPr lang="cs-CZ" sz="1800" dirty="0"/>
          </a:p>
          <a:p>
            <a:pPr algn="just"/>
            <a:r>
              <a:rPr lang="cs-CZ" sz="1800" b="1" i="1" dirty="0"/>
              <a:t>Krizovou situací</a:t>
            </a:r>
            <a:r>
              <a:rPr lang="cs-CZ" sz="1800" dirty="0"/>
              <a:t> se rozumí nepředvídatelný nebo těžko očekávatelný průběh událostí po narušení rovnováhy stavů přírodních, ekologických, ekonomických, technických, technologických nebo společenských systémů, což má za důsledek ohrožení životů, zdraví, životního prostředí, vnitřní nebo vnější bezpečnosti státu. Pro řešení těchto vzniklých situací nestačí využití běžných disponibilních zdrojů nebo pouze běžných kompetencí.</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Vymezení základních pojmů</a:t>
            </a:r>
            <a:endParaRPr lang="cs-CZ" sz="1800" dirty="0"/>
          </a:p>
        </p:txBody>
      </p:sp>
    </p:spTree>
    <p:extLst>
      <p:ext uri="{BB962C8B-B14F-4D97-AF65-F5344CB8AC3E}">
        <p14:creationId xmlns:p14="http://schemas.microsoft.com/office/powerpoint/2010/main" val="28919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056784" cy="507703"/>
          </a:xfrm>
        </p:spPr>
        <p:txBody>
          <a:bodyPr/>
          <a:lstStyle/>
          <a:p>
            <a:r>
              <a:rPr lang="cs-CZ" dirty="0"/>
              <a:t>Obecné postupy řešení krizových situací</a:t>
            </a:r>
            <a:endParaRPr lang="cs-CZ" sz="1800" dirty="0"/>
          </a:p>
        </p:txBody>
      </p:sp>
      <p:sp>
        <p:nvSpPr>
          <p:cNvPr id="6" name="Zástupný symbol pro obsah 1"/>
          <p:cNvSpPr txBox="1">
            <a:spLocks/>
          </p:cNvSpPr>
          <p:nvPr/>
        </p:nvSpPr>
        <p:spPr>
          <a:xfrm>
            <a:off x="179512" y="721185"/>
            <a:ext cx="7776864" cy="401080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Po odeznění mimořádné události, krizové situace se provádí:</a:t>
            </a:r>
            <a:endParaRPr lang="cs-CZ" sz="2000" dirty="0"/>
          </a:p>
          <a:p>
            <a:pPr lvl="1" algn="just"/>
            <a:r>
              <a:rPr lang="cs-CZ" sz="2000" dirty="0"/>
              <a:t>inventarizace škod, jejich vyčíslení,</a:t>
            </a:r>
          </a:p>
          <a:p>
            <a:pPr lvl="1" algn="just"/>
            <a:r>
              <a:rPr lang="cs-CZ" sz="2000" dirty="0"/>
              <a:t>stanovení harmonogramu provádění asanačních prací,</a:t>
            </a:r>
          </a:p>
          <a:p>
            <a:pPr lvl="1" algn="just"/>
            <a:r>
              <a:rPr lang="cs-CZ" sz="2000" dirty="0"/>
              <a:t>finanční zajištění náhrad a asanačních prací,</a:t>
            </a:r>
          </a:p>
          <a:p>
            <a:pPr lvl="1" algn="just"/>
            <a:r>
              <a:rPr lang="cs-CZ" sz="2000" dirty="0"/>
              <a:t>fakturace náhrad za dodání věcných prostředků,</a:t>
            </a:r>
          </a:p>
          <a:p>
            <a:pPr lvl="1" algn="just"/>
            <a:r>
              <a:rPr lang="cs-CZ" sz="2000" dirty="0"/>
              <a:t>zahájení asanačních a obnovovacích prací,</a:t>
            </a:r>
          </a:p>
          <a:p>
            <a:pPr lvl="1" algn="just"/>
            <a:r>
              <a:rPr lang="cs-CZ" sz="2000" dirty="0"/>
              <a:t>řešení sociálních dopadů situace (osoby bez přístřeší, osoby bez prostředků, sirotci),</a:t>
            </a:r>
          </a:p>
          <a:p>
            <a:pPr lvl="1" algn="just"/>
            <a:r>
              <a:rPr lang="cs-CZ" sz="2000" dirty="0"/>
              <a:t>postupný návrat normálního života.</a:t>
            </a:r>
          </a:p>
          <a:p>
            <a:pPr algn="just"/>
            <a:endParaRPr lang="cs-CZ" sz="2000" dirty="0"/>
          </a:p>
        </p:txBody>
      </p:sp>
    </p:spTree>
    <p:extLst>
      <p:ext uri="{BB962C8B-B14F-4D97-AF65-F5344CB8AC3E}">
        <p14:creationId xmlns:p14="http://schemas.microsoft.com/office/powerpoint/2010/main" val="958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Risk management</a:t>
            </a:r>
            <a:br>
              <a:rPr lang="cs-CZ" sz="4000" b="1" dirty="0" smtClean="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Identifikace a analýza rizika</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smtClean="0">
                <a:solidFill>
                  <a:srgbClr val="307871"/>
                </a:solidFill>
                <a:latin typeface="Times New Roman" panose="02020603050405020304" pitchFamily="18" charset="0"/>
                <a:cs typeface="Times New Roman" panose="02020603050405020304" pitchFamily="18" charset="0"/>
              </a:rPr>
              <a:t>KRIZOVÝ 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725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Řízení rizik</a:t>
            </a:r>
            <a:r>
              <a:rPr lang="cs-CZ" sz="2000" dirty="0"/>
              <a:t> (</a:t>
            </a:r>
            <a:r>
              <a:rPr lang="cs-CZ" sz="2000" b="1" dirty="0"/>
              <a:t>Risk Management</a:t>
            </a:r>
            <a:r>
              <a:rPr lang="cs-CZ" sz="2000" dirty="0"/>
              <a:t>) je oblast řízení zaměřující se na analýzu a </a:t>
            </a:r>
            <a:r>
              <a:rPr lang="cs-CZ" sz="2000" dirty="0" smtClean="0"/>
              <a:t>snížení rizika, </a:t>
            </a:r>
            <a:r>
              <a:rPr lang="cs-CZ" sz="2000" dirty="0"/>
              <a:t>pomocí různých metod a </a:t>
            </a:r>
            <a:r>
              <a:rPr lang="cs-CZ" sz="2000" dirty="0" smtClean="0"/>
              <a:t>technik prevence rizik, </a:t>
            </a:r>
            <a:r>
              <a:rPr lang="cs-CZ" sz="2000" dirty="0"/>
              <a:t>které eliminují existující nebo odhalují budoucí faktory zvyšující riziko. Riziko je všudy přítomným a charakteristickým průvodním jevem fungování organizací v </a:t>
            </a:r>
            <a:r>
              <a:rPr lang="cs-CZ" sz="2000" dirty="0" smtClean="0"/>
              <a:t>soudobém turbulentním prostředí. </a:t>
            </a:r>
            <a:endParaRPr lang="cs-CZ" sz="2000" dirty="0"/>
          </a:p>
          <a:p>
            <a:pPr algn="just"/>
            <a:r>
              <a:rPr lang="cs-CZ" sz="2000" b="1" dirty="0"/>
              <a:t>Řízení rizik</a:t>
            </a:r>
            <a:r>
              <a:rPr lang="cs-CZ" sz="2000" dirty="0"/>
              <a:t> je soustavná, opakující se sada navzájem provázaných činností, jejichž cílem </a:t>
            </a:r>
            <a:r>
              <a:rPr lang="cs-CZ" sz="2000" dirty="0" smtClean="0"/>
              <a:t>je řídit potenciální rizika, </a:t>
            </a:r>
            <a:r>
              <a:rPr lang="cs-CZ" sz="2000" dirty="0"/>
              <a:t>tedy omezit pravděpodobnost jejich výskytu nebo snížit jejich dopad na organizaci a její cíle. </a:t>
            </a:r>
            <a:endParaRPr lang="cs-CZ" sz="2000" dirty="0" smtClean="0"/>
          </a:p>
          <a:p>
            <a:pPr algn="just"/>
            <a:r>
              <a:rPr lang="cs-CZ" sz="2000" b="1" dirty="0" smtClean="0"/>
              <a:t>Účelem </a:t>
            </a:r>
            <a:r>
              <a:rPr lang="cs-CZ" sz="2000" b="1" dirty="0"/>
              <a:t>řízení rizik</a:t>
            </a:r>
            <a:r>
              <a:rPr lang="cs-CZ" sz="2000" dirty="0"/>
              <a:t> je předejít problémům či negativním jevům, vyhnout se </a:t>
            </a:r>
            <a:r>
              <a:rPr lang="cs-CZ" sz="2000" dirty="0" smtClean="0"/>
              <a:t>krizovému řízení </a:t>
            </a:r>
            <a:r>
              <a:rPr lang="cs-CZ" sz="2000" dirty="0"/>
              <a:t>a zamezit </a:t>
            </a:r>
            <a:r>
              <a:rPr lang="cs-CZ" sz="2000" dirty="0" smtClean="0"/>
              <a:t>vzniku problémů. </a:t>
            </a:r>
            <a:endParaRPr lang="cs-CZ" sz="2000" dirty="0"/>
          </a:p>
          <a:p>
            <a:pPr algn="just"/>
            <a:endParaRPr lang="cs-CZ" sz="2000" dirty="0"/>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953267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Krizový management </a:t>
            </a:r>
            <a:r>
              <a:rPr lang="cs-CZ" sz="1800" dirty="0"/>
              <a:t>pracuje s negativním vývojem, který se již </a:t>
            </a:r>
            <a:r>
              <a:rPr lang="cs-CZ" sz="1800" dirty="0" smtClean="0"/>
              <a:t>realizuje (</a:t>
            </a:r>
            <a:r>
              <a:rPr lang="cs-CZ" sz="1800" dirty="0"/>
              <a:t>realizoval). </a:t>
            </a:r>
            <a:r>
              <a:rPr lang="cs-CZ" sz="1800" b="1" dirty="0" smtClean="0"/>
              <a:t>Risk </a:t>
            </a:r>
            <a:r>
              <a:rPr lang="cs-CZ" sz="1800" b="1" dirty="0"/>
              <a:t>management </a:t>
            </a:r>
            <a:r>
              <a:rPr lang="cs-CZ" sz="1800" dirty="0"/>
              <a:t>se snaží podchytit všechny možné </a:t>
            </a:r>
            <a:r>
              <a:rPr lang="cs-CZ" sz="1800" dirty="0" smtClean="0"/>
              <a:t>varianty v </a:t>
            </a:r>
            <a:r>
              <a:rPr lang="cs-CZ" sz="1800" dirty="0"/>
              <a:t>době, kdy jsou zatím pouze teoretické</a:t>
            </a:r>
            <a:r>
              <a:rPr lang="cs-CZ" sz="1800" dirty="0" smtClean="0"/>
              <a:t>.</a:t>
            </a:r>
          </a:p>
          <a:p>
            <a:pPr algn="just"/>
            <a:r>
              <a:rPr lang="cs-CZ" sz="1800" dirty="0" smtClean="0"/>
              <a:t>A právě </a:t>
            </a:r>
            <a:r>
              <a:rPr lang="cs-CZ" sz="1800" dirty="0"/>
              <a:t>v tomto bodě se propojuje krizový management </a:t>
            </a:r>
            <a:r>
              <a:rPr lang="cs-CZ" sz="1800" dirty="0" smtClean="0"/>
              <a:t>a risk </a:t>
            </a:r>
            <a:r>
              <a:rPr lang="cs-CZ" sz="1800" dirty="0"/>
              <a:t>management</a:t>
            </a:r>
            <a:r>
              <a:rPr lang="cs-CZ" sz="1800" dirty="0" smtClean="0"/>
              <a:t>.</a:t>
            </a:r>
          </a:p>
          <a:p>
            <a:pPr algn="just"/>
            <a:r>
              <a:rPr lang="cs-CZ" sz="1800" dirty="0"/>
              <a:t>Problematika řízení, ovládání a usměrňování rizik je složitá záležitost. Proto je </a:t>
            </a:r>
            <a:r>
              <a:rPr lang="cs-CZ" sz="1800" dirty="0" smtClean="0"/>
              <a:t>nad síly </a:t>
            </a:r>
            <a:r>
              <a:rPr lang="cs-CZ" sz="1800" dirty="0"/>
              <a:t>jedince, byť jakkoli aktivního, celý tento soubor problémů obsáhnout. Z </a:t>
            </a:r>
            <a:r>
              <a:rPr lang="cs-CZ" sz="1800" dirty="0" smtClean="0"/>
              <a:t>tohoto důvodu </a:t>
            </a:r>
            <a:r>
              <a:rPr lang="cs-CZ" sz="1800" dirty="0"/>
              <a:t>začaly v podnicích vznikat týmy krizového řízení a risk managementu</a:t>
            </a:r>
          </a:p>
          <a:p>
            <a:pPr algn="just"/>
            <a:r>
              <a:rPr lang="cs-CZ" sz="1800" dirty="0"/>
              <a:t>Řízení rizika a krize spočívá v tom, že jeho plným pochopením a </a:t>
            </a:r>
            <a:r>
              <a:rPr lang="cs-CZ" sz="1800" dirty="0" smtClean="0"/>
              <a:t>včasným </a:t>
            </a:r>
            <a:r>
              <a:rPr lang="cs-CZ" sz="1800" dirty="0" err="1" smtClean="0"/>
              <a:t>podchycením</a:t>
            </a:r>
            <a:r>
              <a:rPr lang="cs-CZ" sz="1800" dirty="0" smtClean="0"/>
              <a:t> </a:t>
            </a:r>
            <a:r>
              <a:rPr lang="cs-CZ" sz="1800" dirty="0"/>
              <a:t>můžeme příslušnými zásahy přesměrovat negativní vývoj přes </a:t>
            </a:r>
            <a:r>
              <a:rPr lang="cs-CZ" sz="1800" dirty="0" smtClean="0"/>
              <a:t>jeho stabilizaci </a:t>
            </a:r>
            <a:r>
              <a:rPr lang="cs-CZ" sz="1800" dirty="0"/>
              <a:t>až k jejich plnému zvládnutí. Takto můžeme zachránit mnohé hodnoty</a:t>
            </a:r>
            <a:r>
              <a:rPr lang="cs-CZ" sz="1800" dirty="0" smtClean="0"/>
              <a:t>, které </a:t>
            </a:r>
            <a:r>
              <a:rPr lang="cs-CZ" sz="1800" dirty="0"/>
              <a:t>dobře aplikovanými zásahy zůstanou ušetřeny.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1477213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smtClean="0"/>
              <a:t>Řízení </a:t>
            </a:r>
            <a:r>
              <a:rPr lang="cs-CZ" sz="1800" dirty="0"/>
              <a:t>rizik se skládá se z několika vzájemně provázaných fází - podle různých metodik se jich rozlišuje 4, 5, 6 nebo 8. Nejčastěji se využívá 6 základních fází a to</a:t>
            </a:r>
            <a:r>
              <a:rPr lang="cs-CZ" sz="1800" dirty="0" smtClean="0"/>
              <a:t>:</a:t>
            </a:r>
          </a:p>
          <a:p>
            <a:pPr marL="0" indent="0" algn="just">
              <a:buNone/>
            </a:pPr>
            <a:endParaRPr lang="cs-CZ" sz="1800" dirty="0"/>
          </a:p>
          <a:p>
            <a:pPr algn="just"/>
            <a:r>
              <a:rPr lang="cs-CZ" sz="1800" b="1" dirty="0"/>
              <a:t>identifikace rizik</a:t>
            </a:r>
            <a:r>
              <a:rPr lang="cs-CZ" sz="1800" dirty="0"/>
              <a:t> (risk </a:t>
            </a:r>
            <a:r>
              <a:rPr lang="cs-CZ" sz="1800" dirty="0" err="1"/>
              <a:t>identification</a:t>
            </a:r>
            <a:r>
              <a:rPr lang="cs-CZ" sz="1800" dirty="0"/>
              <a:t>)</a:t>
            </a:r>
          </a:p>
          <a:p>
            <a:pPr algn="just"/>
            <a:r>
              <a:rPr lang="cs-CZ" sz="1800" b="1" dirty="0"/>
              <a:t>analýza rizik</a:t>
            </a:r>
            <a:r>
              <a:rPr lang="cs-CZ" sz="1800" dirty="0"/>
              <a:t> (risk </a:t>
            </a:r>
            <a:r>
              <a:rPr lang="cs-CZ" sz="1800" dirty="0" err="1"/>
              <a:t>analysis</a:t>
            </a:r>
            <a:r>
              <a:rPr lang="cs-CZ" sz="1800" dirty="0"/>
              <a:t>)</a:t>
            </a:r>
          </a:p>
          <a:p>
            <a:pPr algn="just"/>
            <a:r>
              <a:rPr lang="cs-CZ" sz="1800" b="1" dirty="0"/>
              <a:t>zhodnocení rizik</a:t>
            </a:r>
            <a:r>
              <a:rPr lang="cs-CZ" sz="1800" dirty="0"/>
              <a:t> (risk </a:t>
            </a:r>
            <a:r>
              <a:rPr lang="cs-CZ" sz="1800" dirty="0" err="1"/>
              <a:t>evaluation</a:t>
            </a:r>
            <a:r>
              <a:rPr lang="cs-CZ" sz="1800" dirty="0"/>
              <a:t>) </a:t>
            </a:r>
            <a:endParaRPr lang="cs-CZ" sz="1800" dirty="0" smtClean="0"/>
          </a:p>
          <a:p>
            <a:pPr algn="just"/>
            <a:r>
              <a:rPr lang="cs-CZ" sz="1800" b="1" dirty="0"/>
              <a:t>o</a:t>
            </a:r>
            <a:r>
              <a:rPr lang="cs-CZ" sz="1800" b="1" dirty="0" smtClean="0"/>
              <a:t>šetření rizik </a:t>
            </a:r>
            <a:r>
              <a:rPr lang="cs-CZ" sz="1800" dirty="0" smtClean="0"/>
              <a:t>(risk </a:t>
            </a:r>
            <a:r>
              <a:rPr lang="cs-CZ" sz="1800" dirty="0" err="1" smtClean="0"/>
              <a:t>mitigation</a:t>
            </a:r>
            <a:r>
              <a:rPr lang="cs-CZ" sz="1800" dirty="0" smtClean="0"/>
              <a:t>)</a:t>
            </a:r>
            <a:endParaRPr lang="cs-CZ" sz="1800" dirty="0"/>
          </a:p>
          <a:p>
            <a:pPr algn="just"/>
            <a:r>
              <a:rPr lang="cs-CZ" sz="1800" b="1" dirty="0" smtClean="0"/>
              <a:t>zvládnutí </a:t>
            </a:r>
            <a:r>
              <a:rPr lang="cs-CZ" sz="1800" b="1" dirty="0"/>
              <a:t>rizik</a:t>
            </a:r>
            <a:r>
              <a:rPr lang="cs-CZ" sz="1800" dirty="0"/>
              <a:t> (respektive jejich zmírnění)</a:t>
            </a:r>
          </a:p>
          <a:p>
            <a:pPr algn="just"/>
            <a:r>
              <a:rPr lang="cs-CZ" sz="1800" b="1" dirty="0"/>
              <a:t>monitoringu rizik</a:t>
            </a:r>
            <a:r>
              <a:rPr lang="cs-CZ" sz="1800" dirty="0"/>
              <a:t> (risk monitoring and </a:t>
            </a:r>
            <a:r>
              <a:rPr lang="cs-CZ" sz="1800" dirty="0" err="1"/>
              <a:t>review</a:t>
            </a:r>
            <a:r>
              <a:rPr lang="cs-CZ" sz="1800" dirty="0"/>
              <a:t>) </a:t>
            </a:r>
          </a:p>
          <a:p>
            <a:pPr algn="just"/>
            <a:endParaRPr lang="cs-CZ" sz="1800" dirty="0"/>
          </a:p>
          <a:p>
            <a:pPr marL="361950" lvl="1" indent="-361950" algn="just">
              <a:buFont typeface="Arial" panose="020B0604020202020204" pitchFamily="34" charset="0"/>
              <a:buChar char="•"/>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787272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9583" y="431730"/>
            <a:ext cx="3600400" cy="4245755"/>
          </a:xfrm>
          <a:prstGeom prst="rect">
            <a:avLst/>
          </a:prstGeom>
        </p:spPr>
      </p:pic>
    </p:spTree>
    <p:extLst>
      <p:ext uri="{BB962C8B-B14F-4D97-AF65-F5344CB8AC3E}">
        <p14:creationId xmlns:p14="http://schemas.microsoft.com/office/powerpoint/2010/main" val="3379024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987574"/>
            <a:ext cx="5684799" cy="3374948"/>
          </a:xfrm>
          <a:prstGeom prst="rect">
            <a:avLst/>
          </a:prstGeom>
        </p:spPr>
      </p:pic>
    </p:spTree>
    <p:extLst>
      <p:ext uri="{BB962C8B-B14F-4D97-AF65-F5344CB8AC3E}">
        <p14:creationId xmlns:p14="http://schemas.microsoft.com/office/powerpoint/2010/main" val="43773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r>
              <a:rPr lang="cs-CZ" sz="1800" dirty="0" smtClean="0"/>
              <a:t>Krizový </a:t>
            </a:r>
            <a:r>
              <a:rPr lang="cs-CZ" sz="1800" dirty="0"/>
              <a:t>management se spolu s nespolehlivostí zabývá právě možným </a:t>
            </a:r>
            <a:r>
              <a:rPr lang="cs-CZ" sz="1800" dirty="0" smtClean="0"/>
              <a:t>vznikem </a:t>
            </a:r>
            <a:r>
              <a:rPr lang="cs-CZ" sz="1800" b="1" dirty="0" smtClean="0"/>
              <a:t>rizikové </a:t>
            </a:r>
            <a:r>
              <a:rPr lang="cs-CZ" sz="1800" b="1" dirty="0"/>
              <a:t>situace</a:t>
            </a:r>
            <a:r>
              <a:rPr lang="cs-CZ" sz="1800" dirty="0"/>
              <a:t>. Aby tato mohla být rozpoznána, je nutné umět riziko </a:t>
            </a:r>
            <a:r>
              <a:rPr lang="cs-CZ" sz="1800" dirty="0" smtClean="0"/>
              <a:t>náležitě popsat</a:t>
            </a:r>
            <a:r>
              <a:rPr lang="cs-CZ" sz="1800" dirty="0"/>
              <a:t>, definovat jej</a:t>
            </a:r>
            <a:r>
              <a:rPr lang="cs-CZ" sz="1800" dirty="0" smtClean="0"/>
              <a:t>. </a:t>
            </a:r>
          </a:p>
          <a:p>
            <a:pPr algn="just"/>
            <a:r>
              <a:rPr lang="cs-CZ" sz="1800" dirty="0" smtClean="0"/>
              <a:t>Prvním krokem procesu snižování rizik je znalost jejich vlastností.</a:t>
            </a:r>
            <a:endParaRPr lang="cs-CZ" sz="1800" dirty="0"/>
          </a:p>
          <a:p>
            <a:pPr algn="just"/>
            <a:r>
              <a:rPr lang="cs-CZ" sz="1800" dirty="0"/>
              <a:t>K identifikaci nebezpečí a scénářů nebezpečí je nutná dobrá představivost </a:t>
            </a:r>
            <a:r>
              <a:rPr lang="cs-CZ" sz="1800" dirty="0" smtClean="0"/>
              <a:t>a schopnost </a:t>
            </a:r>
            <a:r>
              <a:rPr lang="cs-CZ" sz="1800" dirty="0"/>
              <a:t>předvídat i takové jevy, popř. události, o nichž se toho zatím ví jen </a:t>
            </a:r>
            <a:r>
              <a:rPr lang="cs-CZ" sz="1800" dirty="0" smtClean="0"/>
              <a:t>málo nebo </a:t>
            </a:r>
            <a:r>
              <a:rPr lang="cs-CZ" sz="1800" dirty="0"/>
              <a:t>vůbec nic. Týká se to zejména objektů nebo procesů, kde se mají uplatnit </a:t>
            </a:r>
            <a:r>
              <a:rPr lang="cs-CZ" sz="1800" dirty="0" smtClean="0"/>
              <a:t>při realizaci </a:t>
            </a:r>
            <a:r>
              <a:rPr lang="cs-CZ" sz="1800" dirty="0"/>
              <a:t>nové technologické postupy, nové materiály nebo nové technologie.</a:t>
            </a:r>
          </a:p>
          <a:p>
            <a:pPr algn="just"/>
            <a:r>
              <a:rPr lang="cs-CZ" sz="1800" dirty="0"/>
              <a:t>Pozornost se však musí věnovat i objektům, popř. procesům, které sice v </a:t>
            </a:r>
            <a:r>
              <a:rPr lang="cs-CZ" sz="1800" dirty="0" smtClean="0"/>
              <a:t>běžných podmínkách </a:t>
            </a:r>
            <a:r>
              <a:rPr lang="cs-CZ" sz="1800" dirty="0"/>
              <a:t>žádným nebezpečím vystaveny nejsou, avšak ve </a:t>
            </a:r>
            <a:r>
              <a:rPr lang="cs-CZ" sz="1800" dirty="0" smtClean="0"/>
              <a:t>specifických podmínkách </a:t>
            </a:r>
            <a:r>
              <a:rPr lang="cs-CZ" sz="1800" dirty="0"/>
              <a:t>se mohou stát významnými příjemci rizika.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9977423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marL="0" indent="0" algn="just">
              <a:buNone/>
            </a:pPr>
            <a:r>
              <a:rPr lang="cs-CZ" sz="1800" dirty="0"/>
              <a:t>Pojem </a:t>
            </a:r>
            <a:r>
              <a:rPr lang="cs-CZ" sz="1800" b="1" dirty="0"/>
              <a:t>nebezpečí </a:t>
            </a:r>
            <a:r>
              <a:rPr lang="cs-CZ" sz="1800" dirty="0"/>
              <a:t>má dva základní rysy:</a:t>
            </a:r>
          </a:p>
          <a:p>
            <a:pPr algn="just"/>
            <a:r>
              <a:rPr lang="cs-CZ" sz="1800" dirty="0"/>
              <a:t> </a:t>
            </a:r>
            <a:r>
              <a:rPr lang="cs-CZ" sz="1800" b="1" dirty="0"/>
              <a:t>vztahuje se k budoucnosti </a:t>
            </a:r>
            <a:r>
              <a:rPr lang="cs-CZ" sz="1800" dirty="0"/>
              <a:t>– je nutné se zamýšlet nad nebezpečím, které hrozí</a:t>
            </a:r>
            <a:r>
              <a:rPr lang="cs-CZ" sz="1800" dirty="0" smtClean="0"/>
              <a:t>, </a:t>
            </a:r>
            <a:r>
              <a:rPr lang="pl-PL" sz="1800" dirty="0" smtClean="0"/>
              <a:t>nikoli </a:t>
            </a:r>
            <a:r>
              <a:rPr lang="pl-PL" sz="1800" dirty="0"/>
              <a:t>nad tím, co se mohlo všechno </a:t>
            </a:r>
            <a:r>
              <a:rPr lang="pl-PL" sz="1800" dirty="0" smtClean="0"/>
              <a:t>stát;</a:t>
            </a:r>
            <a:endParaRPr lang="pl-PL" sz="1800" dirty="0"/>
          </a:p>
          <a:p>
            <a:pPr algn="just"/>
            <a:r>
              <a:rPr lang="cs-CZ" sz="1800" dirty="0"/>
              <a:t> </a:t>
            </a:r>
            <a:r>
              <a:rPr lang="cs-CZ" sz="1800" b="1" dirty="0"/>
              <a:t>je neurčitý </a:t>
            </a:r>
            <a:r>
              <a:rPr lang="cs-CZ" sz="1800" dirty="0"/>
              <a:t>– nepříznivá událost, o níž je známo, že nastane, určitě </a:t>
            </a:r>
            <a:r>
              <a:rPr lang="cs-CZ" sz="1800" dirty="0" smtClean="0"/>
              <a:t>není nebezpečím </a:t>
            </a:r>
            <a:r>
              <a:rPr lang="cs-CZ" sz="1800" dirty="0"/>
              <a:t>nýbrž skutečností, s níž se lze aktivně nebo pasivně vypořádat</a:t>
            </a:r>
            <a:r>
              <a:rPr lang="cs-CZ" sz="1800" dirty="0" smtClean="0"/>
              <a:t>.</a:t>
            </a:r>
          </a:p>
          <a:p>
            <a:pPr marL="0" indent="0" algn="just">
              <a:buNone/>
            </a:pPr>
            <a:r>
              <a:rPr lang="cs-CZ" sz="1800" dirty="0" smtClean="0"/>
              <a:t>Oba </a:t>
            </a:r>
            <a:r>
              <a:rPr lang="cs-CZ" sz="1800" dirty="0"/>
              <a:t>tyto rysy se při identifikaci nebezpečí a scénářů nebezpečí projevují tak, že </a:t>
            </a:r>
            <a:r>
              <a:rPr lang="cs-CZ" sz="1800" dirty="0" smtClean="0"/>
              <a:t>záleží na </a:t>
            </a:r>
            <a:r>
              <a:rPr lang="cs-CZ" sz="1800" dirty="0"/>
              <a:t>kontextu, v němž identifikace probíhá. Kontextem je myšlen </a:t>
            </a:r>
            <a:r>
              <a:rPr lang="cs-CZ" sz="1800" b="1" dirty="0"/>
              <a:t>vztah </a:t>
            </a:r>
            <a:r>
              <a:rPr lang="cs-CZ" sz="1800" b="1" dirty="0" smtClean="0"/>
              <a:t>hodnotitele </a:t>
            </a:r>
            <a:r>
              <a:rPr lang="pl-PL" sz="1800" dirty="0" smtClean="0"/>
              <a:t>nebezpečí </a:t>
            </a:r>
            <a:r>
              <a:rPr lang="pl-PL" sz="1800" dirty="0"/>
              <a:t>k objektu nebo procesu</a:t>
            </a:r>
            <a:r>
              <a:rPr lang="pl-PL" sz="1800" dirty="0" smtClean="0"/>
              <a:t>.</a:t>
            </a:r>
          </a:p>
          <a:p>
            <a:pPr algn="just"/>
            <a:r>
              <a:rPr lang="cs-CZ" sz="1400" i="1" dirty="0" smtClean="0"/>
              <a:t>Hodnotitel </a:t>
            </a:r>
            <a:r>
              <a:rPr lang="cs-CZ" sz="1400" i="1" dirty="0"/>
              <a:t>nebezpečí bude mít k nebezpečí požáru a pádu budovy </a:t>
            </a:r>
            <a:r>
              <a:rPr lang="cs-CZ" sz="1400" i="1" dirty="0" smtClean="0"/>
              <a:t>výrobny průmyslového </a:t>
            </a:r>
            <a:r>
              <a:rPr lang="cs-CZ" sz="1400" i="1" dirty="0"/>
              <a:t>podniku </a:t>
            </a:r>
            <a:r>
              <a:rPr lang="cs-CZ" sz="1400" b="1" i="1" dirty="0"/>
              <a:t>jiný vztah</a:t>
            </a:r>
            <a:r>
              <a:rPr lang="cs-CZ" sz="1400" i="1" dirty="0"/>
              <a:t>, bude-li v postavení: vrcholového </a:t>
            </a:r>
            <a:r>
              <a:rPr lang="cs-CZ" sz="1400" i="1" dirty="0" smtClean="0"/>
              <a:t>managementu podniku</a:t>
            </a:r>
            <a:r>
              <a:rPr lang="cs-CZ" sz="1400" i="1" dirty="0"/>
              <a:t>, správce budovy, inženýra, který výrobnu projektoval, </a:t>
            </a:r>
            <a:r>
              <a:rPr lang="cs-CZ" sz="1400" i="1" dirty="0" smtClean="0"/>
              <a:t>stavebního dodavatele</a:t>
            </a:r>
            <a:r>
              <a:rPr lang="cs-CZ" sz="1400" i="1" dirty="0"/>
              <a:t>, který výrobnu realizoval, místního politika před volbami, </a:t>
            </a:r>
            <a:r>
              <a:rPr lang="cs-CZ" sz="1400" i="1" dirty="0" smtClean="0"/>
              <a:t>místního politika </a:t>
            </a:r>
            <a:r>
              <a:rPr lang="cs-CZ" sz="1400" i="1" dirty="0"/>
              <a:t>po volbách, postiženého pracovníka ve výrobně, ostatních pracovníků </a:t>
            </a:r>
            <a:r>
              <a:rPr lang="cs-CZ" sz="1400" i="1" dirty="0" smtClean="0"/>
              <a:t>podniku apod</a:t>
            </a:r>
            <a:r>
              <a:rPr lang="cs-CZ" sz="1400" i="1" dirty="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006071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endParaRPr lang="cs-CZ" sz="1800" dirty="0" smtClean="0"/>
          </a:p>
          <a:p>
            <a:pPr algn="just"/>
            <a:r>
              <a:rPr lang="cs-CZ" sz="1800" dirty="0" smtClean="0"/>
              <a:t>Různé </a:t>
            </a:r>
            <a:r>
              <a:rPr lang="cs-CZ" sz="1800" dirty="0"/>
              <a:t>vnímání nebezpečí má významný vliv na rozhodování a chování lidí. Je </a:t>
            </a:r>
            <a:r>
              <a:rPr lang="cs-CZ" sz="1800" dirty="0" smtClean="0"/>
              <a:t>mnoho různých </a:t>
            </a:r>
            <a:r>
              <a:rPr lang="cs-CZ" sz="1800" dirty="0"/>
              <a:t>situací, kdy lidé vnímají nebezpečí jen zčásti anebo je vůbec nevnímají.</a:t>
            </a:r>
          </a:p>
          <a:p>
            <a:pPr algn="just"/>
            <a:r>
              <a:rPr lang="cs-CZ" sz="1800" dirty="0"/>
              <a:t>Vnímání nebezpečí lze za různých okolností a samozřejmě s různým cílem </a:t>
            </a:r>
            <a:r>
              <a:rPr lang="cs-CZ" sz="1800" dirty="0" smtClean="0"/>
              <a:t>poměrně snadno </a:t>
            </a:r>
            <a:r>
              <a:rPr lang="cs-CZ" sz="1800" b="1" dirty="0"/>
              <a:t>ovlivnit </a:t>
            </a:r>
            <a:r>
              <a:rPr lang="cs-CZ" sz="1800" dirty="0"/>
              <a:t>různými prostředky. </a:t>
            </a:r>
            <a:endParaRPr lang="cs-CZ" sz="1800" dirty="0" smtClean="0"/>
          </a:p>
          <a:p>
            <a:pPr algn="just"/>
            <a:r>
              <a:rPr lang="cs-CZ" sz="1800" dirty="0" smtClean="0"/>
              <a:t>Do </a:t>
            </a:r>
            <a:r>
              <a:rPr lang="cs-CZ" sz="1800" dirty="0"/>
              <a:t>oblasti </a:t>
            </a:r>
            <a:r>
              <a:rPr lang="cs-CZ" sz="1800" b="1" dirty="0"/>
              <a:t>seriózního ovlivnění </a:t>
            </a:r>
            <a:r>
              <a:rPr lang="cs-CZ" sz="1800" dirty="0"/>
              <a:t>patří </a:t>
            </a:r>
            <a:r>
              <a:rPr lang="cs-CZ" sz="1800" dirty="0" smtClean="0"/>
              <a:t>informace příjemcům</a:t>
            </a:r>
            <a:r>
              <a:rPr lang="cs-CZ" sz="1800" dirty="0"/>
              <a:t>, popř. nositelům rizika o nebezpečí, jeho projevech, o následcích realizace</a:t>
            </a:r>
            <a:r>
              <a:rPr lang="cs-CZ" sz="1800" dirty="0" smtClean="0"/>
              <a:t>, o </a:t>
            </a:r>
            <a:r>
              <a:rPr lang="cs-CZ" sz="1800" dirty="0"/>
              <a:t>prevenci apod. </a:t>
            </a:r>
            <a:endParaRPr lang="cs-CZ" sz="1800" dirty="0" smtClean="0"/>
          </a:p>
          <a:p>
            <a:pPr algn="just"/>
            <a:r>
              <a:rPr lang="cs-CZ" sz="1800" dirty="0" smtClean="0"/>
              <a:t>Opakem </a:t>
            </a:r>
            <a:r>
              <a:rPr lang="cs-CZ" sz="1800" dirty="0"/>
              <a:t>tohoto ovlivňování je například šíření poplašných zpráv </a:t>
            </a:r>
            <a:r>
              <a:rPr lang="cs-CZ" sz="1800" dirty="0" smtClean="0"/>
              <a:t>a zastrašování </a:t>
            </a:r>
            <a:r>
              <a:rPr lang="cs-CZ" sz="1800" dirty="0"/>
              <a:t>obyvatelstva směřující k vyvolání paniky, propaganda politická</a:t>
            </a:r>
            <a:r>
              <a:rPr lang="cs-CZ" sz="1800" dirty="0" smtClean="0"/>
              <a:t>, náboženská</a:t>
            </a:r>
            <a:r>
              <a:rPr lang="cs-CZ" sz="1800" dirty="0"/>
              <a:t>, komerční apod.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845602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Typologie krizových situací ve veřejné správě</a:t>
            </a:r>
            <a:endParaRPr lang="cs-CZ"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15566"/>
            <a:ext cx="7149507"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156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r>
              <a:rPr lang="cs-CZ" sz="1800" dirty="0" smtClean="0"/>
              <a:t>Výsledkem </a:t>
            </a:r>
            <a:r>
              <a:rPr lang="cs-CZ" sz="1800" dirty="0"/>
              <a:t>vnímání nebezpečí je </a:t>
            </a:r>
            <a:r>
              <a:rPr lang="cs-CZ" sz="1800" b="1" dirty="0"/>
              <a:t>stupeň tolerance osob k nebezpečí</a:t>
            </a:r>
            <a:r>
              <a:rPr lang="cs-CZ" sz="1800" dirty="0" smtClean="0"/>
              <a:t>, popřípadě </a:t>
            </a:r>
            <a:r>
              <a:rPr lang="cs-CZ" sz="1800" dirty="0"/>
              <a:t>k riziku. </a:t>
            </a:r>
            <a:r>
              <a:rPr lang="cs-CZ" sz="1800" dirty="0" smtClean="0"/>
              <a:t>Protože </a:t>
            </a:r>
            <a:r>
              <a:rPr lang="cs-CZ" sz="1800" dirty="0"/>
              <a:t>identifikace nebezpečí (také kvalifikace nebezpečí </a:t>
            </a:r>
            <a:r>
              <a:rPr lang="cs-CZ" sz="1800" dirty="0" smtClean="0"/>
              <a:t>a kvantifikace </a:t>
            </a:r>
            <a:r>
              <a:rPr lang="cs-CZ" sz="1800" dirty="0"/>
              <a:t>rizika) není na lidech nezávislým procesem, je třeba při rozhodování </a:t>
            </a:r>
            <a:r>
              <a:rPr lang="cs-CZ" sz="1800" dirty="0" smtClean="0"/>
              <a:t>vzít v </a:t>
            </a:r>
            <a:r>
              <a:rPr lang="cs-CZ" sz="1800" dirty="0"/>
              <a:t>úvahu samotné vnímání nebezpečí. Především je zapotřebí zvažovat, co analytici </a:t>
            </a:r>
            <a:r>
              <a:rPr lang="cs-CZ" sz="1800" dirty="0" smtClean="0"/>
              <a:t>a experti </a:t>
            </a:r>
            <a:r>
              <a:rPr lang="cs-CZ" sz="1800" dirty="0"/>
              <a:t>považují za </a:t>
            </a:r>
            <a:r>
              <a:rPr lang="cs-CZ" sz="1800" b="1" dirty="0"/>
              <a:t>přijatelné nebezpečí</a:t>
            </a:r>
            <a:r>
              <a:rPr lang="cs-CZ" sz="1800" dirty="0"/>
              <a:t>, tj. odhadnout </a:t>
            </a:r>
            <a:r>
              <a:rPr lang="cs-CZ" sz="1800" b="1" dirty="0"/>
              <a:t>práh přijatelnosti. </a:t>
            </a:r>
            <a:endParaRPr lang="cs-CZ" sz="1800" b="1" dirty="0" smtClean="0"/>
          </a:p>
          <a:p>
            <a:pPr algn="just"/>
            <a:endParaRPr lang="cs-CZ" sz="1800" b="1" dirty="0" smtClean="0"/>
          </a:p>
          <a:p>
            <a:pPr algn="just"/>
            <a:r>
              <a:rPr lang="cs-CZ" sz="1800" dirty="0" smtClean="0"/>
              <a:t>Rozlišují se přitom </a:t>
            </a:r>
            <a:r>
              <a:rPr lang="cs-CZ" sz="1800" b="1" dirty="0"/>
              <a:t>tři základní stupně tolerance rizika</a:t>
            </a:r>
            <a:r>
              <a:rPr lang="cs-CZ" sz="1800" b="1" dirty="0" smtClean="0"/>
              <a:t>.</a:t>
            </a:r>
          </a:p>
          <a:p>
            <a:pPr algn="just"/>
            <a:r>
              <a:rPr lang="cs-CZ" sz="1800" b="1" dirty="0"/>
              <a:t>Averze k riziku. </a:t>
            </a:r>
            <a:r>
              <a:rPr lang="cs-CZ" sz="1800" dirty="0"/>
              <a:t>Osoba má zájem potlačit všechna nebezpečí tak, aby </a:t>
            </a:r>
            <a:r>
              <a:rPr lang="cs-CZ" sz="1800" dirty="0" smtClean="0"/>
              <a:t>ztráty </a:t>
            </a:r>
            <a:r>
              <a:rPr lang="pl-PL" sz="1800" dirty="0" smtClean="0"/>
              <a:t>z </a:t>
            </a:r>
            <a:r>
              <a:rPr lang="pl-PL" sz="1800" dirty="0"/>
              <a:t>jejich realizace byly minimální. Dokonce má často takový zájem i za </a:t>
            </a:r>
            <a:r>
              <a:rPr lang="pl-PL" sz="1800" dirty="0" smtClean="0"/>
              <a:t>cenu </a:t>
            </a:r>
            <a:r>
              <a:rPr lang="cs-CZ" sz="1800" dirty="0" smtClean="0"/>
              <a:t>zvýšených </a:t>
            </a:r>
            <a:r>
              <a:rPr lang="cs-CZ" sz="1800" dirty="0"/>
              <a:t>nevratných nákladů. (Averze k riziku je nutnou podmínkou </a:t>
            </a:r>
            <a:r>
              <a:rPr lang="cs-CZ" sz="1800" dirty="0" smtClean="0"/>
              <a:t>pro vznik </a:t>
            </a:r>
            <a:r>
              <a:rPr lang="cs-CZ" sz="1800" dirty="0"/>
              <a:t>pojistné smlouvy</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750389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endParaRPr lang="cs-CZ" sz="1800" b="1" dirty="0" smtClean="0"/>
          </a:p>
          <a:p>
            <a:pPr algn="just"/>
            <a:r>
              <a:rPr lang="cs-CZ" sz="1800" b="1" dirty="0" smtClean="0"/>
              <a:t>Sklon </a:t>
            </a:r>
            <a:r>
              <a:rPr lang="cs-CZ" sz="1800" b="1" dirty="0"/>
              <a:t>k riziku. </a:t>
            </a:r>
            <a:r>
              <a:rPr lang="cs-CZ" sz="1800" dirty="0"/>
              <a:t>Osoba má zájem vstupovat do nebezpečí, neboť jí jde o </a:t>
            </a:r>
            <a:r>
              <a:rPr lang="cs-CZ" sz="1800" dirty="0" smtClean="0"/>
              <a:t>využití nabízejících </a:t>
            </a:r>
            <a:r>
              <a:rPr lang="cs-CZ" sz="1800" dirty="0"/>
              <a:t>se rizik. Sklon k riziku vede osobu k tomu, že vyhledává </a:t>
            </a:r>
            <a:r>
              <a:rPr lang="cs-CZ" sz="1800" dirty="0" smtClean="0"/>
              <a:t>značně rizikové </a:t>
            </a:r>
            <a:r>
              <a:rPr lang="cs-CZ" sz="1800" dirty="0"/>
              <a:t>varianty, které mají naději na dobrý výsledek</a:t>
            </a:r>
            <a:r>
              <a:rPr lang="cs-CZ" sz="1800" dirty="0" smtClean="0"/>
              <a:t>.</a:t>
            </a:r>
          </a:p>
          <a:p>
            <a:pPr algn="just"/>
            <a:r>
              <a:rPr lang="cs-CZ" sz="1800" b="1" dirty="0"/>
              <a:t>Neutrální postoj k riziku. </a:t>
            </a:r>
            <a:r>
              <a:rPr lang="cs-CZ" sz="1800" dirty="0"/>
              <a:t>U osoby s neutrálním postojem k riziku jsou </a:t>
            </a:r>
            <a:r>
              <a:rPr lang="cs-CZ" sz="1800" dirty="0" smtClean="0"/>
              <a:t>averze a </a:t>
            </a:r>
            <a:r>
              <a:rPr lang="cs-CZ" sz="1800" dirty="0"/>
              <a:t>sklon k riziku ve vzájemné rovnováze.</a:t>
            </a:r>
            <a:endParaRPr lang="cs-CZ" sz="1800" i="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5900960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marL="0" indent="0" algn="just">
              <a:buNone/>
            </a:pPr>
            <a:r>
              <a:rPr lang="pl-PL" sz="1800" dirty="0"/>
              <a:t>J</a:t>
            </a:r>
            <a:r>
              <a:rPr lang="pl-PL" sz="1800" dirty="0" smtClean="0"/>
              <a:t>e </a:t>
            </a:r>
            <a:r>
              <a:rPr lang="pl-PL" sz="1800" dirty="0"/>
              <a:t>třeba si klást na počátku </a:t>
            </a:r>
            <a:r>
              <a:rPr lang="pl-PL" sz="1800" dirty="0" smtClean="0"/>
              <a:t>každé identifikace</a:t>
            </a:r>
            <a:r>
              <a:rPr lang="cs-CZ" sz="1800" dirty="0" smtClean="0"/>
              <a:t> rizika položit tyto otázky:</a:t>
            </a:r>
            <a:endParaRPr lang="cs-CZ" sz="1800" dirty="0"/>
          </a:p>
          <a:p>
            <a:pPr algn="just"/>
            <a:r>
              <a:rPr lang="cs-CZ" sz="1800" dirty="0"/>
              <a:t> </a:t>
            </a:r>
            <a:r>
              <a:rPr lang="cs-CZ" sz="1800" b="1" dirty="0"/>
              <a:t>Jaké nepříznivé události mohou nastat? </a:t>
            </a:r>
            <a:r>
              <a:rPr lang="cs-CZ" sz="1800" i="1" dirty="0"/>
              <a:t>(radikální přerušení provozu </a:t>
            </a:r>
            <a:r>
              <a:rPr lang="cs-CZ" sz="1800" i="1" dirty="0" smtClean="0"/>
              <a:t>podniku zapříčiněné </a:t>
            </a:r>
            <a:r>
              <a:rPr lang="cs-CZ" sz="1800" i="1" dirty="0"/>
              <a:t>sabotáží, stávkou, povodní, požárem, platební neschopností odběratelů</a:t>
            </a:r>
            <a:r>
              <a:rPr lang="cs-CZ" sz="1800" i="1" dirty="0" smtClean="0"/>
              <a:t>, neuplatnění </a:t>
            </a:r>
            <a:r>
              <a:rPr lang="cs-CZ" sz="1800" i="1" dirty="0"/>
              <a:t>výrobků/služeb na trhu apod.)</a:t>
            </a:r>
          </a:p>
          <a:p>
            <a:pPr algn="just"/>
            <a:r>
              <a:rPr lang="cs-CZ" sz="1800" dirty="0"/>
              <a:t> </a:t>
            </a:r>
            <a:r>
              <a:rPr lang="cs-CZ" sz="1800" b="1" dirty="0"/>
              <a:t>Jaká je pravděpodobnost výskytu nepříznivých událostí? </a:t>
            </a:r>
            <a:r>
              <a:rPr lang="cs-CZ" sz="1800" i="1" dirty="0"/>
              <a:t>(šest </a:t>
            </a:r>
            <a:r>
              <a:rPr lang="cs-CZ" sz="1800" i="1" dirty="0" smtClean="0"/>
              <a:t>shora definovaných </a:t>
            </a:r>
            <a:r>
              <a:rPr lang="cs-CZ" sz="1800" i="1" dirty="0"/>
              <a:t>nepříznivých událostí je v podniku setříděno od nejméně </a:t>
            </a:r>
            <a:r>
              <a:rPr lang="cs-CZ" sz="1800" i="1" dirty="0" smtClean="0"/>
              <a:t>pravděpodobné po </a:t>
            </a:r>
            <a:r>
              <a:rPr lang="cs-CZ" sz="1800" i="1" dirty="0"/>
              <a:t>nejvíce pravděpodobnou)</a:t>
            </a:r>
          </a:p>
          <a:p>
            <a:pPr algn="just"/>
            <a:r>
              <a:rPr lang="cs-CZ" sz="1800" dirty="0"/>
              <a:t> </a:t>
            </a:r>
            <a:r>
              <a:rPr lang="cs-CZ" sz="1800" b="1" dirty="0"/>
              <a:t>Pokud některá nepříznivá událost nastane, jaké to může mít následky</a:t>
            </a:r>
            <a:r>
              <a:rPr lang="cs-CZ" sz="1800" b="1" dirty="0" smtClean="0"/>
              <a:t>? </a:t>
            </a:r>
            <a:r>
              <a:rPr lang="cs-CZ" sz="1800" i="1" dirty="0" smtClean="0"/>
              <a:t>(</a:t>
            </a:r>
            <a:r>
              <a:rPr lang="cs-CZ" sz="1800" i="1" dirty="0"/>
              <a:t>poškození majetku, přerušení činnosti ve vybraných provozovnách podniku, </a:t>
            </a:r>
            <a:r>
              <a:rPr lang="cs-CZ" sz="1800" i="1" dirty="0" smtClean="0"/>
              <a:t>zničení produkce</a:t>
            </a:r>
            <a:r>
              <a:rPr lang="cs-CZ" sz="1800" i="1" dirty="0"/>
              <a:t>, nedostatek finančních prostředků, uvalení konkurzu).</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548076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r>
              <a:rPr lang="cs-CZ" sz="1800" dirty="0"/>
              <a:t>Pro snazší identifikaci nebezpečí a účinnější porozumění postupům analýzy rizika </a:t>
            </a:r>
            <a:r>
              <a:rPr lang="cs-CZ" sz="1800" dirty="0" smtClean="0"/>
              <a:t>je účelné </a:t>
            </a:r>
            <a:r>
              <a:rPr lang="cs-CZ" sz="1800" b="1" dirty="0"/>
              <a:t>uspořádat nebezpečí do skupin</a:t>
            </a:r>
            <a:r>
              <a:rPr lang="cs-CZ" sz="1800" dirty="0"/>
              <a:t>, přičemž kritériem členění je především zdroj</a:t>
            </a:r>
            <a:r>
              <a:rPr lang="cs-CZ" sz="1800" dirty="0" smtClean="0"/>
              <a:t>, ze </a:t>
            </a:r>
            <a:r>
              <a:rPr lang="cs-CZ" sz="1800" dirty="0"/>
              <a:t>kterého nebezpečí pochází. </a:t>
            </a:r>
            <a:endParaRPr lang="cs-CZ" sz="1800" dirty="0" smtClean="0"/>
          </a:p>
          <a:p>
            <a:pPr algn="just"/>
            <a:endParaRPr lang="cs-CZ" sz="1800" dirty="0" smtClean="0"/>
          </a:p>
          <a:p>
            <a:pPr marL="0" indent="0" algn="just">
              <a:buNone/>
            </a:pPr>
            <a:r>
              <a:rPr lang="cs-CZ" sz="1800" dirty="0" smtClean="0"/>
              <a:t>Lze </a:t>
            </a:r>
            <a:r>
              <a:rPr lang="cs-CZ" sz="1800" dirty="0"/>
              <a:t>rozlišovat několik základních skupin </a:t>
            </a:r>
            <a:r>
              <a:rPr lang="cs-CZ" sz="1800" dirty="0" smtClean="0"/>
              <a:t>nebezpečí: </a:t>
            </a:r>
          </a:p>
          <a:p>
            <a:pPr algn="just"/>
            <a:r>
              <a:rPr lang="cs-CZ" sz="1800" b="1" dirty="0"/>
              <a:t>Technologická nebezpečí. </a:t>
            </a:r>
            <a:r>
              <a:rPr lang="cs-CZ" sz="1200" i="1" dirty="0"/>
              <a:t>(Průmyslová, dopravní, energetická, chemická</a:t>
            </a:r>
            <a:r>
              <a:rPr lang="cs-CZ" sz="1200" i="1" dirty="0" smtClean="0"/>
              <a:t>, elektrická</a:t>
            </a:r>
            <a:r>
              <a:rPr lang="cs-CZ" sz="1200" i="1" dirty="0"/>
              <a:t>, nukleární, elektronická, komunikační atd.)</a:t>
            </a:r>
          </a:p>
          <a:p>
            <a:pPr algn="just"/>
            <a:r>
              <a:rPr lang="cs-CZ" sz="1800" dirty="0"/>
              <a:t> </a:t>
            </a:r>
            <a:r>
              <a:rPr lang="cs-CZ" sz="1800" b="1" dirty="0"/>
              <a:t>Ekonomická nebezpečí. </a:t>
            </a:r>
            <a:r>
              <a:rPr lang="cs-CZ" sz="1200" i="1" dirty="0"/>
              <a:t>(Platební neschopnost dlužníků, zastarávání technologií</a:t>
            </a:r>
            <a:r>
              <a:rPr lang="cs-CZ" sz="1200" i="1" dirty="0" smtClean="0"/>
              <a:t>, volatilita </a:t>
            </a:r>
            <a:r>
              <a:rPr lang="cs-CZ" sz="1200" i="1" dirty="0"/>
              <a:t>trhů, obecné změny hodnot ve společnosti, kolaps peněžních ústavů</a:t>
            </a:r>
            <a:r>
              <a:rPr lang="cs-CZ" sz="1200" i="1" dirty="0" smtClean="0"/>
              <a:t>, privatizace</a:t>
            </a:r>
            <a:r>
              <a:rPr lang="cs-CZ" sz="1200" i="1" dirty="0"/>
              <a:t>, nedostatek, nadvýroba atd.)</a:t>
            </a:r>
          </a:p>
          <a:p>
            <a:pPr algn="just"/>
            <a:r>
              <a:rPr lang="cs-CZ" sz="1800" dirty="0"/>
              <a:t> </a:t>
            </a:r>
            <a:r>
              <a:rPr lang="cs-CZ" sz="1800" b="1" dirty="0"/>
              <a:t>Politická nebezpečí. </a:t>
            </a:r>
            <a:r>
              <a:rPr lang="cs-CZ" sz="1200" i="1" dirty="0"/>
              <a:t>(Násilné změny politického systému, občanské nepokoje</a:t>
            </a:r>
            <a:r>
              <a:rPr lang="cs-CZ" sz="1200" i="1" dirty="0" smtClean="0"/>
              <a:t>, občasné </a:t>
            </a:r>
            <a:r>
              <a:rPr lang="cs-CZ" sz="1200" i="1" dirty="0"/>
              <a:t>iniciativy, terorismus, demografický vývoj, nacionalizmus, totalitní režim atd.)</a:t>
            </a:r>
          </a:p>
          <a:p>
            <a:pPr algn="just"/>
            <a:r>
              <a:rPr lang="cs-CZ" sz="1800" dirty="0"/>
              <a:t> </a:t>
            </a:r>
            <a:r>
              <a:rPr lang="cs-CZ" sz="1800" b="1" dirty="0"/>
              <a:t>Sociální nebezpečí. </a:t>
            </a:r>
            <a:r>
              <a:rPr lang="cs-CZ" sz="1800" i="1" dirty="0"/>
              <a:t>(</a:t>
            </a:r>
            <a:r>
              <a:rPr lang="cs-CZ" sz="1200" i="1" dirty="0"/>
              <a:t>Kriminalita, podvody, sabotáž, squatteři, vandalství</a:t>
            </a:r>
            <a:r>
              <a:rPr lang="cs-CZ" sz="1200" i="1" dirty="0" smtClean="0"/>
              <a:t>, nezaměstnanost </a:t>
            </a:r>
            <a:r>
              <a:rPr lang="cs-CZ" sz="1200" i="1" dirty="0"/>
              <a:t>atd.)</a:t>
            </a:r>
          </a:p>
          <a:p>
            <a:pPr algn="just"/>
            <a:r>
              <a:rPr lang="cs-CZ" sz="1800" dirty="0"/>
              <a:t> </a:t>
            </a:r>
            <a:r>
              <a:rPr lang="cs-CZ" sz="1800" b="1" dirty="0"/>
              <a:t>Právní a regulační nebezpečí. </a:t>
            </a:r>
            <a:r>
              <a:rPr lang="cs-CZ" sz="1200" i="1" dirty="0"/>
              <a:t>(Zákony, normy, smlouvy, advokáti, soudy, rozhodci</a:t>
            </a:r>
            <a:r>
              <a:rPr lang="cs-CZ" sz="1200" i="1" dirty="0" smtClean="0"/>
              <a:t>, znalci </a:t>
            </a:r>
            <a:r>
              <a:rPr lang="cs-CZ" sz="1200" i="1" dirty="0"/>
              <a:t>atd.)</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72342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marL="0" indent="0" algn="just">
              <a:buNone/>
            </a:pPr>
            <a:endParaRPr lang="cs-CZ" sz="1800" b="1" dirty="0" smtClean="0"/>
          </a:p>
          <a:p>
            <a:pPr algn="just"/>
            <a:r>
              <a:rPr lang="cs-CZ" sz="1800" b="1" dirty="0" smtClean="0"/>
              <a:t>Klimatická </a:t>
            </a:r>
            <a:r>
              <a:rPr lang="cs-CZ" sz="1800" b="1" dirty="0"/>
              <a:t>nebezpečí. </a:t>
            </a:r>
            <a:r>
              <a:rPr lang="cs-CZ" sz="1200" i="1" dirty="0"/>
              <a:t>(Krátkodobé povětrnostní jevy, dlouhodobá </a:t>
            </a:r>
            <a:r>
              <a:rPr lang="cs-CZ" sz="1200" i="1" dirty="0" smtClean="0"/>
              <a:t>kolísání povětrnostních </a:t>
            </a:r>
            <a:r>
              <a:rPr lang="cs-CZ" sz="1200" i="1" dirty="0"/>
              <a:t>podmínek, změny klimatu atd.)</a:t>
            </a:r>
          </a:p>
          <a:p>
            <a:pPr algn="just"/>
            <a:r>
              <a:rPr lang="cs-CZ" sz="1800" dirty="0"/>
              <a:t> </a:t>
            </a:r>
            <a:r>
              <a:rPr lang="cs-CZ" sz="1800" b="1" dirty="0"/>
              <a:t>Geologická nebezpečí </a:t>
            </a:r>
            <a:r>
              <a:rPr lang="cs-CZ" sz="1200" i="1" dirty="0"/>
              <a:t>(Seizmicita, svahové sesuvy, sedání zemin, podzemní vody</a:t>
            </a:r>
            <a:r>
              <a:rPr lang="cs-CZ" sz="1200" i="1" dirty="0" smtClean="0"/>
              <a:t>, poddolování </a:t>
            </a:r>
            <a:r>
              <a:rPr lang="cs-CZ" sz="1200" i="1" dirty="0"/>
              <a:t>atd.)</a:t>
            </a:r>
          </a:p>
          <a:p>
            <a:pPr algn="just"/>
            <a:r>
              <a:rPr lang="cs-CZ" sz="1800" dirty="0"/>
              <a:t> </a:t>
            </a:r>
            <a:r>
              <a:rPr lang="cs-CZ" sz="1800" b="1" dirty="0"/>
              <a:t>Ekologická nebezpečí. </a:t>
            </a:r>
            <a:r>
              <a:rPr lang="cs-CZ" sz="1200" i="1" dirty="0"/>
              <a:t>(Kyselý déšť, biologická poškození, elektrické výboje</a:t>
            </a:r>
            <a:r>
              <a:rPr lang="cs-CZ" sz="1200" i="1" dirty="0" smtClean="0"/>
              <a:t>, meteority </a:t>
            </a:r>
            <a:r>
              <a:rPr lang="cs-CZ" sz="1200" i="1" dirty="0"/>
              <a:t>atd.)</a:t>
            </a:r>
          </a:p>
          <a:p>
            <a:pPr algn="just"/>
            <a:r>
              <a:rPr lang="cs-CZ" sz="1800" dirty="0"/>
              <a:t> </a:t>
            </a:r>
            <a:r>
              <a:rPr lang="cs-CZ" sz="1800" b="1" dirty="0"/>
              <a:t>Fyziologická nebezpečí. </a:t>
            </a:r>
            <a:r>
              <a:rPr lang="cs-CZ" sz="1200" i="1" dirty="0"/>
              <a:t>(Epidemie, pandemie, zdravotní stav lidí a zvířat, </a:t>
            </a:r>
            <a:r>
              <a:rPr lang="cs-CZ" sz="1200" i="1" dirty="0" smtClean="0"/>
              <a:t>výměšky živých </a:t>
            </a:r>
            <a:r>
              <a:rPr lang="cs-CZ" sz="1200" i="1" dirty="0"/>
              <a:t>organismů atd.)</a:t>
            </a:r>
          </a:p>
          <a:p>
            <a:pPr algn="just"/>
            <a:r>
              <a:rPr lang="cs-CZ" sz="1800" dirty="0"/>
              <a:t> </a:t>
            </a:r>
            <a:r>
              <a:rPr lang="cs-CZ" sz="1800" b="1" dirty="0"/>
              <a:t>Psychologická nebezpečí. </a:t>
            </a:r>
            <a:r>
              <a:rPr lang="cs-CZ" sz="1200" i="1" dirty="0"/>
              <a:t>(Podvědomý strach, panika, vnímaný strach</a:t>
            </a:r>
            <a:r>
              <a:rPr lang="cs-CZ" sz="1200" i="1" dirty="0" smtClean="0"/>
              <a:t>, ovlivnění </a:t>
            </a:r>
            <a:r>
              <a:rPr lang="cs-CZ" sz="1200" i="1" dirty="0"/>
              <a:t>nevědeckými teoriemi atd.)</a:t>
            </a:r>
            <a:endParaRPr lang="cs-CZ" sz="12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1678769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Identifikace rizik</a:t>
            </a:r>
          </a:p>
          <a:p>
            <a:pPr algn="just"/>
            <a:endParaRPr lang="cs-CZ" sz="1800" dirty="0" smtClean="0"/>
          </a:p>
          <a:p>
            <a:pPr marL="0" indent="0" algn="just">
              <a:buNone/>
            </a:pPr>
            <a:r>
              <a:rPr lang="cs-CZ" sz="1800" dirty="0" smtClean="0"/>
              <a:t>Dále je možné seřadit rizika podle </a:t>
            </a:r>
            <a:r>
              <a:rPr lang="cs-CZ" sz="1800" dirty="0"/>
              <a:t>obecné klasifikace do skupin a označit je jako </a:t>
            </a:r>
            <a:r>
              <a:rPr lang="cs-CZ" sz="1800" b="1" dirty="0"/>
              <a:t>kritická</a:t>
            </a:r>
            <a:r>
              <a:rPr lang="cs-CZ" sz="1800" dirty="0"/>
              <a:t>, </a:t>
            </a:r>
            <a:r>
              <a:rPr lang="cs-CZ" sz="1800" b="1" dirty="0"/>
              <a:t>důležitá </a:t>
            </a:r>
            <a:r>
              <a:rPr lang="cs-CZ" sz="1800" dirty="0"/>
              <a:t>a </a:t>
            </a:r>
            <a:r>
              <a:rPr lang="cs-CZ" sz="1800" b="1" dirty="0" smtClean="0"/>
              <a:t>méně důležitá (běžná)</a:t>
            </a:r>
            <a:r>
              <a:rPr lang="cs-CZ" sz="1800" dirty="0" smtClean="0"/>
              <a:t>.</a:t>
            </a:r>
            <a:endParaRPr lang="cs-CZ" sz="1800" dirty="0"/>
          </a:p>
          <a:p>
            <a:pPr algn="just"/>
            <a:r>
              <a:rPr lang="cs-CZ" sz="1800" b="1" dirty="0" smtClean="0"/>
              <a:t>kritické </a:t>
            </a:r>
            <a:r>
              <a:rPr lang="cs-CZ" sz="1800" b="1" dirty="0"/>
              <a:t>riziko </a:t>
            </a:r>
            <a:r>
              <a:rPr lang="cs-CZ" sz="1800" dirty="0"/>
              <a:t>– veškerá ohrožení, jehož potenciální ztráty jsou takového řádu</a:t>
            </a:r>
            <a:r>
              <a:rPr lang="cs-CZ" sz="1800" dirty="0" smtClean="0"/>
              <a:t>, že </a:t>
            </a:r>
            <a:r>
              <a:rPr lang="cs-CZ" sz="1800" dirty="0"/>
              <a:t>vyústí v bankrot firmy </a:t>
            </a:r>
            <a:r>
              <a:rPr lang="cs-CZ" sz="1800" i="1" dirty="0"/>
              <a:t>(válečný konflikt, změna legislativy</a:t>
            </a:r>
            <a:r>
              <a:rPr lang="cs-CZ" sz="1800" i="1" dirty="0" smtClean="0"/>
              <a:t>)</a:t>
            </a:r>
            <a:r>
              <a:rPr lang="cs-CZ" sz="1800" dirty="0"/>
              <a:t>;</a:t>
            </a:r>
          </a:p>
          <a:p>
            <a:pPr algn="just"/>
            <a:r>
              <a:rPr lang="cs-CZ" sz="1800" b="1" dirty="0" smtClean="0"/>
              <a:t>důležité </a:t>
            </a:r>
            <a:r>
              <a:rPr lang="cs-CZ" sz="1800" b="1" dirty="0"/>
              <a:t>riziko </a:t>
            </a:r>
            <a:r>
              <a:rPr lang="cs-CZ" sz="1800" dirty="0"/>
              <a:t>– ohrožení, jehož potenciální ztráty nevyústí v bankrot, </a:t>
            </a:r>
            <a:r>
              <a:rPr lang="cs-CZ" sz="1800" dirty="0" smtClean="0"/>
              <a:t>avšak další </a:t>
            </a:r>
            <a:r>
              <a:rPr lang="cs-CZ" sz="1800" dirty="0"/>
              <a:t>provoz bude vyžadovat, aby si firma půjčila finanční prostředky </a:t>
            </a:r>
            <a:r>
              <a:rPr lang="cs-CZ" sz="1800" i="1" dirty="0"/>
              <a:t>(</a:t>
            </a:r>
            <a:r>
              <a:rPr lang="cs-CZ" sz="1800" i="1" dirty="0" smtClean="0"/>
              <a:t>živelní pohroma</a:t>
            </a:r>
            <a:r>
              <a:rPr lang="cs-CZ" sz="1800" i="1" dirty="0"/>
              <a:t>, zpronevěra, pád finančních trhů</a:t>
            </a:r>
            <a:r>
              <a:rPr lang="cs-CZ" sz="1800" i="1" dirty="0" smtClean="0"/>
              <a:t>)</a:t>
            </a:r>
            <a:r>
              <a:rPr lang="cs-CZ" sz="1800" dirty="0"/>
              <a:t>;</a:t>
            </a:r>
          </a:p>
          <a:p>
            <a:pPr algn="just"/>
            <a:r>
              <a:rPr lang="cs-CZ" sz="1800" b="1" dirty="0" smtClean="0"/>
              <a:t>běžné </a:t>
            </a:r>
            <a:r>
              <a:rPr lang="cs-CZ" sz="1800" b="1" dirty="0"/>
              <a:t>riziko </a:t>
            </a:r>
            <a:r>
              <a:rPr lang="cs-CZ" sz="1800" dirty="0"/>
              <a:t>– ohrožení, jehož potenciální ztráty mohou být </a:t>
            </a:r>
            <a:r>
              <a:rPr lang="cs-CZ" sz="1800" dirty="0" smtClean="0"/>
              <a:t>pokryty stávajícími </a:t>
            </a:r>
            <a:r>
              <a:rPr lang="cs-CZ" sz="1800" dirty="0"/>
              <a:t>aktivy firmy nebo běžným příjmem, aniž by došlo k </a:t>
            </a:r>
            <a:r>
              <a:rPr lang="cs-CZ" sz="1800" dirty="0" smtClean="0"/>
              <a:t>nepatřičnému finančnímu </a:t>
            </a:r>
            <a:r>
              <a:rPr lang="cs-CZ" sz="1800" dirty="0"/>
              <a:t>tlaku </a:t>
            </a:r>
            <a:r>
              <a:rPr lang="cs-CZ" sz="1800" i="1" dirty="0"/>
              <a:t>(stávka zaměstnanců, úder blesku, zkrat)</a:t>
            </a:r>
            <a:r>
              <a:rPr lang="cs-CZ" sz="1800" dirty="0"/>
              <a:t>.</a:t>
            </a:r>
            <a:endParaRPr lang="cs-CZ" sz="1800" b="1"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8995956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marL="0" indent="0" algn="just">
              <a:buNone/>
            </a:pPr>
            <a:endParaRPr lang="cs-CZ" sz="1800" b="1" dirty="0" smtClean="0"/>
          </a:p>
          <a:p>
            <a:pPr algn="just"/>
            <a:r>
              <a:rPr lang="cs-CZ" sz="1800" dirty="0"/>
              <a:t>Analýza rizik je obvykle chápána jako proces definování hrozeb</a:t>
            </a:r>
            <a:r>
              <a:rPr lang="cs-CZ" sz="1800" dirty="0" smtClean="0"/>
              <a:t>, pravděpodobnosti </a:t>
            </a:r>
            <a:r>
              <a:rPr lang="cs-CZ" sz="1800" dirty="0"/>
              <a:t>jejich uskutečnění a vlastního dopadu realizace rizika</a:t>
            </a:r>
            <a:r>
              <a:rPr lang="cs-CZ" sz="1800" dirty="0" smtClean="0"/>
              <a:t>, tedy </a:t>
            </a:r>
            <a:r>
              <a:rPr lang="cs-CZ" sz="1800" dirty="0"/>
              <a:t>stanovení rizik a jejich závažnosti</a:t>
            </a:r>
            <a:r>
              <a:rPr lang="cs-CZ" sz="1800" dirty="0" smtClean="0"/>
              <a:t>.</a:t>
            </a:r>
          </a:p>
          <a:p>
            <a:pPr algn="just"/>
            <a:r>
              <a:rPr lang="cs-CZ" sz="1800" dirty="0"/>
              <a:t>Riziko většinou neexistuje izolovaně, ale obvykle se jedná o určité kombinace rizik</a:t>
            </a:r>
            <a:r>
              <a:rPr lang="cs-CZ" sz="1800" dirty="0" smtClean="0"/>
              <a:t>, které </a:t>
            </a:r>
            <a:r>
              <a:rPr lang="cs-CZ" sz="1800" dirty="0"/>
              <a:t>mohou ve svém dopadu představovat hrozbu pro podnik. </a:t>
            </a:r>
            <a:endParaRPr lang="cs-CZ" sz="1800" dirty="0" smtClean="0"/>
          </a:p>
          <a:p>
            <a:pPr algn="just"/>
            <a:r>
              <a:rPr lang="cs-CZ" sz="1800" dirty="0" smtClean="0"/>
              <a:t>Vzhledem k </a:t>
            </a:r>
            <a:r>
              <a:rPr lang="cs-CZ" sz="1800" dirty="0"/>
              <a:t>množství rizik je třeba určit priority z pohledu dopadu a </a:t>
            </a:r>
            <a:r>
              <a:rPr lang="cs-CZ" sz="1800" b="1" dirty="0"/>
              <a:t>pravděpodobnosti </a:t>
            </a:r>
            <a:r>
              <a:rPr lang="cs-CZ" sz="1800" b="1" dirty="0" smtClean="0"/>
              <a:t>jejich výskytu </a:t>
            </a:r>
            <a:r>
              <a:rPr lang="cs-CZ" sz="1800" dirty="0"/>
              <a:t>a zaměřit se na klíčové rizikové oblasti</a:t>
            </a:r>
            <a:r>
              <a:rPr lang="cs-CZ" sz="1800" dirty="0" smtClean="0"/>
              <a:t>.</a:t>
            </a:r>
          </a:p>
          <a:p>
            <a:pPr algn="just"/>
            <a:r>
              <a:rPr lang="cs-CZ" sz="1800" dirty="0" smtClean="0"/>
              <a:t>Lze říci, </a:t>
            </a:r>
            <a:r>
              <a:rPr lang="cs-CZ" sz="1800" dirty="0"/>
              <a:t>že riziko je v určitých situacích větší než v situacích jiných. </a:t>
            </a:r>
            <a:r>
              <a:rPr lang="cs-CZ" sz="1800" dirty="0" smtClean="0"/>
              <a:t>Výše rizika </a:t>
            </a:r>
            <a:r>
              <a:rPr lang="cs-CZ" sz="1800" dirty="0"/>
              <a:t>vyplývá z hodnoty dotčeného majetku, osob, procesů, úrovně hrozby </a:t>
            </a:r>
            <a:r>
              <a:rPr lang="cs-CZ" sz="1800" dirty="0" smtClean="0"/>
              <a:t>a zranitelnosti</a:t>
            </a:r>
            <a:r>
              <a:rPr lang="cs-CZ" sz="1800" dirty="0"/>
              <a:t>.</a:t>
            </a:r>
            <a:endParaRPr lang="cs-CZ" sz="1800" dirty="0" smtClean="0"/>
          </a:p>
          <a:p>
            <a:pPr algn="just"/>
            <a:endParaRPr lang="cs-CZ" sz="1800" dirty="0"/>
          </a:p>
          <a:p>
            <a:pPr marL="361950" lvl="1" indent="-361950" algn="just">
              <a:buFont typeface="Arial" panose="020B0604020202020204" pitchFamily="34" charset="0"/>
              <a:buChar char="•"/>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182534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a:p>
            <a:pPr algn="just"/>
            <a:r>
              <a:rPr lang="cs-CZ" sz="1800" dirty="0" smtClean="0"/>
              <a:t>Při </a:t>
            </a:r>
            <a:r>
              <a:rPr lang="cs-CZ" sz="1800" dirty="0"/>
              <a:t>analýze rizik se pracuje s veličinami, které nelze v mnoha případech přesně </a:t>
            </a:r>
            <a:r>
              <a:rPr lang="cs-CZ" sz="1800" dirty="0" smtClean="0"/>
              <a:t>změřit a </a:t>
            </a:r>
            <a:r>
              <a:rPr lang="cs-CZ" sz="1800" dirty="0"/>
              <a:t>určení jejich velikosti mnohdy spočívá na kvalifikovaném odhadu specialisty</a:t>
            </a:r>
            <a:r>
              <a:rPr lang="cs-CZ" sz="1800" dirty="0" smtClean="0"/>
              <a:t>, </a:t>
            </a:r>
            <a:r>
              <a:rPr lang="cs-CZ" sz="1800" dirty="0"/>
              <a:t>vyjadřujícího se jen na základě svých zkušeností </a:t>
            </a:r>
            <a:r>
              <a:rPr lang="cs-CZ" sz="1800" i="1" dirty="0"/>
              <a:t>(obvykle výrazy typu „malý“, „střední</a:t>
            </a:r>
            <a:r>
              <a:rPr lang="cs-CZ" sz="1800" i="1" dirty="0" smtClean="0"/>
              <a:t>“, „</a:t>
            </a:r>
            <a:r>
              <a:rPr lang="cs-CZ" sz="1800" i="1" dirty="0"/>
              <a:t>velký“ nebo stupnice 1 až 10)</a:t>
            </a:r>
            <a:r>
              <a:rPr lang="cs-CZ" sz="1800" dirty="0"/>
              <a:t>.</a:t>
            </a:r>
          </a:p>
          <a:p>
            <a:pPr algn="just"/>
            <a:r>
              <a:rPr lang="cs-CZ" sz="1800" dirty="0"/>
              <a:t>V případě </a:t>
            </a:r>
            <a:r>
              <a:rPr lang="cs-CZ" sz="1800" b="1" dirty="0"/>
              <a:t>jednotlivce </a:t>
            </a:r>
            <a:r>
              <a:rPr lang="cs-CZ" sz="1800" dirty="0"/>
              <a:t>měříme riziko podle </a:t>
            </a:r>
            <a:r>
              <a:rPr lang="cs-CZ" sz="1800" b="1" dirty="0"/>
              <a:t>pravděpodobnosti </a:t>
            </a:r>
            <a:r>
              <a:rPr lang="cs-CZ" sz="1800" b="1" dirty="0" smtClean="0"/>
              <a:t>nepříznivé odchylky </a:t>
            </a:r>
            <a:r>
              <a:rPr lang="cs-CZ" sz="1800" b="1" dirty="0"/>
              <a:t>od výsledku</a:t>
            </a:r>
            <a:r>
              <a:rPr lang="cs-CZ" sz="1800" dirty="0"/>
              <a:t>, v nějž doufáme</a:t>
            </a:r>
            <a:r>
              <a:rPr lang="cs-CZ" sz="1800" b="1" dirty="0" smtClean="0"/>
              <a:t>. </a:t>
            </a:r>
          </a:p>
          <a:p>
            <a:pPr algn="just"/>
            <a:r>
              <a:rPr lang="cs-CZ" sz="1800" dirty="0" smtClean="0"/>
              <a:t>V </a:t>
            </a:r>
            <a:r>
              <a:rPr lang="cs-CZ" sz="1800" dirty="0"/>
              <a:t>případě </a:t>
            </a:r>
            <a:r>
              <a:rPr lang="cs-CZ" sz="1800" b="1" dirty="0"/>
              <a:t>velkého počtu jednotek </a:t>
            </a:r>
            <a:r>
              <a:rPr lang="cs-CZ" sz="1800" dirty="0"/>
              <a:t>vystavených riziku lze provést </a:t>
            </a:r>
            <a:r>
              <a:rPr lang="cs-CZ" sz="1800" dirty="0" smtClean="0"/>
              <a:t>odhady ohledně </a:t>
            </a:r>
            <a:r>
              <a:rPr lang="cs-CZ" sz="1800" b="1" dirty="0"/>
              <a:t>pravděpodobnosti výskytu daného počtu ztrát. </a:t>
            </a:r>
            <a:endParaRPr lang="cs-CZ" sz="1800" b="1" dirty="0" smtClean="0"/>
          </a:p>
          <a:p>
            <a:pPr algn="just"/>
            <a:r>
              <a:rPr lang="cs-CZ" sz="1800" dirty="0" smtClean="0"/>
              <a:t>Na </a:t>
            </a:r>
            <a:r>
              <a:rPr lang="cs-CZ" sz="1800" dirty="0"/>
              <a:t>základě </a:t>
            </a:r>
            <a:r>
              <a:rPr lang="cs-CZ" sz="1800" dirty="0" smtClean="0"/>
              <a:t>těchto odhadů </a:t>
            </a:r>
            <a:r>
              <a:rPr lang="cs-CZ" sz="1800" dirty="0"/>
              <a:t>je možné formulovat prognózu. Očekáváním zde je, že se </a:t>
            </a:r>
            <a:r>
              <a:rPr lang="cs-CZ" sz="1800" dirty="0" smtClean="0"/>
              <a:t>vyskytne předvídané </a:t>
            </a:r>
            <a:r>
              <a:rPr lang="cs-CZ" sz="1800" dirty="0"/>
              <a:t>množství ztrát.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17422313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896" y="915566"/>
            <a:ext cx="4920208" cy="3690156"/>
          </a:xfrm>
          <a:prstGeom prst="rect">
            <a:avLst/>
          </a:prstGeom>
        </p:spPr>
      </p:pic>
    </p:spTree>
    <p:extLst>
      <p:ext uri="{BB962C8B-B14F-4D97-AF65-F5344CB8AC3E}">
        <p14:creationId xmlns:p14="http://schemas.microsoft.com/office/powerpoint/2010/main" val="10450337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a:p>
            <a:pPr marL="0" indent="0" algn="just">
              <a:buNone/>
            </a:pPr>
            <a:r>
              <a:rPr lang="cs-CZ" sz="1800" dirty="0"/>
              <a:t>V praxi se prosazují zejména </a:t>
            </a:r>
            <a:r>
              <a:rPr lang="cs-CZ" sz="1800" b="1" dirty="0"/>
              <a:t>dva základní přístupy k analýze rizik</a:t>
            </a:r>
            <a:r>
              <a:rPr lang="cs-CZ" sz="1800" dirty="0" smtClean="0"/>
              <a:t>:</a:t>
            </a:r>
          </a:p>
          <a:p>
            <a:pPr algn="just"/>
            <a:r>
              <a:rPr lang="cs-CZ" sz="1800" b="1" dirty="0"/>
              <a:t>Kvalitativní metody </a:t>
            </a:r>
            <a:r>
              <a:rPr lang="cs-CZ" sz="1800" dirty="0"/>
              <a:t>se vyznačují tím, že rizika jsou vyjádřena v určitém </a:t>
            </a:r>
            <a:r>
              <a:rPr lang="cs-CZ" sz="1800" dirty="0" smtClean="0"/>
              <a:t>rozsahu </a:t>
            </a:r>
            <a:r>
              <a:rPr lang="cs-CZ" sz="1800" i="1" dirty="0" smtClean="0"/>
              <a:t>(</a:t>
            </a:r>
            <a:r>
              <a:rPr lang="cs-CZ" sz="1800" i="1" dirty="0"/>
              <a:t>například jsou obodována &lt;1 až 10&gt;, nebo určena pravděpodobností &lt;0;1&gt; či slovně &lt;malé</a:t>
            </a:r>
            <a:r>
              <a:rPr lang="cs-CZ" sz="1800" i="1" dirty="0" smtClean="0"/>
              <a:t>, střední</a:t>
            </a:r>
            <a:r>
              <a:rPr lang="cs-CZ" sz="1800" i="1" dirty="0"/>
              <a:t>, velké&gt;).</a:t>
            </a:r>
          </a:p>
          <a:p>
            <a:pPr algn="just"/>
            <a:r>
              <a:rPr lang="cs-CZ" sz="1800" dirty="0"/>
              <a:t>Kvalitativní metody jsou jednodušší a rychlejší, ale více subjektivní. Obvykle </a:t>
            </a:r>
            <a:r>
              <a:rPr lang="cs-CZ" sz="1800" dirty="0" smtClean="0"/>
              <a:t>přináší problémy </a:t>
            </a:r>
            <a:r>
              <a:rPr lang="cs-CZ" sz="1800" dirty="0"/>
              <a:t>v oblasti zvládání rizik, při posuzování přijatelnosti finančních </a:t>
            </a:r>
            <a:r>
              <a:rPr lang="cs-CZ" sz="1800" dirty="0" smtClean="0"/>
              <a:t>nákladů nutných </a:t>
            </a:r>
            <a:r>
              <a:rPr lang="cs-CZ" sz="1800" dirty="0"/>
              <a:t>k eliminaci hrozby, která může být kvalitativní metodou </a:t>
            </a:r>
            <a:r>
              <a:rPr lang="cs-CZ" sz="1800" dirty="0" smtClean="0"/>
              <a:t>charakterizována třeba </a:t>
            </a:r>
            <a:r>
              <a:rPr lang="cs-CZ" sz="1800" dirty="0"/>
              <a:t>jako „velká až kritická“. </a:t>
            </a:r>
            <a:endParaRPr lang="cs-CZ" sz="1800" dirty="0" smtClean="0"/>
          </a:p>
          <a:p>
            <a:pPr algn="just"/>
            <a:r>
              <a:rPr lang="cs-CZ" sz="1800" dirty="0" smtClean="0"/>
              <a:t>Tím</a:t>
            </a:r>
            <a:r>
              <a:rPr lang="cs-CZ" sz="1800" dirty="0"/>
              <a:t>, že chybí jednoznačné finanční vyjádření, </a:t>
            </a:r>
            <a:r>
              <a:rPr lang="cs-CZ" sz="1800" dirty="0" smtClean="0"/>
              <a:t>se kontrola </a:t>
            </a:r>
            <a:r>
              <a:rPr lang="cs-CZ" sz="1800" dirty="0"/>
              <a:t>efektivnosti nákladů znesnadňuje.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272907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Stav nebezpečí</a:t>
            </a:r>
            <a:r>
              <a:rPr lang="cs-CZ" sz="2000" dirty="0"/>
              <a:t> se jako bezodkladné opatření může vyhlásit, jsou-li v případě živelné pohromy, ekologické nebo průmyslové havárie, nehody nebo jiného nebezpečí ohroženy životy, zdraví, majetek, životní prostředí nebo vnitřní bezpečnost a veřejný pořádek, pokud nedosahuje intenzita ohrožení značného rozsahu.</a:t>
            </a:r>
          </a:p>
          <a:p>
            <a:pPr algn="just"/>
            <a:endParaRPr lang="cs-CZ" sz="2000" dirty="0"/>
          </a:p>
          <a:p>
            <a:pPr algn="just"/>
            <a:r>
              <a:rPr lang="cs-CZ" sz="2000" b="1" i="1" dirty="0"/>
              <a:t>Nouzový stav</a:t>
            </a:r>
            <a:r>
              <a:rPr lang="cs-CZ" sz="2000" b="1" dirty="0"/>
              <a:t> </a:t>
            </a:r>
            <a:r>
              <a:rPr lang="cs-CZ" sz="2000" dirty="0"/>
              <a:t>je právní stav, který je vyhlašován vládou v případě krizových situací, které mohou nastat v důsledku živelných katastrof, průmyslových nebo ekologických havárií, nehod nebo jiných událostí, které ve velkém rozsahu ohrožují životy občanů, jejich majetek nebo vnitřní pořádek státu. Doba, po kterou může tento stav trvat, je třicet dní.</a:t>
            </a:r>
          </a:p>
          <a:p>
            <a:pPr marL="109728" indent="0" algn="just">
              <a:buNone/>
            </a:pPr>
            <a:endParaRPr lang="cs-CZ" sz="2000" dirty="0"/>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Vymezení základních pojmů</a:t>
            </a:r>
            <a:endParaRPr lang="cs-CZ" sz="1800" dirty="0"/>
          </a:p>
        </p:txBody>
      </p:sp>
    </p:spTree>
    <p:extLst>
      <p:ext uri="{BB962C8B-B14F-4D97-AF65-F5344CB8AC3E}">
        <p14:creationId xmlns:p14="http://schemas.microsoft.com/office/powerpoint/2010/main" val="344657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Kvalitativní analýza rizik</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20089" b="13732"/>
          <a:stretch/>
        </p:blipFill>
        <p:spPr>
          <a:xfrm>
            <a:off x="1143000" y="1131590"/>
            <a:ext cx="6818688" cy="3384376"/>
          </a:xfrm>
          <a:prstGeom prst="rect">
            <a:avLst/>
          </a:prstGeom>
        </p:spPr>
      </p:pic>
    </p:spTree>
    <p:extLst>
      <p:ext uri="{BB962C8B-B14F-4D97-AF65-F5344CB8AC3E}">
        <p14:creationId xmlns:p14="http://schemas.microsoft.com/office/powerpoint/2010/main" val="28318471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a:p>
            <a:pPr algn="just"/>
            <a:r>
              <a:rPr lang="pt-BR" sz="1750" b="1" dirty="0"/>
              <a:t>Kvantitativní metody </a:t>
            </a:r>
            <a:r>
              <a:rPr lang="pt-BR" sz="1750" dirty="0"/>
              <a:t>jsou založeny na matematickém výpočtu rizika a </a:t>
            </a:r>
            <a:r>
              <a:rPr lang="pt-BR" sz="1750" dirty="0" smtClean="0"/>
              <a:t>frekvence</a:t>
            </a:r>
            <a:r>
              <a:rPr lang="cs-CZ" sz="1750" dirty="0" smtClean="0"/>
              <a:t> </a:t>
            </a:r>
            <a:r>
              <a:rPr lang="pl-PL" sz="1750" dirty="0" smtClean="0"/>
              <a:t>výskytu </a:t>
            </a:r>
            <a:r>
              <a:rPr lang="pl-PL" sz="1750" dirty="0"/>
              <a:t>hrozby a jejího dopadu</a:t>
            </a:r>
            <a:r>
              <a:rPr lang="pl-PL" sz="1750" dirty="0" smtClean="0"/>
              <a:t>.</a:t>
            </a:r>
          </a:p>
          <a:p>
            <a:pPr algn="just"/>
            <a:r>
              <a:rPr lang="cs-CZ" sz="1750" dirty="0"/>
              <a:t>Vyjadřují dopad obvykle ve finančních termínech jako tisíce Kč. Nejčastěji </a:t>
            </a:r>
            <a:r>
              <a:rPr lang="cs-CZ" sz="1750" dirty="0" smtClean="0"/>
              <a:t>je vyjádřeno </a:t>
            </a:r>
            <a:r>
              <a:rPr lang="cs-CZ" sz="1750" dirty="0"/>
              <a:t>riziko ve formě </a:t>
            </a:r>
            <a:r>
              <a:rPr lang="cs-CZ" sz="1750" b="1" dirty="0"/>
              <a:t>roční předpokládané ztráty</a:t>
            </a:r>
            <a:r>
              <a:rPr lang="cs-CZ" sz="1750" dirty="0"/>
              <a:t>, která je vyjádřena </a:t>
            </a:r>
            <a:r>
              <a:rPr lang="cs-CZ" sz="1750" dirty="0" smtClean="0"/>
              <a:t>finanční částkou</a:t>
            </a:r>
            <a:r>
              <a:rPr lang="cs-CZ" sz="1750" dirty="0"/>
              <a:t>. </a:t>
            </a:r>
            <a:endParaRPr lang="cs-CZ" sz="1750" dirty="0" smtClean="0"/>
          </a:p>
          <a:p>
            <a:pPr algn="just"/>
            <a:r>
              <a:rPr lang="cs-CZ" sz="1750" dirty="0" smtClean="0"/>
              <a:t>Kvantitativní </a:t>
            </a:r>
            <a:r>
              <a:rPr lang="cs-CZ" sz="1750" dirty="0"/>
              <a:t>metody jsou přesnější; jejich provedení sice vyžaduje více </a:t>
            </a:r>
            <a:r>
              <a:rPr lang="cs-CZ" sz="1750" dirty="0" smtClean="0"/>
              <a:t>času a </a:t>
            </a:r>
            <a:r>
              <a:rPr lang="cs-CZ" sz="1750" dirty="0"/>
              <a:t>úsilí, poskytují však vyjádření rizik, které je pro jejich zvládání výhodnější</a:t>
            </a:r>
            <a:r>
              <a:rPr lang="cs-CZ" sz="1750" dirty="0" smtClean="0"/>
              <a:t>.</a:t>
            </a:r>
          </a:p>
          <a:p>
            <a:pPr algn="just"/>
            <a:r>
              <a:rPr lang="cs-CZ" sz="1750" dirty="0"/>
              <a:t>Pro podporu provádění kvantitativní analýzy rizik se obvykle používají </a:t>
            </a:r>
            <a:r>
              <a:rPr lang="cs-CZ" sz="1750" b="1" dirty="0" smtClean="0"/>
              <a:t>speciální nástroje</a:t>
            </a:r>
            <a:r>
              <a:rPr lang="cs-CZ" sz="1750" dirty="0"/>
              <a:t>, obvykle v podobě programů, často disponující databází informací, </a:t>
            </a:r>
            <a:r>
              <a:rPr lang="cs-CZ" sz="1750" dirty="0" smtClean="0"/>
              <a:t>ve kterých </a:t>
            </a:r>
            <a:r>
              <a:rPr lang="cs-CZ" sz="1750" dirty="0"/>
              <a:t>je metodika a postup provádění analýzy rizik již zapracován. Těchto </a:t>
            </a:r>
            <a:r>
              <a:rPr lang="cs-CZ" sz="1750" dirty="0" smtClean="0"/>
              <a:t>nástrojů v </a:t>
            </a:r>
            <a:r>
              <a:rPr lang="cs-CZ" sz="1750" dirty="0"/>
              <a:t>současné době existuje řada.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14196342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endParaRPr lang="cs-CZ" sz="1800" dirty="0" smtClean="0"/>
          </a:p>
          <a:p>
            <a:pPr algn="just"/>
            <a:r>
              <a:rPr lang="cs-CZ" sz="1800" b="1" dirty="0" err="1" smtClean="0"/>
              <a:t>Semikvantitativní</a:t>
            </a:r>
            <a:r>
              <a:rPr lang="cs-CZ" sz="1800" dirty="0" smtClean="0"/>
              <a:t> hodnocení </a:t>
            </a:r>
            <a:r>
              <a:rPr lang="cs-CZ" sz="1800" dirty="0"/>
              <a:t>používá kvalitativně popsané stupnice, které mají přiděleny číselné hodnoty, jejichž kombinací se určí míra rizika. Slouží jako východisko k bezpečnostním opatřením v provozu (např. bodová metoda</a:t>
            </a:r>
            <a:r>
              <a:rPr lang="cs-CZ" sz="1800" dirty="0" smtClean="0"/>
              <a:t>).</a:t>
            </a:r>
          </a:p>
          <a:p>
            <a:pPr algn="just"/>
            <a:endParaRPr lang="cs-CZ" sz="1800" dirty="0"/>
          </a:p>
          <a:p>
            <a:pPr algn="just"/>
            <a:r>
              <a:rPr lang="cs-CZ" sz="1800" dirty="0"/>
              <a:t>Výsledkem analýzy rizika je stanovení míry jednotlivých rizik, reprezentovaných </a:t>
            </a:r>
            <a:r>
              <a:rPr lang="cs-CZ" sz="1800" b="1" dirty="0"/>
              <a:t>kombinací (součinem) závažnosti následků (N) a jeho pravděpodobnosti (P)</a:t>
            </a:r>
            <a:r>
              <a:rPr lang="cs-CZ" sz="1800" dirty="0"/>
              <a:t>.</a:t>
            </a:r>
            <a:endParaRPr lang="cs-CZ" sz="175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7853523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r>
              <a:rPr lang="cs-CZ" sz="1800" b="1" dirty="0" smtClean="0"/>
              <a:t>Analýza rizik s různým počtem parametrů</a:t>
            </a:r>
          </a:p>
          <a:p>
            <a:pPr marL="0" indent="0" algn="just">
              <a:buNone/>
            </a:pPr>
            <a:r>
              <a:rPr lang="pt-BR" sz="1800" b="1" dirty="0"/>
              <a:t>A. metoda se dvěma parametry</a:t>
            </a:r>
          </a:p>
          <a:p>
            <a:pPr marL="0" indent="0" algn="just">
              <a:buNone/>
            </a:pPr>
            <a:r>
              <a:rPr lang="cs-CZ" sz="1800" dirty="0"/>
              <a:t>1. vyhodnocení pravděpodobnosti incidentu a jeho dopadu (pouze 2</a:t>
            </a:r>
          </a:p>
          <a:p>
            <a:pPr marL="0" indent="0" algn="just">
              <a:buNone/>
            </a:pPr>
            <a:r>
              <a:rPr lang="cs-CZ" sz="1800" dirty="0"/>
              <a:t>parametry </a:t>
            </a:r>
            <a:r>
              <a:rPr lang="cs-CZ" sz="1800" b="1" dirty="0"/>
              <a:t>PI </a:t>
            </a:r>
            <a:r>
              <a:rPr lang="cs-CZ" sz="1800" dirty="0"/>
              <a:t>– pravděpodobnost incidentu a </a:t>
            </a:r>
            <a:r>
              <a:rPr lang="cs-CZ" sz="1800" b="1" dirty="0"/>
              <a:t>D </a:t>
            </a:r>
            <a:r>
              <a:rPr lang="cs-CZ" sz="1800" dirty="0"/>
              <a:t>– dopad)</a:t>
            </a:r>
          </a:p>
          <a:p>
            <a:pPr marL="0" indent="0" algn="just">
              <a:buNone/>
            </a:pPr>
            <a:r>
              <a:rPr lang="cs-CZ" sz="1800" dirty="0"/>
              <a:t>2. výpočet míry rizika </a:t>
            </a:r>
            <a:r>
              <a:rPr lang="cs-CZ" sz="1800" b="1" dirty="0"/>
              <a:t>R </a:t>
            </a:r>
            <a:r>
              <a:rPr lang="cs-CZ" sz="1800" dirty="0"/>
              <a:t>podle vztahu R = PI x D</a:t>
            </a:r>
          </a:p>
          <a:p>
            <a:pPr marL="0" indent="0" algn="just">
              <a:buNone/>
            </a:pPr>
            <a:r>
              <a:rPr lang="cs-CZ" sz="1800" b="1" dirty="0"/>
              <a:t>P - Pravděpodobnost vzniku a existence rizika</a:t>
            </a:r>
          </a:p>
          <a:p>
            <a:pPr algn="just"/>
            <a:r>
              <a:rPr lang="cs-CZ" sz="1800" dirty="0"/>
              <a:t>1) Nahodilá</a:t>
            </a:r>
          </a:p>
          <a:p>
            <a:pPr algn="just"/>
            <a:r>
              <a:rPr lang="cs-CZ" sz="1800" dirty="0"/>
              <a:t>2) Nepravděpodobná</a:t>
            </a:r>
          </a:p>
          <a:p>
            <a:pPr algn="just"/>
            <a:r>
              <a:rPr lang="cs-CZ" sz="1800" dirty="0"/>
              <a:t>3) Pravděpodobná</a:t>
            </a:r>
          </a:p>
          <a:p>
            <a:pPr algn="just"/>
            <a:r>
              <a:rPr lang="cs-CZ" sz="1800" dirty="0"/>
              <a:t>4) Velmi pravděpodobná</a:t>
            </a:r>
          </a:p>
          <a:p>
            <a:pPr algn="just"/>
            <a:r>
              <a:rPr lang="cs-CZ" sz="1800" dirty="0"/>
              <a:t>5) Trvalá</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35934989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a:p>
            <a:pPr algn="just"/>
            <a:r>
              <a:rPr lang="cs-CZ" sz="1800" b="1" dirty="0" smtClean="0"/>
              <a:t>Analýza rizik s různým počtem parametrů</a:t>
            </a:r>
          </a:p>
          <a:p>
            <a:pPr marL="0" indent="0" algn="just">
              <a:buNone/>
            </a:pPr>
            <a:r>
              <a:rPr lang="cs-CZ" sz="1800" b="1" dirty="0"/>
              <a:t>B. metoda se třemi parametry</a:t>
            </a:r>
          </a:p>
          <a:p>
            <a:pPr marL="0" indent="0" algn="just">
              <a:buNone/>
            </a:pPr>
            <a:r>
              <a:rPr lang="cs-CZ" sz="1400" dirty="0"/>
              <a:t>1. vyhotovení matice </a:t>
            </a:r>
            <a:r>
              <a:rPr lang="cs-CZ" sz="1400" dirty="0" smtClean="0"/>
              <a:t>zranitelnosti (</a:t>
            </a:r>
            <a:r>
              <a:rPr lang="cs-CZ" sz="1400" dirty="0"/>
              <a:t>hodnota aktiva </a:t>
            </a:r>
            <a:r>
              <a:rPr lang="cs-CZ" sz="1400" b="1" dirty="0"/>
              <a:t>A </a:t>
            </a:r>
            <a:r>
              <a:rPr lang="cs-CZ" sz="1400" dirty="0"/>
              <a:t>v závislosti na pravděpodobnosti hrozby </a:t>
            </a:r>
            <a:r>
              <a:rPr lang="cs-CZ" sz="1400" b="1" dirty="0"/>
              <a:t>T</a:t>
            </a:r>
            <a:r>
              <a:rPr lang="cs-CZ" sz="1400" dirty="0"/>
              <a:t>)</a:t>
            </a:r>
          </a:p>
          <a:p>
            <a:pPr marL="0" indent="0" algn="just">
              <a:buNone/>
            </a:pPr>
            <a:r>
              <a:rPr lang="cs-CZ" sz="1400" dirty="0"/>
              <a:t>2. výpočet míry rizika </a:t>
            </a:r>
            <a:r>
              <a:rPr lang="cs-CZ" sz="1400" b="1" dirty="0"/>
              <a:t>R </a:t>
            </a:r>
            <a:r>
              <a:rPr lang="cs-CZ" sz="1400" dirty="0"/>
              <a:t>podle vztahu R = T x A x V, kde </a:t>
            </a:r>
            <a:r>
              <a:rPr lang="cs-CZ" sz="1400" b="1" dirty="0"/>
              <a:t>V </a:t>
            </a:r>
            <a:r>
              <a:rPr lang="cs-CZ" sz="1400" dirty="0"/>
              <a:t>je zranitelnost</a:t>
            </a:r>
          </a:p>
          <a:p>
            <a:pPr marL="0" indent="0" algn="just">
              <a:buNone/>
            </a:pPr>
            <a:r>
              <a:rPr lang="cs-CZ" sz="1400" dirty="0"/>
              <a:t>3. vyhotovení matice rizik z vypočtených </a:t>
            </a:r>
            <a:r>
              <a:rPr lang="cs-CZ" sz="1400" dirty="0" smtClean="0"/>
              <a:t>hodnot (</a:t>
            </a:r>
            <a:r>
              <a:rPr lang="cs-CZ" sz="1400" dirty="0"/>
              <a:t>hodnota aktiva </a:t>
            </a:r>
            <a:r>
              <a:rPr lang="cs-CZ" sz="1400" b="1" dirty="0"/>
              <a:t>A </a:t>
            </a:r>
            <a:r>
              <a:rPr lang="cs-CZ" sz="1400" dirty="0"/>
              <a:t>v závislosti na pravděpodobnosti hrozby </a:t>
            </a:r>
            <a:r>
              <a:rPr lang="cs-CZ" sz="1400" b="1" dirty="0"/>
              <a:t>T</a:t>
            </a:r>
            <a:r>
              <a:rPr lang="cs-CZ" sz="1400" dirty="0"/>
              <a:t>)</a:t>
            </a:r>
          </a:p>
          <a:p>
            <a:pPr marL="0" indent="0" algn="just">
              <a:buNone/>
            </a:pPr>
            <a:r>
              <a:rPr lang="cs-CZ" sz="1400" dirty="0"/>
              <a:t>4. stanovení hranic pro různé stupně rizika</a:t>
            </a:r>
          </a:p>
          <a:p>
            <a:pPr marL="0" indent="0" algn="just">
              <a:buNone/>
            </a:pPr>
            <a:r>
              <a:rPr lang="cs-CZ" sz="1400" b="1" dirty="0"/>
              <a:t>R - Míra rizika</a:t>
            </a:r>
          </a:p>
          <a:p>
            <a:pPr algn="just"/>
            <a:r>
              <a:rPr lang="cs-CZ" sz="1400" dirty="0"/>
              <a:t>1) 0 - 10: Bezvýznamné riziko</a:t>
            </a:r>
          </a:p>
          <a:p>
            <a:pPr algn="just"/>
            <a:r>
              <a:rPr lang="cs-CZ" sz="1400" dirty="0"/>
              <a:t>2) 11 - 20: Akceptovatelné riziko</a:t>
            </a:r>
          </a:p>
          <a:p>
            <a:pPr algn="just"/>
            <a:r>
              <a:rPr lang="cs-CZ" sz="1400" dirty="0"/>
              <a:t>3) 21 - 30: Mírné riziko</a:t>
            </a:r>
          </a:p>
          <a:p>
            <a:pPr algn="just"/>
            <a:r>
              <a:rPr lang="cs-CZ" sz="1400" dirty="0"/>
              <a:t>4) 31 - 60: Nežádoucí riziko</a:t>
            </a:r>
          </a:p>
          <a:p>
            <a:pPr algn="just"/>
            <a:r>
              <a:rPr lang="cs-CZ" sz="1400" dirty="0"/>
              <a:t>5) 61 - 120: Nepřijatelné riziko</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spTree>
    <p:extLst>
      <p:ext uri="{BB962C8B-B14F-4D97-AF65-F5344CB8AC3E}">
        <p14:creationId xmlns:p14="http://schemas.microsoft.com/office/powerpoint/2010/main" val="761039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Analýza rizik</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rizika</a:t>
            </a:r>
            <a:endParaRPr lang="cs-CZ" sz="18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275606"/>
            <a:ext cx="7260955" cy="3233394"/>
          </a:xfrm>
          <a:prstGeom prst="rect">
            <a:avLst/>
          </a:prstGeom>
        </p:spPr>
      </p:pic>
    </p:spTree>
    <p:extLst>
      <p:ext uri="{BB962C8B-B14F-4D97-AF65-F5344CB8AC3E}">
        <p14:creationId xmlns:p14="http://schemas.microsoft.com/office/powerpoint/2010/main" val="16283329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Risk management</a:t>
            </a:r>
            <a:r>
              <a:rPr lang="cs-CZ" sz="4000" b="1" dirty="0">
                <a:solidFill>
                  <a:schemeClr val="bg1"/>
                </a:solidFill>
                <a:latin typeface="Times New Roman" panose="02020603050405020304" pitchFamily="18" charset="0"/>
                <a:cs typeface="Times New Roman" panose="02020603050405020304" pitchFamily="18" charset="0"/>
              </a:rPr>
              <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en-US" sz="1400" dirty="0" err="1" smtClean="0">
                <a:solidFill>
                  <a:schemeClr val="bg1"/>
                </a:solidFill>
                <a:latin typeface="Times New Roman" panose="02020603050405020304" pitchFamily="18" charset="0"/>
                <a:cs typeface="Times New Roman" panose="02020603050405020304" pitchFamily="18" charset="0"/>
              </a:rPr>
              <a:t>Hodnocen</a:t>
            </a:r>
            <a:r>
              <a:rPr lang="cs-CZ" sz="1400" dirty="0" smtClean="0">
                <a:solidFill>
                  <a:schemeClr val="bg1"/>
                </a:solidFill>
                <a:latin typeface="Times New Roman" panose="02020603050405020304" pitchFamily="18" charset="0"/>
                <a:cs typeface="Times New Roman" panose="02020603050405020304" pitchFamily="18" charset="0"/>
              </a:rPr>
              <a:t>í rizika a metody snižování rizika</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1239471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Matice rizik a příležitostí</a:t>
            </a:r>
            <a:endParaRPr lang="cs-CZ" sz="1800" dirty="0"/>
          </a:p>
        </p:txBody>
      </p:sp>
      <p:graphicFrame>
        <p:nvGraphicFramePr>
          <p:cNvPr id="2" name="Tabulka 1">
            <a:extLst>
              <a:ext uri="{FF2B5EF4-FFF2-40B4-BE49-F238E27FC236}">
                <a16:creationId xmlns:a16="http://schemas.microsoft.com/office/drawing/2014/main" id="{22C57D1C-BC9B-41BF-B0E4-3336BE46161E}"/>
              </a:ext>
            </a:extLst>
          </p:cNvPr>
          <p:cNvGraphicFramePr>
            <a:graphicFrameLocks noGrp="1"/>
          </p:cNvGraphicFramePr>
          <p:nvPr>
            <p:extLst/>
          </p:nvPr>
        </p:nvGraphicFramePr>
        <p:xfrm>
          <a:off x="107504" y="915566"/>
          <a:ext cx="8730712" cy="3459480"/>
        </p:xfrm>
        <a:graphic>
          <a:graphicData uri="http://schemas.openxmlformats.org/drawingml/2006/table">
            <a:tbl>
              <a:tblPr firstRow="1" bandRow="1">
                <a:tableStyleId>{5C22544A-7EE6-4342-B048-85BDC9FD1C3A}</a:tableStyleId>
              </a:tblPr>
              <a:tblGrid>
                <a:gridCol w="1017170">
                  <a:extLst>
                    <a:ext uri="{9D8B030D-6E8A-4147-A177-3AD203B41FA5}">
                      <a16:colId xmlns:a16="http://schemas.microsoft.com/office/drawing/2014/main" val="2840175644"/>
                    </a:ext>
                  </a:extLst>
                </a:gridCol>
                <a:gridCol w="1017170">
                  <a:extLst>
                    <a:ext uri="{9D8B030D-6E8A-4147-A177-3AD203B41FA5}">
                      <a16:colId xmlns:a16="http://schemas.microsoft.com/office/drawing/2014/main" val="3745839119"/>
                    </a:ext>
                  </a:extLst>
                </a:gridCol>
                <a:gridCol w="1101935">
                  <a:extLst>
                    <a:ext uri="{9D8B030D-6E8A-4147-A177-3AD203B41FA5}">
                      <a16:colId xmlns:a16="http://schemas.microsoft.com/office/drawing/2014/main" val="3554654397"/>
                    </a:ext>
                  </a:extLst>
                </a:gridCol>
                <a:gridCol w="2373399">
                  <a:extLst>
                    <a:ext uri="{9D8B030D-6E8A-4147-A177-3AD203B41FA5}">
                      <a16:colId xmlns:a16="http://schemas.microsoft.com/office/drawing/2014/main" val="3026526348"/>
                    </a:ext>
                  </a:extLst>
                </a:gridCol>
                <a:gridCol w="1101935">
                  <a:extLst>
                    <a:ext uri="{9D8B030D-6E8A-4147-A177-3AD203B41FA5}">
                      <a16:colId xmlns:a16="http://schemas.microsoft.com/office/drawing/2014/main" val="1670236536"/>
                    </a:ext>
                  </a:extLst>
                </a:gridCol>
                <a:gridCol w="1017170">
                  <a:extLst>
                    <a:ext uri="{9D8B030D-6E8A-4147-A177-3AD203B41FA5}">
                      <a16:colId xmlns:a16="http://schemas.microsoft.com/office/drawing/2014/main" val="3211654516"/>
                    </a:ext>
                  </a:extLst>
                </a:gridCol>
                <a:gridCol w="162092">
                  <a:extLst>
                    <a:ext uri="{9D8B030D-6E8A-4147-A177-3AD203B41FA5}">
                      <a16:colId xmlns:a16="http://schemas.microsoft.com/office/drawing/2014/main" val="3208615769"/>
                    </a:ext>
                  </a:extLst>
                </a:gridCol>
                <a:gridCol w="939841">
                  <a:extLst>
                    <a:ext uri="{9D8B030D-6E8A-4147-A177-3AD203B41FA5}">
                      <a16:colId xmlns:a16="http://schemas.microsoft.com/office/drawing/2014/main" val="2668911743"/>
                    </a:ext>
                  </a:extLst>
                </a:gridCol>
              </a:tblGrid>
              <a:tr h="370840">
                <a:tc gridSpan="3">
                  <a:txBody>
                    <a:bodyPr/>
                    <a:lstStyle/>
                    <a:p>
                      <a:r>
                        <a:rPr lang="cs-CZ" sz="1600" dirty="0"/>
                        <a:t>Riziko pozitivního vývoje</a:t>
                      </a:r>
                    </a:p>
                  </a:txBody>
                  <a:tcPr/>
                </a:tc>
                <a:tc hMerge="1">
                  <a:txBody>
                    <a:bodyPr/>
                    <a:lstStyle/>
                    <a:p>
                      <a:endParaRPr lang="cs-CZ" dirty="0"/>
                    </a:p>
                  </a:txBody>
                  <a:tcPr/>
                </a:tc>
                <a:tc hMerge="1">
                  <a:txBody>
                    <a:bodyPr/>
                    <a:lstStyle/>
                    <a:p>
                      <a:endParaRPr lang="cs-CZ" dirty="0"/>
                    </a:p>
                  </a:txBody>
                  <a:tcPr/>
                </a:tc>
                <a:tc>
                  <a:txBody>
                    <a:bodyPr/>
                    <a:lstStyle/>
                    <a:p>
                      <a:r>
                        <a:rPr lang="cs-CZ" sz="1600" dirty="0"/>
                        <a:t>Pravděpodobnost </a:t>
                      </a:r>
                    </a:p>
                  </a:txBody>
                  <a:tcPr/>
                </a:tc>
                <a:tc gridSpan="4">
                  <a:txBody>
                    <a:bodyPr/>
                    <a:lstStyle/>
                    <a:p>
                      <a:r>
                        <a:rPr lang="cs-CZ" sz="1600" dirty="0"/>
                        <a:t>Riziko negativních dopadů</a:t>
                      </a:r>
                    </a:p>
                  </a:txBody>
                  <a:tcPr/>
                </a:tc>
                <a:tc hMerge="1">
                  <a:txBody>
                    <a:bodyPr/>
                    <a:lstStyle/>
                    <a:p>
                      <a:endParaRPr lang="cs-CZ" dirty="0"/>
                    </a:p>
                  </a:txBody>
                  <a:tcPr/>
                </a:tc>
                <a:tc hMerge="1">
                  <a:txBody>
                    <a:bodyPr/>
                    <a:lstStyle/>
                    <a:p>
                      <a:endParaRPr lang="cs-CZ" dirty="0"/>
                    </a:p>
                  </a:txBody>
                  <a:tcPr/>
                </a:tc>
                <a:tc hMerge="1">
                  <a:txBody>
                    <a:bodyPr/>
                    <a:lstStyle/>
                    <a:p>
                      <a:endParaRPr lang="cs-CZ" sz="1600" dirty="0"/>
                    </a:p>
                  </a:txBody>
                  <a:tcPr/>
                </a:tc>
                <a:extLst>
                  <a:ext uri="{0D108BD9-81ED-4DB2-BD59-A6C34878D82A}">
                    <a16:rowId xmlns:a16="http://schemas.microsoft.com/office/drawing/2014/main" val="414219147"/>
                  </a:ext>
                </a:extLst>
              </a:tr>
              <a:tr h="370840">
                <a:tc>
                  <a:txBody>
                    <a:bodyPr/>
                    <a:lstStyle/>
                    <a:p>
                      <a:r>
                        <a:rPr lang="cs-CZ" sz="1600" dirty="0"/>
                        <a:t>Vysoká </a:t>
                      </a:r>
                    </a:p>
                  </a:txBody>
                  <a:tcPr/>
                </a:tc>
                <a:tc>
                  <a:txBody>
                    <a:bodyPr/>
                    <a:lstStyle/>
                    <a:p>
                      <a:r>
                        <a:rPr lang="cs-CZ" sz="1600" dirty="0"/>
                        <a:t>Vysoká </a:t>
                      </a:r>
                    </a:p>
                  </a:txBody>
                  <a:tcPr/>
                </a:tc>
                <a:tc>
                  <a:txBody>
                    <a:bodyPr/>
                    <a:lstStyle/>
                    <a:p>
                      <a:r>
                        <a:rPr lang="cs-CZ" sz="1600" dirty="0"/>
                        <a:t>Střední </a:t>
                      </a:r>
                    </a:p>
                  </a:txBody>
                  <a:tcPr/>
                </a:tc>
                <a:tc>
                  <a:txBody>
                    <a:bodyPr/>
                    <a:lstStyle/>
                    <a:p>
                      <a:r>
                        <a:rPr lang="cs-CZ" sz="1600" dirty="0"/>
                        <a:t>1:2 Pravděpodobná </a:t>
                      </a:r>
                    </a:p>
                  </a:txBody>
                  <a:tcPr/>
                </a:tc>
                <a:tc>
                  <a:txBody>
                    <a:bodyPr/>
                    <a:lstStyle/>
                    <a:p>
                      <a:r>
                        <a:rPr lang="cs-CZ" sz="1600" dirty="0"/>
                        <a:t>Střední </a:t>
                      </a:r>
                    </a:p>
                  </a:txBody>
                  <a:tcPr/>
                </a:tc>
                <a:tc>
                  <a:txBody>
                    <a:bodyPr/>
                    <a:lstStyle/>
                    <a:p>
                      <a:r>
                        <a:rPr lang="cs-CZ" sz="1600" dirty="0"/>
                        <a:t>Vysoká</a:t>
                      </a:r>
                    </a:p>
                  </a:txBody>
                  <a:tcPr/>
                </a:tc>
                <a:tc gridSpan="2">
                  <a:txBody>
                    <a:bodyPr/>
                    <a:lstStyle/>
                    <a:p>
                      <a:r>
                        <a:rPr lang="cs-CZ" sz="1600" dirty="0"/>
                        <a:t>Vysoká </a:t>
                      </a:r>
                    </a:p>
                  </a:txBody>
                  <a:tcPr/>
                </a:tc>
                <a:tc hMerge="1">
                  <a:txBody>
                    <a:bodyPr/>
                    <a:lstStyle/>
                    <a:p>
                      <a:endParaRPr lang="cs-CZ" sz="1600" dirty="0"/>
                    </a:p>
                  </a:txBody>
                  <a:tcPr/>
                </a:tc>
                <a:extLst>
                  <a:ext uri="{0D108BD9-81ED-4DB2-BD59-A6C34878D82A}">
                    <a16:rowId xmlns:a16="http://schemas.microsoft.com/office/drawing/2014/main" val="4210289788"/>
                  </a:ext>
                </a:extLst>
              </a:tr>
              <a:tr h="370840">
                <a:tc>
                  <a:txBody>
                    <a:bodyPr/>
                    <a:lstStyle/>
                    <a:p>
                      <a:r>
                        <a:rPr lang="cs-CZ" sz="1600" dirty="0"/>
                        <a:t>Vysoká </a:t>
                      </a:r>
                    </a:p>
                  </a:txBody>
                  <a:tcPr/>
                </a:tc>
                <a:tc>
                  <a:txBody>
                    <a:bodyPr/>
                    <a:lstStyle/>
                    <a:p>
                      <a:r>
                        <a:rPr lang="cs-CZ" sz="1600" dirty="0"/>
                        <a:t>Střední  </a:t>
                      </a:r>
                    </a:p>
                  </a:txBody>
                  <a:tcPr/>
                </a:tc>
                <a:tc>
                  <a:txBody>
                    <a:bodyPr/>
                    <a:lstStyle/>
                    <a:p>
                      <a:r>
                        <a:rPr lang="cs-CZ" sz="1600" dirty="0"/>
                        <a:t>Nízká </a:t>
                      </a:r>
                    </a:p>
                  </a:txBody>
                  <a:tcPr/>
                </a:tc>
                <a:tc>
                  <a:txBody>
                    <a:bodyPr/>
                    <a:lstStyle/>
                    <a:p>
                      <a:r>
                        <a:rPr lang="cs-CZ" sz="1600" dirty="0"/>
                        <a:t>1:10 Možná </a:t>
                      </a:r>
                    </a:p>
                  </a:txBody>
                  <a:tcPr/>
                </a:tc>
                <a:tc>
                  <a:txBody>
                    <a:bodyPr/>
                    <a:lstStyle/>
                    <a:p>
                      <a:r>
                        <a:rPr lang="cs-CZ" sz="1600" dirty="0"/>
                        <a:t>Nízká </a:t>
                      </a:r>
                    </a:p>
                  </a:txBody>
                  <a:tcPr/>
                </a:tc>
                <a:tc>
                  <a:txBody>
                    <a:bodyPr/>
                    <a:lstStyle/>
                    <a:p>
                      <a:r>
                        <a:rPr lang="cs-CZ" sz="1600" dirty="0"/>
                        <a:t>Střední </a:t>
                      </a:r>
                    </a:p>
                  </a:txBody>
                  <a:tcPr/>
                </a:tc>
                <a:tc gridSpan="2">
                  <a:txBody>
                    <a:bodyPr/>
                    <a:lstStyle/>
                    <a:p>
                      <a:r>
                        <a:rPr lang="cs-CZ" sz="1600" dirty="0"/>
                        <a:t>Vysoká </a:t>
                      </a:r>
                    </a:p>
                  </a:txBody>
                  <a:tcPr/>
                </a:tc>
                <a:tc hMerge="1">
                  <a:txBody>
                    <a:bodyPr/>
                    <a:lstStyle/>
                    <a:p>
                      <a:endParaRPr lang="cs-CZ" sz="1600" dirty="0"/>
                    </a:p>
                  </a:txBody>
                  <a:tcPr/>
                </a:tc>
                <a:extLst>
                  <a:ext uri="{0D108BD9-81ED-4DB2-BD59-A6C34878D82A}">
                    <a16:rowId xmlns:a16="http://schemas.microsoft.com/office/drawing/2014/main" val="3293125657"/>
                  </a:ext>
                </a:extLst>
              </a:tr>
              <a:tr h="370840">
                <a:tc>
                  <a:txBody>
                    <a:bodyPr/>
                    <a:lstStyle/>
                    <a:p>
                      <a:r>
                        <a:rPr lang="cs-CZ" sz="1600" dirty="0"/>
                        <a:t>Střední </a:t>
                      </a:r>
                    </a:p>
                  </a:txBody>
                  <a:tcPr/>
                </a:tc>
                <a:tc>
                  <a:txBody>
                    <a:bodyPr/>
                    <a:lstStyle/>
                    <a:p>
                      <a:r>
                        <a:rPr lang="cs-CZ" sz="1600" dirty="0"/>
                        <a:t>Nízká </a:t>
                      </a:r>
                    </a:p>
                  </a:txBody>
                  <a:tcPr/>
                </a:tc>
                <a:tc>
                  <a:txBody>
                    <a:bodyPr/>
                    <a:lstStyle/>
                    <a:p>
                      <a:r>
                        <a:rPr lang="cs-CZ" sz="1600" dirty="0"/>
                        <a:t>Nízká </a:t>
                      </a:r>
                    </a:p>
                  </a:txBody>
                  <a:tcPr/>
                </a:tc>
                <a:tc>
                  <a:txBody>
                    <a:bodyPr/>
                    <a:lstStyle/>
                    <a:p>
                      <a:r>
                        <a:rPr lang="cs-CZ" sz="1600" dirty="0"/>
                        <a:t>1:100 Nepravděpodobná </a:t>
                      </a:r>
                    </a:p>
                  </a:txBody>
                  <a:tcPr/>
                </a:tc>
                <a:tc>
                  <a:txBody>
                    <a:bodyPr/>
                    <a:lstStyle/>
                    <a:p>
                      <a:r>
                        <a:rPr lang="cs-CZ" sz="1600" dirty="0"/>
                        <a:t>Nízká </a:t>
                      </a:r>
                    </a:p>
                  </a:txBody>
                  <a:tcPr/>
                </a:tc>
                <a:tc>
                  <a:txBody>
                    <a:bodyPr/>
                    <a:lstStyle/>
                    <a:p>
                      <a:r>
                        <a:rPr lang="cs-CZ" sz="1600" dirty="0"/>
                        <a:t>Nízká </a:t>
                      </a:r>
                    </a:p>
                  </a:txBody>
                  <a:tcPr/>
                </a:tc>
                <a:tc gridSpan="2">
                  <a:txBody>
                    <a:bodyPr/>
                    <a:lstStyle/>
                    <a:p>
                      <a:r>
                        <a:rPr lang="cs-CZ" sz="1600" dirty="0"/>
                        <a:t>Střední </a:t>
                      </a:r>
                    </a:p>
                  </a:txBody>
                  <a:tcPr/>
                </a:tc>
                <a:tc hMerge="1">
                  <a:txBody>
                    <a:bodyPr/>
                    <a:lstStyle/>
                    <a:p>
                      <a:endParaRPr lang="cs-CZ" sz="1600" dirty="0"/>
                    </a:p>
                  </a:txBody>
                  <a:tcPr/>
                </a:tc>
                <a:extLst>
                  <a:ext uri="{0D108BD9-81ED-4DB2-BD59-A6C34878D82A}">
                    <a16:rowId xmlns:a16="http://schemas.microsoft.com/office/drawing/2014/main" val="4153533125"/>
                  </a:ext>
                </a:extLst>
              </a:tr>
              <a:tr h="370840">
                <a:tc>
                  <a:txBody>
                    <a:bodyPr/>
                    <a:lstStyle/>
                    <a:p>
                      <a:r>
                        <a:rPr lang="cs-CZ" sz="1600" dirty="0"/>
                        <a:t>Hlavní </a:t>
                      </a:r>
                    </a:p>
                  </a:txBody>
                  <a:tcPr/>
                </a:tc>
                <a:tc>
                  <a:txBody>
                    <a:bodyPr/>
                    <a:lstStyle/>
                    <a:p>
                      <a:r>
                        <a:rPr lang="cs-CZ" sz="1600" dirty="0"/>
                        <a:t>Střední </a:t>
                      </a:r>
                    </a:p>
                  </a:txBody>
                  <a:tcPr/>
                </a:tc>
                <a:tc>
                  <a:txBody>
                    <a:bodyPr/>
                    <a:lstStyle/>
                    <a:p>
                      <a:r>
                        <a:rPr lang="cs-CZ" sz="1600" dirty="0"/>
                        <a:t>Vedlejší </a:t>
                      </a:r>
                    </a:p>
                  </a:txBody>
                  <a:tcPr/>
                </a:tc>
                <a:tc>
                  <a:txBody>
                    <a:bodyPr/>
                    <a:lstStyle/>
                    <a:p>
                      <a:endParaRPr lang="cs-CZ" sz="1600" dirty="0"/>
                    </a:p>
                  </a:txBody>
                  <a:tcPr/>
                </a:tc>
                <a:tc>
                  <a:txBody>
                    <a:bodyPr/>
                    <a:lstStyle/>
                    <a:p>
                      <a:r>
                        <a:rPr lang="cs-CZ" sz="1600" dirty="0"/>
                        <a:t>Vedlejší  </a:t>
                      </a:r>
                    </a:p>
                  </a:txBody>
                  <a:tcPr/>
                </a:tc>
                <a:tc>
                  <a:txBody>
                    <a:bodyPr/>
                    <a:lstStyle/>
                    <a:p>
                      <a:r>
                        <a:rPr lang="cs-CZ" sz="1600" dirty="0"/>
                        <a:t>Střední </a:t>
                      </a:r>
                    </a:p>
                  </a:txBody>
                  <a:tcPr/>
                </a:tc>
                <a:tc gridSpan="2">
                  <a:txBody>
                    <a:bodyPr/>
                    <a:lstStyle/>
                    <a:p>
                      <a:r>
                        <a:rPr lang="cs-CZ" sz="1600" dirty="0"/>
                        <a:t>Hlavní </a:t>
                      </a:r>
                    </a:p>
                  </a:txBody>
                  <a:tcPr/>
                </a:tc>
                <a:tc hMerge="1">
                  <a:txBody>
                    <a:bodyPr/>
                    <a:lstStyle/>
                    <a:p>
                      <a:endParaRPr lang="cs-CZ" sz="1600" dirty="0"/>
                    </a:p>
                  </a:txBody>
                  <a:tcPr/>
                </a:tc>
                <a:extLst>
                  <a:ext uri="{0D108BD9-81ED-4DB2-BD59-A6C34878D82A}">
                    <a16:rowId xmlns:a16="http://schemas.microsoft.com/office/drawing/2014/main" val="1549749013"/>
                  </a:ext>
                </a:extLst>
              </a:tr>
              <a:tr h="370840">
                <a:tc gridSpan="8">
                  <a:txBody>
                    <a:bodyPr/>
                    <a:lstStyle/>
                    <a:p>
                      <a:pPr algn="ctr"/>
                      <a:r>
                        <a:rPr lang="cs-CZ" b="1" dirty="0"/>
                        <a:t>Důsledky </a:t>
                      </a:r>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pPr algn="ctr"/>
                      <a:endParaRPr lang="cs-CZ" b="1" dirty="0"/>
                    </a:p>
                  </a:txBody>
                  <a:tcPr/>
                </a:tc>
                <a:extLst>
                  <a:ext uri="{0D108BD9-81ED-4DB2-BD59-A6C34878D82A}">
                    <a16:rowId xmlns:a16="http://schemas.microsoft.com/office/drawing/2014/main" val="1914016980"/>
                  </a:ext>
                </a:extLst>
              </a:tr>
              <a:tr h="370840">
                <a:tc>
                  <a:txBody>
                    <a:bodyPr/>
                    <a:lstStyle/>
                    <a:p>
                      <a:r>
                        <a:rPr lang="cs-CZ" sz="1500" dirty="0"/>
                        <a:t>Přínosné překročení mnoha cílů</a:t>
                      </a:r>
                    </a:p>
                  </a:txBody>
                  <a:tcPr/>
                </a:tc>
                <a:tc>
                  <a:txBody>
                    <a:bodyPr/>
                    <a:lstStyle/>
                    <a:p>
                      <a:r>
                        <a:rPr lang="cs-CZ" sz="1500" dirty="0"/>
                        <a:t>Cíl splněn výrazně dříve, lépe nebo levněji</a:t>
                      </a:r>
                    </a:p>
                  </a:txBody>
                  <a:tcPr/>
                </a:tc>
                <a:tc>
                  <a:txBody>
                    <a:bodyPr/>
                    <a:lstStyle/>
                    <a:p>
                      <a:r>
                        <a:rPr lang="cs-CZ" sz="1500" dirty="0"/>
                        <a:t>Cíl splněn o něco dříve, lépe nebo levněji</a:t>
                      </a:r>
                    </a:p>
                  </a:txBody>
                  <a:tcPr/>
                </a:tc>
                <a:tc>
                  <a:txBody>
                    <a:bodyPr/>
                    <a:lstStyle/>
                    <a:p>
                      <a:r>
                        <a:rPr lang="cs-CZ" sz="1500" dirty="0"/>
                        <a:t>MBO (zákazníci, lidé, společnost nebo klíčová výkonnost)</a:t>
                      </a:r>
                    </a:p>
                  </a:txBody>
                  <a:tcPr/>
                </a:tc>
                <a:tc>
                  <a:txBody>
                    <a:bodyPr/>
                    <a:lstStyle/>
                    <a:p>
                      <a:r>
                        <a:rPr lang="cs-CZ" sz="1500" dirty="0"/>
                        <a:t>Skluz a drobné odchylky</a:t>
                      </a:r>
                    </a:p>
                  </a:txBody>
                  <a:tcPr/>
                </a:tc>
                <a:tc gridSpan="2">
                  <a:txBody>
                    <a:bodyPr/>
                    <a:lstStyle/>
                    <a:p>
                      <a:r>
                        <a:rPr lang="cs-CZ" sz="1500" dirty="0"/>
                        <a:t>Nedosažení cíle</a:t>
                      </a:r>
                    </a:p>
                  </a:txBody>
                  <a:tcPr/>
                </a:tc>
                <a:tc hMerge="1">
                  <a:txBody>
                    <a:bodyPr/>
                    <a:lstStyle/>
                    <a:p>
                      <a:r>
                        <a:rPr lang="cs-CZ" sz="1500" dirty="0"/>
                        <a:t>Zánik organizace</a:t>
                      </a:r>
                    </a:p>
                  </a:txBody>
                  <a:tcPr/>
                </a:tc>
                <a:tc>
                  <a:txBody>
                    <a:bodyPr/>
                    <a:lstStyle/>
                    <a:p>
                      <a:r>
                        <a:rPr lang="cs-CZ" sz="1500" dirty="0"/>
                        <a:t>Zánik organizace</a:t>
                      </a:r>
                    </a:p>
                  </a:txBody>
                  <a:tcPr/>
                </a:tc>
                <a:extLst>
                  <a:ext uri="{0D108BD9-81ED-4DB2-BD59-A6C34878D82A}">
                    <a16:rowId xmlns:a16="http://schemas.microsoft.com/office/drawing/2014/main" val="1508529556"/>
                  </a:ext>
                </a:extLst>
              </a:tr>
            </a:tbl>
          </a:graphicData>
        </a:graphic>
      </p:graphicFrame>
      <p:cxnSp>
        <p:nvCxnSpPr>
          <p:cNvPr id="5" name="Přímá spojnice se šipkou 4">
            <a:extLst>
              <a:ext uri="{FF2B5EF4-FFF2-40B4-BE49-F238E27FC236}">
                <a16:creationId xmlns:a16="http://schemas.microsoft.com/office/drawing/2014/main" id="{8693AB02-4F10-471E-AABC-853939A36251}"/>
              </a:ext>
            </a:extLst>
          </p:cNvPr>
          <p:cNvCxnSpPr/>
          <p:nvPr/>
        </p:nvCxnSpPr>
        <p:spPr>
          <a:xfrm flipH="1" flipV="1">
            <a:off x="611560" y="1347614"/>
            <a:ext cx="2088232" cy="1080120"/>
          </a:xfrm>
          <a:prstGeom prst="straightConnector1">
            <a:avLst/>
          </a:prstGeom>
          <a:ln>
            <a:solidFill>
              <a:srgbClr val="000000"/>
            </a:solidFill>
            <a:tailEnd type="triangle"/>
          </a:ln>
        </p:spPr>
        <p:style>
          <a:lnRef idx="3">
            <a:schemeClr val="accent4"/>
          </a:lnRef>
          <a:fillRef idx="0">
            <a:schemeClr val="accent4"/>
          </a:fillRef>
          <a:effectRef idx="2">
            <a:schemeClr val="accent4"/>
          </a:effectRef>
          <a:fontRef idx="minor">
            <a:schemeClr val="tx1"/>
          </a:fontRef>
        </p:style>
      </p:cxnSp>
      <p:cxnSp>
        <p:nvCxnSpPr>
          <p:cNvPr id="7" name="Přímá spojnice se šipkou 6">
            <a:extLst>
              <a:ext uri="{FF2B5EF4-FFF2-40B4-BE49-F238E27FC236}">
                <a16:creationId xmlns:a16="http://schemas.microsoft.com/office/drawing/2014/main" id="{72B75536-5A98-4F36-A176-E8A5A60E3CF2}"/>
              </a:ext>
            </a:extLst>
          </p:cNvPr>
          <p:cNvCxnSpPr/>
          <p:nvPr/>
        </p:nvCxnSpPr>
        <p:spPr>
          <a:xfrm flipH="1">
            <a:off x="5652120" y="1275606"/>
            <a:ext cx="2304256" cy="1296144"/>
          </a:xfrm>
          <a:prstGeom prst="straightConnector1">
            <a:avLst/>
          </a:prstGeom>
          <a:ln>
            <a:solidFill>
              <a:srgbClr val="000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2035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Index rizikovosti</a:t>
            </a:r>
            <a:endParaRPr lang="cs-CZ" sz="1800" dirty="0"/>
          </a:p>
        </p:txBody>
      </p:sp>
      <p:graphicFrame>
        <p:nvGraphicFramePr>
          <p:cNvPr id="2" name="Tabulka 1">
            <a:extLst>
              <a:ext uri="{FF2B5EF4-FFF2-40B4-BE49-F238E27FC236}">
                <a16:creationId xmlns:a16="http://schemas.microsoft.com/office/drawing/2014/main" id="{BFFA8BBC-AEB4-4DC7-9799-389E9477F0E4}"/>
              </a:ext>
            </a:extLst>
          </p:cNvPr>
          <p:cNvGraphicFramePr>
            <a:graphicFrameLocks noGrp="1"/>
          </p:cNvGraphicFramePr>
          <p:nvPr>
            <p:extLst/>
          </p:nvPr>
        </p:nvGraphicFramePr>
        <p:xfrm>
          <a:off x="273058" y="697486"/>
          <a:ext cx="7536159" cy="3185160"/>
        </p:xfrm>
        <a:graphic>
          <a:graphicData uri="http://schemas.openxmlformats.org/drawingml/2006/table">
            <a:tbl>
              <a:tblPr firstRow="1" bandRow="1">
                <a:tableStyleId>{5C22544A-7EE6-4342-B048-85BDC9FD1C3A}</a:tableStyleId>
              </a:tblPr>
              <a:tblGrid>
                <a:gridCol w="698541">
                  <a:extLst>
                    <a:ext uri="{9D8B030D-6E8A-4147-A177-3AD203B41FA5}">
                      <a16:colId xmlns:a16="http://schemas.microsoft.com/office/drawing/2014/main" val="223025089"/>
                    </a:ext>
                  </a:extLst>
                </a:gridCol>
                <a:gridCol w="5829507">
                  <a:extLst>
                    <a:ext uri="{9D8B030D-6E8A-4147-A177-3AD203B41FA5}">
                      <a16:colId xmlns:a16="http://schemas.microsoft.com/office/drawing/2014/main" val="940793380"/>
                    </a:ext>
                  </a:extLst>
                </a:gridCol>
                <a:gridCol w="1008111">
                  <a:extLst>
                    <a:ext uri="{9D8B030D-6E8A-4147-A177-3AD203B41FA5}">
                      <a16:colId xmlns:a16="http://schemas.microsoft.com/office/drawing/2014/main" val="1574681440"/>
                    </a:ext>
                  </a:extLst>
                </a:gridCol>
              </a:tblGrid>
              <a:tr h="370840">
                <a:tc gridSpan="3">
                  <a:txBody>
                    <a:bodyPr/>
                    <a:lstStyle/>
                    <a:p>
                      <a:pPr algn="ctr"/>
                      <a:r>
                        <a:rPr lang="cs-CZ" sz="1400" dirty="0"/>
                        <a:t>Finanční komponenty hodnocení rizika firmy</a:t>
                      </a:r>
                    </a:p>
                  </a:txBody>
                  <a:tcPr/>
                </a:tc>
                <a:tc hMerge="1">
                  <a:txBody>
                    <a:bodyPr/>
                    <a:lstStyle/>
                    <a:p>
                      <a:endParaRPr lang="cs-CZ" sz="1400" dirty="0"/>
                    </a:p>
                  </a:txBody>
                  <a:tcPr/>
                </a:tc>
                <a:tc hMerge="1">
                  <a:txBody>
                    <a:bodyPr/>
                    <a:lstStyle/>
                    <a:p>
                      <a:endParaRPr lang="cs-CZ" sz="1400" dirty="0"/>
                    </a:p>
                  </a:txBody>
                  <a:tcPr/>
                </a:tc>
                <a:extLst>
                  <a:ext uri="{0D108BD9-81ED-4DB2-BD59-A6C34878D82A}">
                    <a16:rowId xmlns:a16="http://schemas.microsoft.com/office/drawing/2014/main" val="1677373628"/>
                  </a:ext>
                </a:extLst>
              </a:tr>
              <a:tr h="370840">
                <a:tc>
                  <a:txBody>
                    <a:bodyPr/>
                    <a:lstStyle/>
                    <a:p>
                      <a:r>
                        <a:rPr lang="cs-CZ" sz="1400" dirty="0"/>
                        <a:t>Index </a:t>
                      </a:r>
                    </a:p>
                  </a:txBody>
                  <a:tcPr/>
                </a:tc>
                <a:tc>
                  <a:txBody>
                    <a:bodyPr/>
                    <a:lstStyle/>
                    <a:p>
                      <a:r>
                        <a:rPr lang="cs-CZ" sz="1400" dirty="0"/>
                        <a:t>Popis </a:t>
                      </a:r>
                    </a:p>
                  </a:txBody>
                  <a:tcPr/>
                </a:tc>
                <a:tc>
                  <a:txBody>
                    <a:bodyPr/>
                    <a:lstStyle/>
                    <a:p>
                      <a:r>
                        <a:rPr lang="cs-CZ" sz="1400" dirty="0"/>
                        <a:t>Výsledek </a:t>
                      </a:r>
                    </a:p>
                  </a:txBody>
                  <a:tcPr/>
                </a:tc>
                <a:extLst>
                  <a:ext uri="{0D108BD9-81ED-4DB2-BD59-A6C34878D82A}">
                    <a16:rowId xmlns:a16="http://schemas.microsoft.com/office/drawing/2014/main" val="3602097496"/>
                  </a:ext>
                </a:extLst>
              </a:tr>
              <a:tr h="370840">
                <a:tc>
                  <a:txBody>
                    <a:bodyPr/>
                    <a:lstStyle/>
                    <a:p>
                      <a:r>
                        <a:rPr lang="cs-CZ" sz="1400" dirty="0"/>
                        <a:t>1.1</a:t>
                      </a:r>
                    </a:p>
                  </a:txBody>
                  <a:tcPr/>
                </a:tc>
                <a:tc>
                  <a:txBody>
                    <a:bodyPr/>
                    <a:lstStyle/>
                    <a:p>
                      <a:r>
                        <a:rPr lang="cs-CZ" sz="1400" dirty="0"/>
                        <a:t>nedostupnost dostatečných finančních prostředků na plnění strategických plánů</a:t>
                      </a:r>
                    </a:p>
                  </a:txBody>
                  <a:tcPr/>
                </a:tc>
                <a:tc>
                  <a:txBody>
                    <a:bodyPr/>
                    <a:lstStyle/>
                    <a:p>
                      <a:endParaRPr lang="cs-CZ" sz="1400"/>
                    </a:p>
                  </a:txBody>
                  <a:tcPr/>
                </a:tc>
                <a:extLst>
                  <a:ext uri="{0D108BD9-81ED-4DB2-BD59-A6C34878D82A}">
                    <a16:rowId xmlns:a16="http://schemas.microsoft.com/office/drawing/2014/main" val="3936466028"/>
                  </a:ext>
                </a:extLst>
              </a:tr>
              <a:tr h="370840">
                <a:tc>
                  <a:txBody>
                    <a:bodyPr/>
                    <a:lstStyle/>
                    <a:p>
                      <a:r>
                        <a:rPr lang="cs-CZ" sz="1400" dirty="0"/>
                        <a:t>1.2</a:t>
                      </a:r>
                    </a:p>
                  </a:txBody>
                  <a:tcPr/>
                </a:tc>
                <a:tc>
                  <a:txBody>
                    <a:bodyPr/>
                    <a:lstStyle/>
                    <a:p>
                      <a:r>
                        <a:rPr lang="cs-CZ" sz="1400" dirty="0"/>
                        <a:t>nedostatečně spolehlivé postupy pro správné rozdělování finančních prostředků na strategické investice</a:t>
                      </a:r>
                    </a:p>
                  </a:txBody>
                  <a:tcPr/>
                </a:tc>
                <a:tc>
                  <a:txBody>
                    <a:bodyPr/>
                    <a:lstStyle/>
                    <a:p>
                      <a:endParaRPr lang="cs-CZ" sz="1400"/>
                    </a:p>
                  </a:txBody>
                  <a:tcPr/>
                </a:tc>
                <a:extLst>
                  <a:ext uri="{0D108BD9-81ED-4DB2-BD59-A6C34878D82A}">
                    <a16:rowId xmlns:a16="http://schemas.microsoft.com/office/drawing/2014/main" val="3434043562"/>
                  </a:ext>
                </a:extLst>
              </a:tr>
              <a:tr h="370840">
                <a:tc>
                  <a:txBody>
                    <a:bodyPr/>
                    <a:lstStyle/>
                    <a:p>
                      <a:r>
                        <a:rPr lang="cs-CZ" sz="1400" dirty="0"/>
                        <a:t>1.3</a:t>
                      </a:r>
                    </a:p>
                  </a:txBody>
                  <a:tcPr/>
                </a:tc>
                <a:tc>
                  <a:txBody>
                    <a:bodyPr/>
                    <a:lstStyle/>
                    <a:p>
                      <a:r>
                        <a:rPr lang="cs-CZ" sz="1400" dirty="0"/>
                        <a:t>nedostatečné podmínky vnitřní finanční kontroly pro předcházení podvodům a kontrolu úvěrových rizik</a:t>
                      </a:r>
                    </a:p>
                  </a:txBody>
                  <a:tcPr/>
                </a:tc>
                <a:tc>
                  <a:txBody>
                    <a:bodyPr/>
                    <a:lstStyle/>
                    <a:p>
                      <a:endParaRPr lang="cs-CZ" sz="1400" dirty="0"/>
                    </a:p>
                  </a:txBody>
                  <a:tcPr/>
                </a:tc>
                <a:extLst>
                  <a:ext uri="{0D108BD9-81ED-4DB2-BD59-A6C34878D82A}">
                    <a16:rowId xmlns:a16="http://schemas.microsoft.com/office/drawing/2014/main" val="2027036549"/>
                  </a:ext>
                </a:extLst>
              </a:tr>
              <a:tr h="370840">
                <a:tc>
                  <a:txBody>
                    <a:bodyPr/>
                    <a:lstStyle/>
                    <a:p>
                      <a:r>
                        <a:rPr lang="cs-CZ" sz="1400" dirty="0"/>
                        <a:t>1.4</a:t>
                      </a:r>
                    </a:p>
                  </a:txBody>
                  <a:tcPr/>
                </a:tc>
                <a:tc>
                  <a:txBody>
                    <a:bodyPr/>
                    <a:lstStyle/>
                    <a:p>
                      <a:r>
                        <a:rPr lang="cs-CZ" sz="1400" dirty="0"/>
                        <a:t>nedostatečné finanční prostředky k pokrytí dosavadních závazků a k pokrytí budoucích očekávaných závazků</a:t>
                      </a:r>
                    </a:p>
                  </a:txBody>
                  <a:tcPr/>
                </a:tc>
                <a:tc>
                  <a:txBody>
                    <a:bodyPr/>
                    <a:lstStyle/>
                    <a:p>
                      <a:endParaRPr lang="cs-CZ" sz="1400"/>
                    </a:p>
                  </a:txBody>
                  <a:tcPr/>
                </a:tc>
                <a:extLst>
                  <a:ext uri="{0D108BD9-81ED-4DB2-BD59-A6C34878D82A}">
                    <a16:rowId xmlns:a16="http://schemas.microsoft.com/office/drawing/2014/main" val="3672791792"/>
                  </a:ext>
                </a:extLst>
              </a:tr>
              <a:tr h="370840">
                <a:tc gridSpan="3">
                  <a:txBody>
                    <a:bodyPr/>
                    <a:lstStyle/>
                    <a:p>
                      <a:r>
                        <a:rPr lang="cs-CZ" sz="1400" dirty="0"/>
                        <a:t>Celkové hodnocení pro finanční komponent</a:t>
                      </a:r>
                    </a:p>
                  </a:txBody>
                  <a:tcPr/>
                </a:tc>
                <a:tc hMerge="1">
                  <a:txBody>
                    <a:bodyPr/>
                    <a:lstStyle/>
                    <a:p>
                      <a:endParaRPr lang="cs-CZ" sz="1400" dirty="0"/>
                    </a:p>
                  </a:txBody>
                  <a:tcPr/>
                </a:tc>
                <a:tc hMerge="1">
                  <a:txBody>
                    <a:bodyPr/>
                    <a:lstStyle/>
                    <a:p>
                      <a:endParaRPr lang="cs-CZ" sz="1400" dirty="0"/>
                    </a:p>
                  </a:txBody>
                  <a:tcPr/>
                </a:tc>
                <a:extLst>
                  <a:ext uri="{0D108BD9-81ED-4DB2-BD59-A6C34878D82A}">
                    <a16:rowId xmlns:a16="http://schemas.microsoft.com/office/drawing/2014/main" val="471906606"/>
                  </a:ext>
                </a:extLst>
              </a:tr>
            </a:tbl>
          </a:graphicData>
        </a:graphic>
      </p:graphicFrame>
      <p:graphicFrame>
        <p:nvGraphicFramePr>
          <p:cNvPr id="5" name="Tabulka 4">
            <a:extLst>
              <a:ext uri="{FF2B5EF4-FFF2-40B4-BE49-F238E27FC236}">
                <a16:creationId xmlns:a16="http://schemas.microsoft.com/office/drawing/2014/main" id="{1034FD81-CC90-4E2F-ACBF-CACA956A10C8}"/>
              </a:ext>
            </a:extLst>
          </p:cNvPr>
          <p:cNvGraphicFramePr>
            <a:graphicFrameLocks noGrp="1"/>
          </p:cNvGraphicFramePr>
          <p:nvPr>
            <p:extLst/>
          </p:nvPr>
        </p:nvGraphicFramePr>
        <p:xfrm>
          <a:off x="234318" y="4013806"/>
          <a:ext cx="7971350" cy="741680"/>
        </p:xfrm>
        <a:graphic>
          <a:graphicData uri="http://schemas.openxmlformats.org/drawingml/2006/table">
            <a:tbl>
              <a:tblPr firstRow="1" bandRow="1">
                <a:tableStyleId>{5C22544A-7EE6-4342-B048-85BDC9FD1C3A}</a:tableStyleId>
              </a:tblPr>
              <a:tblGrid>
                <a:gridCol w="1039797">
                  <a:extLst>
                    <a:ext uri="{9D8B030D-6E8A-4147-A177-3AD203B41FA5}">
                      <a16:colId xmlns:a16="http://schemas.microsoft.com/office/drawing/2014/main" val="2138936923"/>
                    </a:ext>
                  </a:extLst>
                </a:gridCol>
                <a:gridCol w="1060952">
                  <a:extLst>
                    <a:ext uri="{9D8B030D-6E8A-4147-A177-3AD203B41FA5}">
                      <a16:colId xmlns:a16="http://schemas.microsoft.com/office/drawing/2014/main" val="1465156460"/>
                    </a:ext>
                  </a:extLst>
                </a:gridCol>
                <a:gridCol w="1273143">
                  <a:extLst>
                    <a:ext uri="{9D8B030D-6E8A-4147-A177-3AD203B41FA5}">
                      <a16:colId xmlns:a16="http://schemas.microsoft.com/office/drawing/2014/main" val="2696880645"/>
                    </a:ext>
                  </a:extLst>
                </a:gridCol>
                <a:gridCol w="1273143">
                  <a:extLst>
                    <a:ext uri="{9D8B030D-6E8A-4147-A177-3AD203B41FA5}">
                      <a16:colId xmlns:a16="http://schemas.microsoft.com/office/drawing/2014/main" val="769825044"/>
                    </a:ext>
                  </a:extLst>
                </a:gridCol>
                <a:gridCol w="1414602">
                  <a:extLst>
                    <a:ext uri="{9D8B030D-6E8A-4147-A177-3AD203B41FA5}">
                      <a16:colId xmlns:a16="http://schemas.microsoft.com/office/drawing/2014/main" val="2545613995"/>
                    </a:ext>
                  </a:extLst>
                </a:gridCol>
                <a:gridCol w="1909713">
                  <a:extLst>
                    <a:ext uri="{9D8B030D-6E8A-4147-A177-3AD203B41FA5}">
                      <a16:colId xmlns:a16="http://schemas.microsoft.com/office/drawing/2014/main" val="1875398894"/>
                    </a:ext>
                  </a:extLst>
                </a:gridCol>
              </a:tblGrid>
              <a:tr h="370840">
                <a:tc>
                  <a:txBody>
                    <a:bodyPr/>
                    <a:lstStyle/>
                    <a:p>
                      <a:r>
                        <a:rPr lang="cs-CZ" sz="1400" dirty="0"/>
                        <a:t>Bez rizika</a:t>
                      </a:r>
                    </a:p>
                  </a:txBody>
                  <a:tcPr/>
                </a:tc>
                <a:tc>
                  <a:txBody>
                    <a:bodyPr/>
                    <a:lstStyle/>
                    <a:p>
                      <a:r>
                        <a:rPr lang="cs-CZ" sz="1400" dirty="0"/>
                        <a:t>Malé riziko</a:t>
                      </a:r>
                    </a:p>
                  </a:txBody>
                  <a:tcPr/>
                </a:tc>
                <a:tc>
                  <a:txBody>
                    <a:bodyPr/>
                    <a:lstStyle/>
                    <a:p>
                      <a:r>
                        <a:rPr lang="cs-CZ" sz="1400" dirty="0"/>
                        <a:t>Nějaké riziko</a:t>
                      </a:r>
                    </a:p>
                  </a:txBody>
                  <a:tcPr/>
                </a:tc>
                <a:tc>
                  <a:txBody>
                    <a:bodyPr/>
                    <a:lstStyle/>
                    <a:p>
                      <a:r>
                        <a:rPr lang="cs-CZ" sz="1400" dirty="0"/>
                        <a:t>Střední riziko</a:t>
                      </a:r>
                    </a:p>
                  </a:txBody>
                  <a:tcPr/>
                </a:tc>
                <a:tc>
                  <a:txBody>
                    <a:bodyPr/>
                    <a:lstStyle/>
                    <a:p>
                      <a:r>
                        <a:rPr lang="cs-CZ" sz="1400" dirty="0"/>
                        <a:t>Vysoké riziko</a:t>
                      </a:r>
                    </a:p>
                  </a:txBody>
                  <a:tcPr/>
                </a:tc>
                <a:tc>
                  <a:txBody>
                    <a:bodyPr/>
                    <a:lstStyle/>
                    <a:p>
                      <a:r>
                        <a:rPr lang="cs-CZ" sz="1400" dirty="0"/>
                        <a:t>Extrémní riziko</a:t>
                      </a:r>
                    </a:p>
                  </a:txBody>
                  <a:tcPr/>
                </a:tc>
                <a:extLst>
                  <a:ext uri="{0D108BD9-81ED-4DB2-BD59-A6C34878D82A}">
                    <a16:rowId xmlns:a16="http://schemas.microsoft.com/office/drawing/2014/main" val="3813854351"/>
                  </a:ext>
                </a:extLst>
              </a:tr>
              <a:tr h="370840">
                <a:tc>
                  <a:txBody>
                    <a:bodyPr/>
                    <a:lstStyle/>
                    <a:p>
                      <a:r>
                        <a:rPr lang="cs-CZ" sz="1400" dirty="0"/>
                        <a:t>0</a:t>
                      </a:r>
                    </a:p>
                  </a:txBody>
                  <a:tcPr/>
                </a:tc>
                <a:tc>
                  <a:txBody>
                    <a:bodyPr/>
                    <a:lstStyle/>
                    <a:p>
                      <a:r>
                        <a:rPr lang="cs-CZ" sz="1400" dirty="0"/>
                        <a:t>1</a:t>
                      </a:r>
                    </a:p>
                  </a:txBody>
                  <a:tcPr/>
                </a:tc>
                <a:tc>
                  <a:txBody>
                    <a:bodyPr/>
                    <a:lstStyle/>
                    <a:p>
                      <a:r>
                        <a:rPr lang="cs-CZ" sz="1400" dirty="0"/>
                        <a:t>2</a:t>
                      </a:r>
                    </a:p>
                  </a:txBody>
                  <a:tcPr/>
                </a:tc>
                <a:tc>
                  <a:txBody>
                    <a:bodyPr/>
                    <a:lstStyle/>
                    <a:p>
                      <a:r>
                        <a:rPr lang="cs-CZ" sz="1400" dirty="0"/>
                        <a:t>3</a:t>
                      </a:r>
                    </a:p>
                  </a:txBody>
                  <a:tcPr/>
                </a:tc>
                <a:tc>
                  <a:txBody>
                    <a:bodyPr/>
                    <a:lstStyle/>
                    <a:p>
                      <a:r>
                        <a:rPr lang="cs-CZ" sz="1400" dirty="0"/>
                        <a:t>4</a:t>
                      </a:r>
                    </a:p>
                  </a:txBody>
                  <a:tcPr/>
                </a:tc>
                <a:tc>
                  <a:txBody>
                    <a:bodyPr/>
                    <a:lstStyle/>
                    <a:p>
                      <a:r>
                        <a:rPr lang="cs-CZ" sz="1400" dirty="0"/>
                        <a:t>5</a:t>
                      </a:r>
                    </a:p>
                  </a:txBody>
                  <a:tcPr/>
                </a:tc>
                <a:extLst>
                  <a:ext uri="{0D108BD9-81ED-4DB2-BD59-A6C34878D82A}">
                    <a16:rowId xmlns:a16="http://schemas.microsoft.com/office/drawing/2014/main" val="84677699"/>
                  </a:ext>
                </a:extLst>
              </a:tr>
            </a:tbl>
          </a:graphicData>
        </a:graphic>
      </p:graphicFrame>
    </p:spTree>
    <p:extLst>
      <p:ext uri="{BB962C8B-B14F-4D97-AF65-F5344CB8AC3E}">
        <p14:creationId xmlns:p14="http://schemas.microsoft.com/office/powerpoint/2010/main" val="416015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Riziko versus přínos </a:t>
            </a:r>
            <a:endParaRPr lang="cs-CZ" sz="1800" dirty="0"/>
          </a:p>
        </p:txBody>
      </p:sp>
      <p:pic>
        <p:nvPicPr>
          <p:cNvPr id="5" name="Obrázek 4">
            <a:extLst>
              <a:ext uri="{FF2B5EF4-FFF2-40B4-BE49-F238E27FC236}">
                <a16:creationId xmlns:a16="http://schemas.microsoft.com/office/drawing/2014/main" id="{4150FAA4-35F4-4DB9-8375-A03A11D24C78}"/>
              </a:ext>
            </a:extLst>
          </p:cNvPr>
          <p:cNvPicPr>
            <a:picLocks noChangeAspect="1"/>
          </p:cNvPicPr>
          <p:nvPr/>
        </p:nvPicPr>
        <p:blipFill rotWithShape="1">
          <a:blip r:embed="rId2">
            <a:extLst>
              <a:ext uri="{28A0092B-C50C-407E-A947-70E740481C1C}">
                <a14:useLocalDpi xmlns:a14="http://schemas.microsoft.com/office/drawing/2010/main" val="0"/>
              </a:ext>
            </a:extLst>
          </a:blip>
          <a:srcRect l="25588" t="10800" r="20076"/>
          <a:stretch/>
        </p:blipFill>
        <p:spPr>
          <a:xfrm>
            <a:off x="2271911" y="771550"/>
            <a:ext cx="4172297" cy="3852710"/>
          </a:xfrm>
          <a:prstGeom prst="rect">
            <a:avLst/>
          </a:prstGeom>
        </p:spPr>
      </p:pic>
    </p:spTree>
    <p:extLst>
      <p:ext uri="{BB962C8B-B14F-4D97-AF65-F5344CB8AC3E}">
        <p14:creationId xmlns:p14="http://schemas.microsoft.com/office/powerpoint/2010/main" val="151187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Stav ohrožení</a:t>
            </a:r>
            <a:r>
              <a:rPr lang="cs-CZ" sz="2000" dirty="0"/>
              <a:t> státu je vyhlašován v případě bezprostředního ohrožení státní svrchovanosti, demokratických principů nebo územní celistvosti. Vyhlašuje jej parlament na návrh vlády.</a:t>
            </a:r>
          </a:p>
          <a:p>
            <a:pPr marL="109728" indent="0" algn="just">
              <a:buNone/>
            </a:pPr>
            <a:endParaRPr lang="cs-CZ" sz="2000" dirty="0"/>
          </a:p>
          <a:p>
            <a:pPr algn="just"/>
            <a:r>
              <a:rPr lang="cs-CZ" sz="2000" b="1" i="1" dirty="0"/>
              <a:t>Válečný stav</a:t>
            </a:r>
            <a:r>
              <a:rPr lang="cs-CZ" sz="2000" dirty="0"/>
              <a:t>, který se vyhlašuje na území celého státu, může vyhlásit parlament v případě, že je stát napaden nebo je potřeba splnit některé smluvní závazky o společné obraně. V tomto případě je možno využít jakékoli prostředky, kterými stát disponuje.</a:t>
            </a:r>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Vymezení základních pojmů</a:t>
            </a:r>
            <a:endParaRPr lang="cs-CZ" sz="1800" dirty="0"/>
          </a:p>
        </p:txBody>
      </p:sp>
    </p:spTree>
    <p:extLst>
      <p:ext uri="{BB962C8B-B14F-4D97-AF65-F5344CB8AC3E}">
        <p14:creationId xmlns:p14="http://schemas.microsoft.com/office/powerpoint/2010/main" val="406949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lgn="just">
              <a:buFont typeface="Arial" panose="020B0604020202020204" pitchFamily="34" charset="0"/>
              <a:buChar char="•"/>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Proces řízení rizik</a:t>
            </a:r>
            <a:endParaRPr lang="cs-CZ" sz="1800"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6845" y="723605"/>
            <a:ext cx="3415275" cy="4296417"/>
          </a:xfrm>
          <a:prstGeom prst="rect">
            <a:avLst/>
          </a:prstGeom>
        </p:spPr>
      </p:pic>
    </p:spTree>
    <p:extLst>
      <p:ext uri="{BB962C8B-B14F-4D97-AF65-F5344CB8AC3E}">
        <p14:creationId xmlns:p14="http://schemas.microsoft.com/office/powerpoint/2010/main" val="34728914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lgn="just">
              <a:buFont typeface="Arial" panose="020B0604020202020204" pitchFamily="34" charset="0"/>
              <a:buChar char="•"/>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Metody snižování rizika a kontrola nebezpečných rizik</a:t>
            </a:r>
            <a:endParaRPr lang="cs-CZ" sz="1800" dirty="0"/>
          </a:p>
        </p:txBody>
      </p:sp>
      <p:graphicFrame>
        <p:nvGraphicFramePr>
          <p:cNvPr id="2" name="Tabulka 1"/>
          <p:cNvGraphicFramePr>
            <a:graphicFrameLocks noGrp="1"/>
          </p:cNvGraphicFramePr>
          <p:nvPr>
            <p:extLst/>
          </p:nvPr>
        </p:nvGraphicFramePr>
        <p:xfrm>
          <a:off x="827584" y="1059582"/>
          <a:ext cx="6552729" cy="329184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1984836153"/>
                    </a:ext>
                  </a:extLst>
                </a:gridCol>
                <a:gridCol w="2712302">
                  <a:extLst>
                    <a:ext uri="{9D8B030D-6E8A-4147-A177-3AD203B41FA5}">
                      <a16:colId xmlns:a16="http://schemas.microsoft.com/office/drawing/2014/main" val="3053722457"/>
                    </a:ext>
                  </a:extLst>
                </a:gridCol>
                <a:gridCol w="2184243">
                  <a:extLst>
                    <a:ext uri="{9D8B030D-6E8A-4147-A177-3AD203B41FA5}">
                      <a16:colId xmlns:a16="http://schemas.microsoft.com/office/drawing/2014/main" val="1386281953"/>
                    </a:ext>
                  </a:extLst>
                </a:gridCol>
              </a:tblGrid>
              <a:tr h="370840">
                <a:tc>
                  <a:txBody>
                    <a:bodyPr/>
                    <a:lstStyle/>
                    <a:p>
                      <a:endParaRPr lang="cs-CZ" dirty="0"/>
                    </a:p>
                  </a:txBody>
                  <a:tcPr/>
                </a:tc>
                <a:tc>
                  <a:txBody>
                    <a:bodyPr/>
                    <a:lstStyle/>
                    <a:p>
                      <a:r>
                        <a:rPr lang="cs-CZ" dirty="0"/>
                        <a:t>Vysoká</a:t>
                      </a:r>
                      <a:r>
                        <a:rPr lang="cs-CZ" baseline="0" dirty="0"/>
                        <a:t> pravděpodobnost</a:t>
                      </a:r>
                      <a:endParaRPr lang="cs-CZ" dirty="0"/>
                    </a:p>
                  </a:txBody>
                  <a:tcPr/>
                </a:tc>
                <a:tc>
                  <a:txBody>
                    <a:bodyPr/>
                    <a:lstStyle/>
                    <a:p>
                      <a:r>
                        <a:rPr lang="cs-CZ" dirty="0"/>
                        <a:t>Nízká pravděpodobnost</a:t>
                      </a:r>
                    </a:p>
                  </a:txBody>
                  <a:tcPr/>
                </a:tc>
                <a:extLst>
                  <a:ext uri="{0D108BD9-81ED-4DB2-BD59-A6C34878D82A}">
                    <a16:rowId xmlns:a16="http://schemas.microsoft.com/office/drawing/2014/main" val="3713346861"/>
                  </a:ext>
                </a:extLst>
              </a:tr>
              <a:tr h="370840">
                <a:tc>
                  <a:txBody>
                    <a:bodyPr/>
                    <a:lstStyle/>
                    <a:p>
                      <a:r>
                        <a:rPr lang="cs-CZ" dirty="0"/>
                        <a:t>Vysoká tvrdost (vliv)</a:t>
                      </a:r>
                    </a:p>
                  </a:txBody>
                  <a:tcPr/>
                </a:tc>
                <a:tc>
                  <a:txBody>
                    <a:bodyPr/>
                    <a:lstStyle/>
                    <a:p>
                      <a:r>
                        <a:rPr lang="cs-CZ" b="1" dirty="0"/>
                        <a:t>Ukončení aktivit </a:t>
                      </a:r>
                      <a:r>
                        <a:rPr lang="cs-CZ" dirty="0"/>
                        <a:t>generujících riziko</a:t>
                      </a:r>
                    </a:p>
                    <a:p>
                      <a:r>
                        <a:rPr lang="cs-CZ" dirty="0"/>
                        <a:t>(vyhnutí se/eliminace)</a:t>
                      </a:r>
                    </a:p>
                    <a:p>
                      <a:r>
                        <a:rPr lang="cs-CZ" i="1" dirty="0"/>
                        <a:t>preventivní</a:t>
                      </a:r>
                    </a:p>
                  </a:txBody>
                  <a:tcPr/>
                </a:tc>
                <a:tc>
                  <a:txBody>
                    <a:bodyPr/>
                    <a:lstStyle/>
                    <a:p>
                      <a:r>
                        <a:rPr lang="cs-CZ" b="1" dirty="0"/>
                        <a:t>Transfer rizika </a:t>
                      </a:r>
                      <a:r>
                        <a:rPr lang="cs-CZ" dirty="0"/>
                        <a:t>na jiné subjekty</a:t>
                      </a:r>
                    </a:p>
                    <a:p>
                      <a:r>
                        <a:rPr lang="cs-CZ" dirty="0"/>
                        <a:t>(pojištění/smlouva)</a:t>
                      </a:r>
                    </a:p>
                    <a:p>
                      <a:r>
                        <a:rPr lang="cs-CZ" i="1" dirty="0"/>
                        <a:t>směrnice, pokyny</a:t>
                      </a:r>
                    </a:p>
                  </a:txBody>
                  <a:tcPr/>
                </a:tc>
                <a:extLst>
                  <a:ext uri="{0D108BD9-81ED-4DB2-BD59-A6C34878D82A}">
                    <a16:rowId xmlns:a16="http://schemas.microsoft.com/office/drawing/2014/main" val="3490662201"/>
                  </a:ext>
                </a:extLst>
              </a:tr>
              <a:tr h="370840">
                <a:tc>
                  <a:txBody>
                    <a:bodyPr/>
                    <a:lstStyle/>
                    <a:p>
                      <a:r>
                        <a:rPr lang="cs-CZ" dirty="0"/>
                        <a:t>Nízká tvrdost (vliv)</a:t>
                      </a:r>
                    </a:p>
                  </a:txBody>
                  <a:tcPr/>
                </a:tc>
                <a:tc>
                  <a:txBody>
                    <a:bodyPr/>
                    <a:lstStyle/>
                    <a:p>
                      <a:r>
                        <a:rPr lang="cs-CZ" b="1" dirty="0"/>
                        <a:t>Ošetření rizika </a:t>
                      </a:r>
                      <a:r>
                        <a:rPr lang="cs-CZ" dirty="0"/>
                        <a:t>vedoucí ke snížení pravděpodobného dopadu nebo ohrožení</a:t>
                      </a:r>
                    </a:p>
                    <a:p>
                      <a:r>
                        <a:rPr lang="cs-CZ" dirty="0"/>
                        <a:t>(redukce/kontrola)</a:t>
                      </a:r>
                    </a:p>
                    <a:p>
                      <a:r>
                        <a:rPr lang="cs-CZ" i="1" dirty="0"/>
                        <a:t>nápravná</a:t>
                      </a:r>
                    </a:p>
                  </a:txBody>
                  <a:tcPr/>
                </a:tc>
                <a:tc>
                  <a:txBody>
                    <a:bodyPr/>
                    <a:lstStyle/>
                    <a:p>
                      <a:r>
                        <a:rPr lang="cs-CZ" b="1" dirty="0"/>
                        <a:t>Tolerance rizika </a:t>
                      </a:r>
                      <a:r>
                        <a:rPr lang="cs-CZ" dirty="0"/>
                        <a:t>a jeho pravděpodobný dopad</a:t>
                      </a:r>
                    </a:p>
                    <a:p>
                      <a:r>
                        <a:rPr lang="cs-CZ" dirty="0"/>
                        <a:t>(přijetí/zachování)</a:t>
                      </a:r>
                    </a:p>
                    <a:p>
                      <a:r>
                        <a:rPr lang="cs-CZ" i="1" dirty="0"/>
                        <a:t>detekční</a:t>
                      </a:r>
                    </a:p>
                  </a:txBody>
                  <a:tcPr/>
                </a:tc>
                <a:extLst>
                  <a:ext uri="{0D108BD9-81ED-4DB2-BD59-A6C34878D82A}">
                    <a16:rowId xmlns:a16="http://schemas.microsoft.com/office/drawing/2014/main" val="4286012858"/>
                  </a:ext>
                </a:extLst>
              </a:tr>
            </a:tbl>
          </a:graphicData>
        </a:graphic>
      </p:graphicFrame>
    </p:spTree>
    <p:extLst>
      <p:ext uri="{BB962C8B-B14F-4D97-AF65-F5344CB8AC3E}">
        <p14:creationId xmlns:p14="http://schemas.microsoft.com/office/powerpoint/2010/main" val="259648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Redukce rizika</a:t>
            </a:r>
            <a:r>
              <a:rPr lang="cs-CZ" sz="1800" dirty="0"/>
              <a:t> vybudováním záložního provozu – řeší riziko s použitím 100% redundance, tedy takřka v absolutní hodnotě (říkáme takřka, protože riziko výpadku i záložní linky není nulové), ale jde o nejnákladnější variantu, kterou si racionálně uvažující podnikatel nebude moci dovolit; výjimkou může být tak lukrativní dodávka s extrémně nastavenými dodacími podmínkami, že to tento „kšeft unese“.</a:t>
            </a:r>
          </a:p>
          <a:p>
            <a:pPr algn="just"/>
            <a:r>
              <a:rPr lang="cs-CZ" sz="1800" b="1" dirty="0"/>
              <a:t>Přenesení rizika</a:t>
            </a:r>
            <a:r>
              <a:rPr lang="cs-CZ" sz="1800" dirty="0"/>
              <a:t> </a:t>
            </a:r>
            <a:r>
              <a:rPr lang="cs-CZ" sz="1800" b="1" dirty="0"/>
              <a:t>zajištěním náhradního výrobního provozu</a:t>
            </a:r>
            <a:r>
              <a:rPr lang="cs-CZ" sz="1800" dirty="0"/>
              <a:t> u jiného subjektu – podnikatel nebude investovat do nevyužitého zařízení, nicméně bude se muset spolehnout na disponibilitu zařízení u subjektu, nad kterým nemá kontrolu, pouze smluvní vztah. Je otázkou, nakolik bude smlouva dostatečnou motivací pro dodavatele udržovat disponibilní kapacitu v totální pohotovosti (náklady na 100% redundanci se budou blížit vlastním nákladům podnikatele, atd.)</a:t>
            </a:r>
          </a:p>
          <a:p>
            <a:pPr marL="361950" lvl="1" indent="-361950" algn="just">
              <a:buFont typeface="Arial" panose="020B0604020202020204" pitchFamily="34" charset="0"/>
              <a:buChar char="•"/>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Metody snižování rizika</a:t>
            </a:r>
            <a:endParaRPr lang="cs-CZ" sz="1800" dirty="0"/>
          </a:p>
        </p:txBody>
      </p:sp>
    </p:spTree>
    <p:extLst>
      <p:ext uri="{BB962C8B-B14F-4D97-AF65-F5344CB8AC3E}">
        <p14:creationId xmlns:p14="http://schemas.microsoft.com/office/powerpoint/2010/main" val="410028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b="1" dirty="0"/>
              <a:t>Přenesení rizika</a:t>
            </a:r>
            <a:r>
              <a:rPr lang="cs-CZ" sz="1700" dirty="0"/>
              <a:t> </a:t>
            </a:r>
            <a:r>
              <a:rPr lang="cs-CZ" sz="1700" b="1" dirty="0"/>
              <a:t>pojištěním </a:t>
            </a:r>
            <a:r>
              <a:rPr lang="cs-CZ" sz="1700" dirty="0"/>
              <a:t>proti výpadku výroby může minimalizovat finanční ztrátu podnikatele, ale bude zřejmě nákladné a především nenahradí ztrátu pověsti (dobrého jména).</a:t>
            </a:r>
          </a:p>
          <a:p>
            <a:pPr algn="just"/>
            <a:r>
              <a:rPr lang="cs-CZ" sz="1700" dirty="0"/>
              <a:t>Varianta </a:t>
            </a:r>
            <a:r>
              <a:rPr lang="cs-CZ" sz="1700" b="1" dirty="0"/>
              <a:t>vyhnutí se riziku</a:t>
            </a:r>
            <a:r>
              <a:rPr lang="cs-CZ" sz="1700" dirty="0"/>
              <a:t> (neuzavření obchodu za daných podmínek) je sice metodou vysoce defenzivní, nicméně podnikatel, jakkoliv toužící po zisku, by ji neměl bez dalšího uvažování a vyhodnocování odmítat. Jsou zakázky, jejichž neúspěch může ohrozit existenci celé firmy – autorům je znám případ výrobce informačního systému na klíč, který podepsal smlouvu s takovými sankcemi a bez možnosti vyvázání se, že mu nezbylo než společnost nechat zkrachovat.</a:t>
            </a:r>
          </a:p>
          <a:p>
            <a:pPr algn="just"/>
            <a:r>
              <a:rPr lang="cs-CZ" sz="1700" b="1" dirty="0"/>
              <a:t>Podstoupení (retence) rizika</a:t>
            </a:r>
            <a:r>
              <a:rPr lang="cs-CZ" sz="1700" dirty="0"/>
              <a:t> bez další akce je samozřejmě možné, pokud nám výsledky analýzy rizik dávají naději, že pravděpodobnost naplnění hrozby je velice malá a/nebo dopad je únosný; bohužel ve většině případů volí podnikatelé tuto cestu, aniž by se nad skutečnou úrovní rizika zamýšleli, nebo spoléhají na okolnosti, které nemohou nastat (zázraky).</a:t>
            </a:r>
          </a:p>
          <a:p>
            <a:pPr marL="361950" lvl="1" indent="-361950" algn="just">
              <a:buFont typeface="Arial" panose="020B0604020202020204" pitchFamily="34" charset="0"/>
              <a:buChar char="•"/>
            </a:pPr>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Metody snižování rizika</a:t>
            </a:r>
            <a:endParaRPr lang="cs-CZ" sz="1800" dirty="0"/>
          </a:p>
        </p:txBody>
      </p:sp>
    </p:spTree>
    <p:extLst>
      <p:ext uri="{BB962C8B-B14F-4D97-AF65-F5344CB8AC3E}">
        <p14:creationId xmlns:p14="http://schemas.microsoft.com/office/powerpoint/2010/main" val="370393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Nejčastějším způsobem diverzifikace výrobních firem je </a:t>
            </a:r>
            <a:r>
              <a:rPr lang="cs-CZ" sz="1800" b="1" dirty="0"/>
              <a:t>rozšíření výrobního programu</a:t>
            </a:r>
            <a:r>
              <a:rPr lang="cs-CZ" sz="1800" dirty="0"/>
              <a:t> – cílem je rozšíření výroby o produkci různých dalších druhů výrobků tak, aby důsledky poklesu poptávky po jednom produktu (respektive po skupině produktů) byly kompenzovány zvýšením poptávky po jiné skupině produktů.</a:t>
            </a:r>
          </a:p>
          <a:p>
            <a:pPr algn="just"/>
            <a:r>
              <a:rPr lang="cs-CZ" sz="1800" dirty="0"/>
              <a:t>Diverzifikace může být vertikální nebo horizontální. </a:t>
            </a:r>
          </a:p>
          <a:p>
            <a:pPr algn="just"/>
            <a:r>
              <a:rPr lang="cs-CZ" sz="1800" dirty="0"/>
              <a:t>Při </a:t>
            </a:r>
            <a:r>
              <a:rPr lang="cs-CZ" sz="1800" b="1" dirty="0"/>
              <a:t>vertikální diverzifikaci</a:t>
            </a:r>
            <a:r>
              <a:rPr lang="cs-CZ" sz="1800" dirty="0"/>
              <a:t> výroby, kdy vyrábíme určitý produkt, můžeme nákup jednotlivých komponentů zaměnit za vlastní výrobu těchto komponentů (na straně vstupů), popřípadě na straně výstupů můžeme hotové výrobky prodávat sami a nedodávat je do cizí prodejní sítě. Tento způsob diverzifikace snižuje riziko závislosti firmy na dodavatelích výrobních komponent, snižuje riziko kontaktu s nesolventním odběratelem firmy a zkracuje hodnotový řetězec (tzv. </a:t>
            </a:r>
            <a:r>
              <a:rPr lang="cs-CZ" sz="1800" i="1" dirty="0" err="1"/>
              <a:t>value</a:t>
            </a:r>
            <a:r>
              <a:rPr lang="cs-CZ" sz="1800" dirty="0"/>
              <a:t> </a:t>
            </a:r>
            <a:r>
              <a:rPr lang="cs-CZ" sz="1800" i="1" dirty="0" err="1"/>
              <a:t>chain</a:t>
            </a:r>
            <a:r>
              <a:rPr lang="cs-CZ" sz="1800" dirty="0"/>
              <a:t>).</a:t>
            </a:r>
          </a:p>
          <a:p>
            <a:pPr marL="361950" lvl="1" indent="-361950" algn="just">
              <a:buFont typeface="Arial" panose="020B0604020202020204" pitchFamily="34" charset="0"/>
              <a:buChar char="•"/>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Metody snižování rizika: diverzifikační strategie</a:t>
            </a:r>
            <a:endParaRPr lang="cs-CZ" sz="1800" dirty="0"/>
          </a:p>
        </p:txBody>
      </p:sp>
    </p:spTree>
    <p:extLst>
      <p:ext uri="{BB962C8B-B14F-4D97-AF65-F5344CB8AC3E}">
        <p14:creationId xmlns:p14="http://schemas.microsoft.com/office/powerpoint/2010/main" val="126411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Při </a:t>
            </a:r>
            <a:r>
              <a:rPr lang="cs-CZ" sz="1800" b="1" dirty="0"/>
              <a:t>horizontální diverzifikaci </a:t>
            </a:r>
            <a:r>
              <a:rPr lang="cs-CZ" sz="1800" dirty="0"/>
              <a:t>dochází k rozšiřování výroby o další výrobky různé povahy, které buď doplňují náš původní program, nebo vycházejí z výrobních znalostí firmy. </a:t>
            </a:r>
          </a:p>
          <a:p>
            <a:pPr algn="just"/>
            <a:r>
              <a:rPr lang="cs-CZ" sz="1800" dirty="0"/>
              <a:t>Konkrétně můžeme například uvést výrobce křišťálových lustrů, kteří rozšíří svoji produkci o výrobu křišťálových skleněných figurek. </a:t>
            </a:r>
          </a:p>
          <a:p>
            <a:pPr algn="just"/>
            <a:r>
              <a:rPr lang="cs-CZ" sz="1800" dirty="0"/>
              <a:t>S horizontální diverzifikací se můžeme setkat u řady českých bank, které výrazně rozšířily své portfolio produktů a služeb o produkty dceřiných leasingových firem, pojišťoven, stavebních spořitelen, faktoringových firem atd.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Metody snižování rizika: diverzifikační strategie</a:t>
            </a:r>
            <a:endParaRPr lang="cs-CZ" sz="1800" dirty="0"/>
          </a:p>
        </p:txBody>
      </p:sp>
    </p:spTree>
    <p:extLst>
      <p:ext uri="{BB962C8B-B14F-4D97-AF65-F5344CB8AC3E}">
        <p14:creationId xmlns:p14="http://schemas.microsoft.com/office/powerpoint/2010/main" val="52557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Příbuzná diverzifikace</a:t>
            </a:r>
            <a:r>
              <a:rPr lang="cs-CZ" sz="1800" dirty="0"/>
              <a:t> zavádí výrobky, které souvisí s know-how firmy, s jejími technologickými zkušenostmi a finančními a marketingovými možnostmi. </a:t>
            </a:r>
          </a:p>
          <a:p>
            <a:pPr algn="just"/>
            <a:r>
              <a:rPr lang="cs-CZ" sz="1800" dirty="0"/>
              <a:t>Tento druh diverzifikace má své výhody (znalost oboru, prostředí, know-how, databáze zákazníků apod.) i nevýhody (diverzifikace je příliš úzká, jedná se o velice příbuzné obory, kdy prodej jednoho z nich ovlivňuje i obor související – jinými slovy: „vejce jsou sice v několika košících, ale stále je držíme v jedné ruce“).</a:t>
            </a:r>
          </a:p>
          <a:p>
            <a:pPr algn="just"/>
            <a:r>
              <a:rPr lang="cs-CZ" sz="1800" dirty="0"/>
              <a:t>Další možností je </a:t>
            </a:r>
            <a:r>
              <a:rPr lang="cs-CZ" sz="1800" b="1" dirty="0"/>
              <a:t>diverzifikace do nepříbuzných oborů</a:t>
            </a:r>
            <a:r>
              <a:rPr lang="cs-CZ" sz="1800" dirty="0"/>
              <a:t>. Při této diverzifikaci dochází i ke změně stávající výrobní a obchodní strategie</a:t>
            </a:r>
          </a:p>
          <a:p>
            <a:pPr algn="just"/>
            <a:r>
              <a:rPr lang="cs-CZ" sz="1800" dirty="0"/>
              <a:t>Například jedna strojírenská firma, působící v okolí Brna, se rozhodla, že bude podnikat v oblasti cestovního ruchu a prodeje aut. Následně založila jak cestovní kancelář, tak i autosalon. Tyto zcela nové podnikatelské aktivity byly velmi vzdáleny původnímu oboru podnikání ve strojírenství.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Metody snižování rizika: diverzifikační strategie</a:t>
            </a:r>
            <a:endParaRPr lang="cs-CZ" sz="1800" dirty="0"/>
          </a:p>
        </p:txBody>
      </p:sp>
    </p:spTree>
    <p:extLst>
      <p:ext uri="{BB962C8B-B14F-4D97-AF65-F5344CB8AC3E}">
        <p14:creationId xmlns:p14="http://schemas.microsoft.com/office/powerpoint/2010/main" val="293160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Uplatňují se i další diverzifikace, například </a:t>
            </a:r>
            <a:r>
              <a:rPr lang="cs-CZ" sz="1800" b="1" dirty="0"/>
              <a:t>geografická</a:t>
            </a:r>
            <a:r>
              <a:rPr lang="cs-CZ" sz="1800" dirty="0"/>
              <a:t>, kdy dochází ke zřizování poboček malých a středních firem v zemích s nižšími daněmi nebo jinými podmínkami pro podporu podnikání. Nadnárodní automobilové firmy se rozhodnou pro tuto diverzifikaci mimo jiné i kvůli levné pracovní síle a malé pravděpodobnosti současného zhoršení hospodářských podmínek ve všech zemích, kde jsou umístěny jejich výrobní závody. </a:t>
            </a:r>
          </a:p>
          <a:p>
            <a:pPr algn="just"/>
            <a:r>
              <a:rPr lang="cs-CZ" sz="1800" dirty="0"/>
              <a:t>Často firmy používají i </a:t>
            </a:r>
            <a:r>
              <a:rPr lang="cs-CZ" sz="1800" b="1" dirty="0"/>
              <a:t>diverzifikaci dodavatelů</a:t>
            </a:r>
            <a:r>
              <a:rPr lang="cs-CZ" sz="1800" dirty="0"/>
              <a:t> (dodávky strategických surovin pro firmu jsou rozloženy na více dodavatelů), setkáme se i s </a:t>
            </a:r>
            <a:r>
              <a:rPr lang="cs-CZ" sz="1800" b="1" dirty="0"/>
              <a:t>diverzifikací odběratelů (</a:t>
            </a:r>
            <a:r>
              <a:rPr lang="cs-CZ" sz="1800" dirty="0"/>
              <a:t>podnik má více zákazníků, strukturovaných tak, aby jej výpadek jednoho z nich, byť významného, existenčně neohrozil).</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Metody snižování rizika: diverzifikační strategie</a:t>
            </a:r>
            <a:endParaRPr lang="cs-CZ" sz="1800" dirty="0"/>
          </a:p>
        </p:txBody>
      </p:sp>
    </p:spTree>
    <p:extLst>
      <p:ext uri="{BB962C8B-B14F-4D97-AF65-F5344CB8AC3E}">
        <p14:creationId xmlns:p14="http://schemas.microsoft.com/office/powerpoint/2010/main" val="135388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1950" lvl="1" indent="-361950" algn="just">
              <a:buFont typeface="Arial" panose="020B0604020202020204" pitchFamily="34" charset="0"/>
              <a:buChar char="•"/>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Náklady na odstranění rizika a potenciální škody</a:t>
            </a:r>
            <a:endParaRPr lang="cs-CZ" sz="1800"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987574"/>
            <a:ext cx="4463607" cy="3615522"/>
          </a:xfrm>
          <a:prstGeom prst="rect">
            <a:avLst/>
          </a:prstGeom>
        </p:spPr>
      </p:pic>
    </p:spTree>
    <p:extLst>
      <p:ext uri="{BB962C8B-B14F-4D97-AF65-F5344CB8AC3E}">
        <p14:creationId xmlns:p14="http://schemas.microsoft.com/office/powerpoint/2010/main" val="38178078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Rizikový kapitál je jedna z možností jak získat finanční prostředky pro odstranění finanční krize v podniku. Tato forma kapitálu je dostupná právě i pro firmy, pro které je získání bankovních úvěrů a výpůjček nereálné.</a:t>
            </a:r>
          </a:p>
          <a:p>
            <a:pPr algn="just"/>
            <a:r>
              <a:rPr lang="cs-CZ" sz="1800" b="1" dirty="0"/>
              <a:t>Rizikový kapitál </a:t>
            </a:r>
            <a:r>
              <a:rPr lang="cs-CZ" sz="1800" dirty="0"/>
              <a:t>(</a:t>
            </a:r>
            <a:r>
              <a:rPr lang="cs-CZ" sz="1800" b="1" dirty="0"/>
              <a:t>venture </a:t>
            </a:r>
            <a:r>
              <a:rPr lang="cs-CZ" sz="1800" b="1" dirty="0" err="1"/>
              <a:t>capital</a:t>
            </a:r>
            <a:r>
              <a:rPr lang="cs-CZ" sz="1800" b="1" dirty="0"/>
              <a:t>, </a:t>
            </a:r>
            <a:r>
              <a:rPr lang="cs-CZ" sz="1800" b="1" dirty="0" err="1"/>
              <a:t>private</a:t>
            </a:r>
            <a:r>
              <a:rPr lang="cs-CZ" sz="1800" b="1" dirty="0"/>
              <a:t> </a:t>
            </a:r>
            <a:r>
              <a:rPr lang="cs-CZ" sz="1800" b="1" dirty="0" err="1"/>
              <a:t>equity</a:t>
            </a:r>
            <a:r>
              <a:rPr lang="cs-CZ" sz="1800" dirty="0"/>
              <a:t>) je kapitál vkládaný do podniku jednotlivými investory nebo specializovanými finančními institucemi, které působí jako zprostředkovatelé mezi primárními zdroji finančních prostředků a podniky.</a:t>
            </a:r>
          </a:p>
          <a:p>
            <a:pPr algn="just"/>
            <a:r>
              <a:rPr lang="cs-CZ" sz="1800" b="1" dirty="0"/>
              <a:t>Investicemi rizikového kapitálu </a:t>
            </a:r>
            <a:r>
              <a:rPr lang="cs-CZ" sz="1800" dirty="0"/>
              <a:t>jsou investice do základního kapitálu společností teprve vznikajících, případně nedávno založených. Investované prostředky mají podniku umožnit realizaci inovativní ideje.</a:t>
            </a:r>
          </a:p>
          <a:p>
            <a:pPr algn="just"/>
            <a:r>
              <a:rPr lang="cs-CZ" sz="1800" b="1" dirty="0"/>
              <a:t>Investicemi rozvojového kapitálu </a:t>
            </a:r>
            <a:r>
              <a:rPr lang="cs-CZ" sz="1800" dirty="0"/>
              <a:t>jsou investice do již fungujících společností s nedostatkem vlastního i cizího kapitálu pro následný růst, splnění nových záměrů nebo dobytí nových trhů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Rizikový a rozvojový kapitál</a:t>
            </a:r>
            <a:endParaRPr lang="cs-CZ" sz="1800" dirty="0"/>
          </a:p>
        </p:txBody>
      </p:sp>
    </p:spTree>
    <p:extLst>
      <p:ext uri="{BB962C8B-B14F-4D97-AF65-F5344CB8AC3E}">
        <p14:creationId xmlns:p14="http://schemas.microsoft.com/office/powerpoint/2010/main" val="425532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i="1" dirty="0"/>
              <a:t>Krizové řízení</a:t>
            </a:r>
            <a:r>
              <a:rPr lang="cs-CZ" sz="2000" dirty="0"/>
              <a:t> je pojato jako souhrn řídících činností včetně příslušných orgánů (vláda, ministerstva a jiné ústřední orgány, orgány krajů, orgány obcí a ostatní orgány s územní působností) zaměřených na analýzu bezpečnostních rizik, vyhodnocení bezpečnostních rizik, plánování, organizování, realizaci a kontrolu činností prováděných v souvislosti s řešením krizové situace, tedy mimořádné situace.</a:t>
            </a:r>
          </a:p>
          <a:p>
            <a:pPr algn="just"/>
            <a:endParaRPr lang="cs-CZ" sz="2000" dirty="0"/>
          </a:p>
          <a:p>
            <a:pPr algn="just"/>
            <a:r>
              <a:rPr lang="cs-CZ" sz="2000" b="1" i="1" dirty="0"/>
              <a:t>Smyslem</a:t>
            </a:r>
            <a:r>
              <a:rPr lang="cs-CZ" sz="2000" dirty="0"/>
              <a:t> </a:t>
            </a:r>
            <a:r>
              <a:rPr lang="cs-CZ" sz="2000" b="1" i="1" dirty="0"/>
              <a:t>krizových plánů</a:t>
            </a:r>
            <a:r>
              <a:rPr lang="cs-CZ" sz="2000" dirty="0"/>
              <a:t> je pak určení potenciálních krizových stavů, rizikových situací.</a:t>
            </a:r>
          </a:p>
          <a:p>
            <a:pPr marL="361950" lvl="1" indent="-361950" algn="just">
              <a:buFont typeface="Arial" panose="020B0604020202020204" pitchFamily="34" charset="0"/>
              <a:buChar char="•"/>
            </a:pPr>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Pojetí krizového řízení ve veřejné správě</a:t>
            </a:r>
            <a:endParaRPr lang="cs-CZ" sz="1800" dirty="0"/>
          </a:p>
        </p:txBody>
      </p:sp>
    </p:spTree>
    <p:extLst>
      <p:ext uri="{BB962C8B-B14F-4D97-AF65-F5344CB8AC3E}">
        <p14:creationId xmlns:p14="http://schemas.microsoft.com/office/powerpoint/2010/main" val="16467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Rizikový kapitál je financování soukromých růstových podniků formou navýšení jejich základního jmění. Venture kapitál představuje partnerství mezi majitelem podniku a investorem.  </a:t>
            </a:r>
          </a:p>
          <a:p>
            <a:pPr algn="just"/>
            <a:r>
              <a:rPr lang="cs-CZ" sz="1600" dirty="0"/>
              <a:t>Investor rizikového kapitálu získává dohodnutý podíl základního kapitálu společnosti (akciový kapitál nebo kmenové akcie) na oplátku za poskytnutí potřebného kapitálu. Základní poznávací rys tohoto zdroje financování je </a:t>
            </a:r>
            <a:r>
              <a:rPr lang="cs-CZ" sz="1600" b="1" i="1" dirty="0"/>
              <a:t>synergický efekt</a:t>
            </a:r>
            <a:r>
              <a:rPr lang="cs-CZ" sz="1600" dirty="0"/>
              <a:t>, který spojení s venture kapitálem přináší původci podnikatelského záměru.</a:t>
            </a:r>
          </a:p>
          <a:p>
            <a:pPr algn="just"/>
            <a:r>
              <a:rPr lang="cs-CZ" sz="1600" dirty="0"/>
              <a:t>Podstata rizikového a rozvojového kapitálu spočívá ve střednědobé až dlouhodobé investici do nadějných projektů, které přináší příslib vysokého zhodnocení. Tyto projekty mohou nabízet jak nově vznikající podniky, tak i již zavedené společnosti, jejichž další rozvoj vyžaduje rozsáhlejší financování. Takové investice spjaté s vysokým rizikem slibují nadprůměrné roční zhodnocení investovaných prostředků podstatně vyšší než méně riskantní alternativy jako např. investice do akcií, obligací, deriváty apod.</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Rizikový a rozvojový kapitál</a:t>
            </a:r>
            <a:endParaRPr lang="cs-CZ" sz="1800" dirty="0"/>
          </a:p>
        </p:txBody>
      </p:sp>
    </p:spTree>
    <p:extLst>
      <p:ext uri="{BB962C8B-B14F-4D97-AF65-F5344CB8AC3E}">
        <p14:creationId xmlns:p14="http://schemas.microsoft.com/office/powerpoint/2010/main" val="213541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Venture kapitálová investice není jednorázové poskytnutí financí, ale mnohaletý proces soužití podnikatelského subjektu s venture kapitálovým investorem všestranně napomáhajícím rozvoji firmy a pravidelně monitorujícím aktuální situaci ve firmě. Právě odborné znalosti, které s sebou investor přináší, mají mnohdy pro rozvoj firmy větší význam než samotné investiční prostředky.</a:t>
            </a:r>
          </a:p>
          <a:p>
            <a:pPr algn="just"/>
            <a:r>
              <a:rPr lang="cs-CZ" sz="1700" dirty="0"/>
              <a:t>Rizikový kapitál může být vítanou pomocí především pro malé a střední podniky. Ty mají v našich podmínkách i přes poměrně přijatelné úrokové sazby stále minimální šanci financovat svůj rozvoj bankovními úvěry. </a:t>
            </a:r>
          </a:p>
          <a:p>
            <a:pPr algn="just"/>
            <a:r>
              <a:rPr lang="cs-CZ" sz="1700" dirty="0"/>
              <a:t>Rizikový kapitál nemá přesně vyhraněné oblasti zájmu, nejvíce investic jde do odvětví výroby, např. do spotřebního průmyslu, telekomunikací, informačních technologií, zdravotnické techniky, ale i do komerčních služeb pro podnikatelskou sféru. Rizikový kapitál se může v podniku použít v době finanční krize k jeho záchraně, např. vstupem nového investora, který do podniku vloží svůj kapitál.</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Rizikový a rozvojový kapitál</a:t>
            </a:r>
            <a:endParaRPr lang="cs-CZ" sz="1800" dirty="0"/>
          </a:p>
        </p:txBody>
      </p:sp>
    </p:spTree>
    <p:extLst>
      <p:ext uri="{BB962C8B-B14F-4D97-AF65-F5344CB8AC3E}">
        <p14:creationId xmlns:p14="http://schemas.microsoft.com/office/powerpoint/2010/main" val="371866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i="1" dirty="0"/>
              <a:t>Výhody</a:t>
            </a:r>
            <a:r>
              <a:rPr lang="cs-CZ" sz="1800" dirty="0"/>
              <a:t>, které může přinést vložený rizikový kapitál jsou např. tyto:</a:t>
            </a:r>
          </a:p>
          <a:p>
            <a:pPr algn="just"/>
            <a:r>
              <a:rPr lang="cs-CZ" sz="1800" dirty="0"/>
              <a:t>rizikový kapitál poskytuje  kapitálový základ pro budoucnost -aby bylo možno splnit záměry růstu firmy a plány jejího rozvoje;</a:t>
            </a:r>
          </a:p>
          <a:p>
            <a:pPr algn="just"/>
            <a:r>
              <a:rPr lang="cs-CZ" sz="1800" dirty="0"/>
              <a:t>za vložený kapitál firma neplatí žádné splátky ani úrokové náklady;</a:t>
            </a:r>
          </a:p>
          <a:p>
            <a:pPr algn="just"/>
            <a:r>
              <a:rPr lang="cs-CZ" sz="1800" dirty="0"/>
              <a:t>investor, který vloží rizikový kapitál se zpravidla stává  obchodním partnerem, který poskytuje praktické rady a odborné znalosti (dle potřeby) a napomáhá firemnímu obchodnímu úspěchu;</a:t>
            </a:r>
          </a:p>
          <a:p>
            <a:pPr algn="just"/>
            <a:r>
              <a:rPr lang="cs-CZ" sz="1800" dirty="0"/>
              <a:t>firemní obchodní aktiva nebudou pod žádnými retenčními právy a podnikatel nebude muset poskytovat žádné osobní záruky;</a:t>
            </a:r>
          </a:p>
          <a:p>
            <a:pPr algn="just"/>
            <a:r>
              <a:rPr lang="cs-CZ" sz="1800" dirty="0"/>
              <a:t>existuje mnoho rozličných zdrojů, druhů a typů organizací poskytujících rizikový kapitál, takže je možné uspokojit různorodé potřeby.</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Rizikový a rozvojový kapitál</a:t>
            </a:r>
            <a:endParaRPr lang="cs-CZ" sz="1800" dirty="0"/>
          </a:p>
        </p:txBody>
      </p:sp>
    </p:spTree>
    <p:extLst>
      <p:ext uri="{BB962C8B-B14F-4D97-AF65-F5344CB8AC3E}">
        <p14:creationId xmlns:p14="http://schemas.microsoft.com/office/powerpoint/2010/main" val="214734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4168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i="1" dirty="0"/>
              <a:t>Nevýhody </a:t>
            </a:r>
            <a:r>
              <a:rPr lang="cs-CZ" sz="1800" dirty="0"/>
              <a:t>jsou tyto:</a:t>
            </a:r>
          </a:p>
          <a:p>
            <a:pPr algn="just"/>
            <a:r>
              <a:rPr lang="cs-CZ" sz="1800" dirty="0"/>
              <a:t>Investoři participují na kmenovém jmění a jsou odměňováni v závislosti na úspěchu firmy, podílejí se na zisku, ale i ztrátě a na konečném prodeji investice.</a:t>
            </a:r>
          </a:p>
          <a:p>
            <a:pPr algn="just"/>
            <a:r>
              <a:rPr lang="pl-PL" sz="1800" dirty="0"/>
              <a:t>Možná změna dosavadní  podnikatelské kultury po vstupu investora do podniku,</a:t>
            </a:r>
          </a:p>
          <a:p>
            <a:pPr algn="just"/>
            <a:r>
              <a:rPr lang="cs-CZ" sz="1800" dirty="0"/>
              <a:t>Diferenciace  názorů s investorem v těchto oblastech: vedení podniku, tvorba strategie,   řízení lidských zdrojů atd.</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Rizikový a rozvojový kapitál</a:t>
            </a:r>
            <a:endParaRPr lang="cs-CZ" sz="1800" dirty="0"/>
          </a:p>
        </p:txBody>
      </p:sp>
    </p:spTree>
    <p:extLst>
      <p:ext uri="{BB962C8B-B14F-4D97-AF65-F5344CB8AC3E}">
        <p14:creationId xmlns:p14="http://schemas.microsoft.com/office/powerpoint/2010/main" val="98033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50" dirty="0"/>
              <a:t>Typy investic do rizikového a/nebo rozvojového kapitálu:</a:t>
            </a:r>
          </a:p>
          <a:p>
            <a:pPr algn="just"/>
            <a:r>
              <a:rPr lang="cs-CZ" sz="1650" b="1" dirty="0"/>
              <a:t>Zárodečné financování </a:t>
            </a:r>
            <a:r>
              <a:rPr lang="cs-CZ" sz="1650" dirty="0"/>
              <a:t>(</a:t>
            </a:r>
            <a:r>
              <a:rPr lang="cs-CZ" sz="1650" dirty="0" err="1"/>
              <a:t>seed</a:t>
            </a:r>
            <a:r>
              <a:rPr lang="cs-CZ" sz="1650" dirty="0"/>
              <a:t> </a:t>
            </a:r>
            <a:r>
              <a:rPr lang="cs-CZ" sz="1650" dirty="0" err="1"/>
              <a:t>capital</a:t>
            </a:r>
            <a:r>
              <a:rPr lang="cs-CZ" sz="1650" dirty="0"/>
              <a:t>) - zárodečné neboli předstartovní financování se zaměřuje na nově založené podniky, skupiny lidí nebo jednotlivce snovou inovativní myšlenkou, pro jejíž výzkum a realizaci nemají dostatečné zázemí ani prostředky.</a:t>
            </a:r>
          </a:p>
          <a:p>
            <a:pPr algn="just"/>
            <a:r>
              <a:rPr lang="cs-CZ" sz="1650" b="1" dirty="0"/>
              <a:t>Startovní financování </a:t>
            </a:r>
            <a:r>
              <a:rPr lang="cs-CZ" sz="1650" dirty="0"/>
              <a:t>(start-up </a:t>
            </a:r>
            <a:r>
              <a:rPr lang="cs-CZ" sz="1650" dirty="0" err="1"/>
              <a:t>capital</a:t>
            </a:r>
            <a:r>
              <a:rPr lang="cs-CZ" sz="1650" dirty="0"/>
              <a:t>) - produkt v této fázi financování je již doveden do své finální podoby, ale společnosti nemají dostatečný kapitál, aby jej mohly vyrábět a prodávat</a:t>
            </a:r>
          </a:p>
          <a:p>
            <a:pPr algn="just"/>
            <a:r>
              <a:rPr lang="cs-CZ" sz="1650" b="1" dirty="0"/>
              <a:t>Financování počátečního rozvoje </a:t>
            </a:r>
            <a:r>
              <a:rPr lang="cs-CZ" sz="1650" dirty="0"/>
              <a:t>(early </a:t>
            </a:r>
            <a:r>
              <a:rPr lang="cs-CZ" sz="1650" dirty="0" err="1"/>
              <a:t>stage</a:t>
            </a:r>
            <a:r>
              <a:rPr lang="cs-CZ" sz="1650" dirty="0"/>
              <a:t> </a:t>
            </a:r>
            <a:r>
              <a:rPr lang="cs-CZ" sz="1650" dirty="0" err="1"/>
              <a:t>develepoment</a:t>
            </a:r>
            <a:r>
              <a:rPr lang="cs-CZ" sz="1650" dirty="0"/>
              <a:t> </a:t>
            </a:r>
            <a:r>
              <a:rPr lang="cs-CZ" sz="1650" dirty="0" err="1"/>
              <a:t>capital</a:t>
            </a:r>
            <a:r>
              <a:rPr lang="cs-CZ" sz="1650" dirty="0"/>
              <a:t>) - především se jedná o malé podniky, které nemají dostatečné zdroje pro rozšíření své výroby</a:t>
            </a:r>
          </a:p>
          <a:p>
            <a:pPr algn="just"/>
            <a:r>
              <a:rPr lang="cs-CZ" sz="1650" b="1" dirty="0"/>
              <a:t>Rozvojové financování </a:t>
            </a:r>
            <a:r>
              <a:rPr lang="cs-CZ" sz="1650" dirty="0"/>
              <a:t>(</a:t>
            </a:r>
            <a:r>
              <a:rPr lang="cs-CZ" sz="1650" dirty="0" err="1"/>
              <a:t>later</a:t>
            </a:r>
            <a:r>
              <a:rPr lang="cs-CZ" sz="1650" dirty="0"/>
              <a:t> </a:t>
            </a:r>
            <a:r>
              <a:rPr lang="cs-CZ" sz="1650" dirty="0" err="1"/>
              <a:t>stage</a:t>
            </a:r>
            <a:r>
              <a:rPr lang="cs-CZ" sz="1650" dirty="0"/>
              <a:t> </a:t>
            </a:r>
            <a:r>
              <a:rPr lang="cs-CZ" sz="1650" dirty="0" err="1"/>
              <a:t>development</a:t>
            </a:r>
            <a:r>
              <a:rPr lang="cs-CZ" sz="1650" dirty="0"/>
              <a:t> – </a:t>
            </a:r>
            <a:r>
              <a:rPr lang="cs-CZ" sz="1650" dirty="0" err="1"/>
              <a:t>expansion</a:t>
            </a:r>
            <a:r>
              <a:rPr lang="cs-CZ" sz="1650" dirty="0"/>
              <a:t> </a:t>
            </a:r>
            <a:r>
              <a:rPr lang="cs-CZ" sz="1650" dirty="0" err="1"/>
              <a:t>capital</a:t>
            </a:r>
            <a:r>
              <a:rPr lang="cs-CZ" sz="1650" dirty="0"/>
              <a:t>) - pokud se jedná o rozvojové financování, tak se jedná o pomoc podnikům k markantnímu růstu v řádu desítek procent ročně. Může jít např. o průnik na nové trhy nebo navýšení výroby vybudováním nové továrny apod.</a:t>
            </a:r>
          </a:p>
          <a:p>
            <a:pPr algn="just"/>
            <a:endParaRPr lang="cs-CZ" sz="165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Rizikový a rozvojový kapitál</a:t>
            </a:r>
            <a:endParaRPr lang="cs-CZ" sz="1800" dirty="0"/>
          </a:p>
        </p:txBody>
      </p:sp>
    </p:spTree>
    <p:extLst>
      <p:ext uri="{BB962C8B-B14F-4D97-AF65-F5344CB8AC3E}">
        <p14:creationId xmlns:p14="http://schemas.microsoft.com/office/powerpoint/2010/main" val="266912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Záchranné financování </a:t>
            </a:r>
            <a:r>
              <a:rPr lang="cs-CZ" sz="1800" dirty="0"/>
              <a:t>(</a:t>
            </a:r>
            <a:r>
              <a:rPr lang="cs-CZ" sz="1800" dirty="0" err="1"/>
              <a:t>rescue</a:t>
            </a:r>
            <a:r>
              <a:rPr lang="cs-CZ" sz="1800" dirty="0"/>
              <a:t> </a:t>
            </a:r>
            <a:r>
              <a:rPr lang="cs-CZ" sz="1800" dirty="0" err="1"/>
              <a:t>capital</a:t>
            </a:r>
            <a:r>
              <a:rPr lang="cs-CZ" sz="1800" dirty="0"/>
              <a:t>) - záchranné financování je zacíleno na společnosti, jimž hrozí bankrot, ale přitom stále mají dostatečný potenciál pro následné zhodnocení investic vložených venture kapitalisty.</a:t>
            </a:r>
          </a:p>
          <a:p>
            <a:pPr algn="just"/>
            <a:r>
              <a:rPr lang="cs-CZ" sz="1800" b="1" dirty="0"/>
              <a:t>Náhradní financování </a:t>
            </a:r>
            <a:r>
              <a:rPr lang="cs-CZ" sz="1800" dirty="0"/>
              <a:t>(</a:t>
            </a:r>
            <a:r>
              <a:rPr lang="cs-CZ" sz="1800" dirty="0" err="1"/>
              <a:t>debt</a:t>
            </a:r>
            <a:r>
              <a:rPr lang="cs-CZ" sz="1800" dirty="0"/>
              <a:t> </a:t>
            </a:r>
            <a:r>
              <a:rPr lang="cs-CZ" sz="1800" dirty="0" err="1"/>
              <a:t>replacement</a:t>
            </a:r>
            <a:r>
              <a:rPr lang="cs-CZ" sz="1800" dirty="0"/>
              <a:t> </a:t>
            </a:r>
            <a:r>
              <a:rPr lang="cs-CZ" sz="1800" dirty="0" err="1"/>
              <a:t>capital</a:t>
            </a:r>
            <a:r>
              <a:rPr lang="cs-CZ" sz="1800" dirty="0"/>
              <a:t>) - firmy přistupují k náhradnímu financování, jestliže mají extrémně vysoký podíl cizího kapitálu na celkových pasivech společnosti. Takový stav způsobuje vysoké zatížení nákladovými úroky.</a:t>
            </a:r>
          </a:p>
          <a:p>
            <a:pPr algn="just"/>
            <a:r>
              <a:rPr lang="cs-CZ" sz="1800" b="1" dirty="0"/>
              <a:t>Financování akvizic </a:t>
            </a:r>
            <a:r>
              <a:rPr lang="cs-CZ" sz="1800" dirty="0"/>
              <a:t>(</a:t>
            </a:r>
            <a:r>
              <a:rPr lang="cs-CZ" sz="1800" dirty="0" err="1"/>
              <a:t>acquisition</a:t>
            </a:r>
            <a:r>
              <a:rPr lang="cs-CZ" sz="1800" dirty="0"/>
              <a:t> </a:t>
            </a:r>
            <a:r>
              <a:rPr lang="cs-CZ" sz="1800" dirty="0" err="1"/>
              <a:t>capital</a:t>
            </a:r>
            <a:r>
              <a:rPr lang="cs-CZ" sz="1800" dirty="0"/>
              <a:t>) - akvizice je odkup jedné firmy druhou, například z důvodu navýšení zisků, úspory z rozsahu, diverzifikace a snížení rizika apod.</a:t>
            </a:r>
          </a:p>
          <a:p>
            <a:pPr algn="just"/>
            <a:r>
              <a:rPr lang="cs-CZ" sz="1800" b="1" dirty="0"/>
              <a:t>Manažerské odkupy </a:t>
            </a:r>
            <a:r>
              <a:rPr lang="cs-CZ" sz="1800" dirty="0"/>
              <a:t>(MBO/MBI/BIMBO apod.). - financování manažerských odkupů dodává určité skupině manažerů dostatečné zdroje na to, aby byla schopna odkoupit celý nebo alespoň dostatečný podíl společnosti za účelem převzetí jejího vedení.</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Rizikový a rozvojový kapitál</a:t>
            </a:r>
            <a:endParaRPr lang="cs-CZ" sz="1800" dirty="0"/>
          </a:p>
        </p:txBody>
      </p:sp>
    </p:spTree>
    <p:extLst>
      <p:ext uri="{BB962C8B-B14F-4D97-AF65-F5344CB8AC3E}">
        <p14:creationId xmlns:p14="http://schemas.microsoft.com/office/powerpoint/2010/main" val="262259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223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Venture kapitálové společnosti </a:t>
            </a:r>
            <a:r>
              <a:rPr lang="cs-CZ" sz="1800" dirty="0"/>
              <a:t>se člení podle způsobu, jakým investoři získávají finanční prostředky pro své podnikání.</a:t>
            </a:r>
          </a:p>
          <a:p>
            <a:pPr algn="just"/>
            <a:r>
              <a:rPr lang="cs-CZ" sz="1800" i="1" dirty="0"/>
              <a:t>Soukromé venture kapitálové společnosti </a:t>
            </a:r>
            <a:r>
              <a:rPr lang="cs-CZ" sz="1800" dirty="0"/>
              <a:t>(Business </a:t>
            </a:r>
            <a:r>
              <a:rPr lang="cs-CZ" sz="1800" dirty="0" err="1"/>
              <a:t>Angels</a:t>
            </a:r>
            <a:r>
              <a:rPr lang="cs-CZ" sz="1800" dirty="0"/>
              <a:t>) - jejich zakladateli bývají zkušení bývalí zaměstnanci bank, kteří mají natolik velký image, že jsou schopni shromáždit dostatek investičních prostředků. Někdy rovněž operují tím způsobem, že jimi zvolené projekty podpoří svým jménem a kontakty, a teprve dodatečně na ně hledají financování.</a:t>
            </a:r>
          </a:p>
          <a:p>
            <a:pPr algn="just"/>
            <a:r>
              <a:rPr lang="cs-CZ" sz="1800" i="1" dirty="0"/>
              <a:t>Dceřiné firmy bank, pojišťoven apod. </a:t>
            </a:r>
            <a:r>
              <a:rPr lang="cs-CZ" sz="1800" dirty="0"/>
              <a:t>- Venture kapitálové společnosti zakládané bankami mají výrazně usnadněn přístup ke kapitálu a mateřské banky jim rovněž zabezpečí dostatek zajímavých projektů k financování. Mnohdy se však tito zakladatelé pokoušejí zasahovat do chodu venture kapitálových společností, zužovat jim prostor podnikání a směrovat je podle svých vlastních kritérií.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264696" cy="507703"/>
          </a:xfrm>
        </p:spPr>
        <p:txBody>
          <a:bodyPr/>
          <a:lstStyle/>
          <a:p>
            <a:r>
              <a:rPr lang="cs-CZ" dirty="0"/>
              <a:t>Rizikový a rozvojový kapitál</a:t>
            </a:r>
            <a:endParaRPr lang="cs-CZ" sz="1800" dirty="0"/>
          </a:p>
        </p:txBody>
      </p:sp>
    </p:spTree>
    <p:extLst>
      <p:ext uri="{BB962C8B-B14F-4D97-AF65-F5344CB8AC3E}">
        <p14:creationId xmlns:p14="http://schemas.microsoft.com/office/powerpoint/2010/main" val="349546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Orgány krizového řízení v České republice</a:t>
            </a:r>
            <a:endParaRPr lang="cs-CZ" sz="1800" dirty="0"/>
          </a:p>
        </p:txBody>
      </p:sp>
      <p:sp>
        <p:nvSpPr>
          <p:cNvPr id="5" name="Zástupný symbol pro obsah 1"/>
          <p:cNvSpPr txBox="1">
            <a:spLocks/>
          </p:cNvSpPr>
          <p:nvPr/>
        </p:nvSpPr>
        <p:spPr>
          <a:xfrm>
            <a:off x="323528" y="724373"/>
            <a:ext cx="8229600" cy="481053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Ministerstvo vnitra</a:t>
            </a:r>
          </a:p>
          <a:p>
            <a:r>
              <a:rPr lang="cs-CZ" sz="1800" dirty="0"/>
              <a:t>Výbor pro civilní národní plánování</a:t>
            </a:r>
          </a:p>
          <a:p>
            <a:r>
              <a:rPr lang="cs-CZ" sz="1800" dirty="0"/>
              <a:t>Ústřední krizový štáb</a:t>
            </a:r>
          </a:p>
          <a:p>
            <a:r>
              <a:rPr lang="cs-CZ" sz="1800" dirty="0"/>
              <a:t>Orgány kraje</a:t>
            </a:r>
          </a:p>
          <a:p>
            <a:r>
              <a:rPr lang="cs-CZ" sz="1800" dirty="0"/>
              <a:t>Orgány obce</a:t>
            </a:r>
          </a:p>
          <a:p>
            <a:r>
              <a:rPr lang="cs-CZ" sz="1800" dirty="0"/>
              <a:t>Krizové štáby krajů a obcí</a:t>
            </a:r>
          </a:p>
          <a:p>
            <a:pPr marL="0" indent="0">
              <a:buNone/>
            </a:pPr>
            <a:r>
              <a:rPr lang="cs-CZ" sz="1800" b="1" dirty="0"/>
              <a:t>Výkonné prvky</a:t>
            </a:r>
          </a:p>
          <a:p>
            <a:pPr lvl="1">
              <a:buFont typeface="Arial" panose="020B0604020202020204" pitchFamily="34" charset="0"/>
              <a:buChar char="•"/>
            </a:pPr>
            <a:r>
              <a:rPr lang="cs-CZ" sz="1800" dirty="0"/>
              <a:t>Ozbrojené síly ČR</a:t>
            </a:r>
          </a:p>
          <a:p>
            <a:pPr lvl="1">
              <a:buFont typeface="Arial" panose="020B0604020202020204" pitchFamily="34" charset="0"/>
              <a:buChar char="•"/>
            </a:pPr>
            <a:r>
              <a:rPr lang="cs-CZ" sz="1800" dirty="0"/>
              <a:t>Ozbrojené bezpečnostní sbory (Policie ČR)</a:t>
            </a:r>
          </a:p>
          <a:p>
            <a:pPr lvl="1">
              <a:buFont typeface="Arial" panose="020B0604020202020204" pitchFamily="34" charset="0"/>
              <a:buChar char="•"/>
            </a:pPr>
            <a:r>
              <a:rPr lang="cs-CZ" sz="1800" dirty="0"/>
              <a:t>Záchranné sbory</a:t>
            </a:r>
          </a:p>
          <a:p>
            <a:pPr lvl="1">
              <a:buFont typeface="Arial" panose="020B0604020202020204" pitchFamily="34" charset="0"/>
              <a:buChar char="•"/>
            </a:pPr>
            <a:r>
              <a:rPr lang="cs-CZ" sz="1800" dirty="0"/>
              <a:t>Záchranné služby</a:t>
            </a:r>
          </a:p>
          <a:p>
            <a:pPr lvl="1">
              <a:buFont typeface="Arial" panose="020B0604020202020204" pitchFamily="34" charset="0"/>
              <a:buChar char="•"/>
            </a:pPr>
            <a:r>
              <a:rPr lang="cs-CZ" sz="1800" dirty="0"/>
              <a:t>Havarijní služby</a:t>
            </a:r>
          </a:p>
        </p:txBody>
      </p:sp>
    </p:spTree>
    <p:extLst>
      <p:ext uri="{BB962C8B-B14F-4D97-AF65-F5344CB8AC3E}">
        <p14:creationId xmlns:p14="http://schemas.microsoft.com/office/powerpoint/2010/main" val="264182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 calcmode="lin" valueType="num">
                                      <p:cBhvr additive="base">
                                        <p:cTn id="5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0" end="10"/>
                                            </p:txEl>
                                          </p:spTgt>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anim calcmode="lin" valueType="num">
                                      <p:cBhvr additive="base">
                                        <p:cTn id="6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Krizové plánování v zákonech</a:t>
            </a:r>
            <a:endParaRPr lang="cs-CZ" sz="1800" dirty="0"/>
          </a:p>
        </p:txBody>
      </p:sp>
      <p:sp>
        <p:nvSpPr>
          <p:cNvPr id="5" name="Zástupný symbol pro obsah 1"/>
          <p:cNvSpPr txBox="1">
            <a:spLocks/>
          </p:cNvSpPr>
          <p:nvPr/>
        </p:nvSpPr>
        <p:spPr>
          <a:xfrm>
            <a:off x="276854" y="714364"/>
            <a:ext cx="8229600" cy="547260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Ústavní zákon č. 110/1998 Sb., o bezpečnosti České republiky, ve znění pozdějších předpisů</a:t>
            </a:r>
          </a:p>
          <a:p>
            <a:pPr algn="just"/>
            <a:r>
              <a:rPr lang="cs-CZ" sz="1700" dirty="0"/>
              <a:t>Zákon č. 238/2000 Sb., o Hasičském záchranném sboru České republiky a o změně některých zákonů, ve znění pozdějších předpisů</a:t>
            </a:r>
          </a:p>
          <a:p>
            <a:pPr algn="just"/>
            <a:r>
              <a:rPr lang="cs-CZ" sz="1700" dirty="0"/>
              <a:t>Zákon č. 239/2000 Sb., o integrovaném záchranném systému a o změně některých zákonů, ve znění pozdějších předpisů.</a:t>
            </a:r>
          </a:p>
          <a:p>
            <a:pPr algn="just"/>
            <a:r>
              <a:rPr lang="cs-CZ" sz="1700" dirty="0"/>
              <a:t>Zákon č. 240/2000 Sb., o krizovém řízení a o změně některých zákonů (krizový zákon), ve znění pozdějších předpisů</a:t>
            </a:r>
          </a:p>
          <a:p>
            <a:pPr algn="just"/>
            <a:r>
              <a:rPr lang="cs-CZ" sz="1700" dirty="0"/>
              <a:t>Zákon č. 241/2000 Sb., o hospodářských opatřeních pro krizové stavy a o změně některých souvisejících zákonů, ve znění pozdějších předpisů </a:t>
            </a:r>
          </a:p>
          <a:p>
            <a:pPr algn="just"/>
            <a:r>
              <a:rPr lang="cs-CZ" sz="1700" dirty="0"/>
              <a:t>Zákon č. 59/2006 Sb., o prevenci závažných havárií způsobených vybranými nebezpečnými chemickými látkami a chemickými přípravky </a:t>
            </a:r>
          </a:p>
          <a:p>
            <a:pPr algn="just"/>
            <a:r>
              <a:rPr lang="cs-CZ" sz="1700" dirty="0"/>
              <a:t>Zákon č. 254/2001 Sb., zákon o vodách a změně některých zákonů (vodní zákon), ve znění pozdějších předpisů.</a:t>
            </a:r>
          </a:p>
        </p:txBody>
      </p:sp>
    </p:spTree>
    <p:extLst>
      <p:ext uri="{BB962C8B-B14F-4D97-AF65-F5344CB8AC3E}">
        <p14:creationId xmlns:p14="http://schemas.microsoft.com/office/powerpoint/2010/main" val="364260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3744</TotalTime>
  <Words>7360</Words>
  <Application>Microsoft Office PowerPoint</Application>
  <PresentationFormat>Předvádění na obrazovce (16:9)</PresentationFormat>
  <Paragraphs>568</Paragraphs>
  <Slides>76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76</vt:i4>
      </vt:variant>
    </vt:vector>
  </HeadingPairs>
  <TitlesOfParts>
    <vt:vector size="81" baseType="lpstr">
      <vt:lpstr>Arial</vt:lpstr>
      <vt:lpstr>Calibri</vt:lpstr>
      <vt:lpstr>Enriqueta</vt:lpstr>
      <vt:lpstr>Times New Roman</vt:lpstr>
      <vt:lpstr>SLU</vt:lpstr>
      <vt:lpstr>Krizové situace řešené veřejnou správou Rizikový management </vt:lpstr>
      <vt:lpstr>Vymezení základních pojmů</vt:lpstr>
      <vt:lpstr>Vymezení základních pojmů</vt:lpstr>
      <vt:lpstr>Typologie krizových situací ve veřejné správě</vt:lpstr>
      <vt:lpstr>Vymezení základních pojmů</vt:lpstr>
      <vt:lpstr>Vymezení základních pojmů</vt:lpstr>
      <vt:lpstr>Pojetí krizového řízení ve veřejné správě</vt:lpstr>
      <vt:lpstr>Orgány krizového řízení v České republice</vt:lpstr>
      <vt:lpstr>Krizové plánování v zákonech</vt:lpstr>
      <vt:lpstr>Krizové plány a krizové plánování ve veřejné správě</vt:lpstr>
      <vt:lpstr>Krizové plány ve veřejné správě</vt:lpstr>
      <vt:lpstr>Oblasti krizového plánu ve veřejné správě</vt:lpstr>
      <vt:lpstr>Základní části krizového plánu ve veřejné správě</vt:lpstr>
      <vt:lpstr>Základní části krizového plánu ve veřejné správě</vt:lpstr>
      <vt:lpstr>Přílohová část krizového plánu ve veřejné správě</vt:lpstr>
      <vt:lpstr>Přílohová část krizového plánu ve veřejné správě</vt:lpstr>
      <vt:lpstr>Přílohová část krizového plánu ve veřejné správě</vt:lpstr>
      <vt:lpstr>Další krizové plány ve veřejné správě</vt:lpstr>
      <vt:lpstr>Krizový management ve veřejné správě</vt:lpstr>
      <vt:lpstr>Širší pojetí krizového managementu ve veřejné správě</vt:lpstr>
      <vt:lpstr>Management mimořádné situace</vt:lpstr>
      <vt:lpstr>Management mimořádné situace</vt:lpstr>
      <vt:lpstr>Krizový štáb</vt:lpstr>
      <vt:lpstr>Krizový štáb</vt:lpstr>
      <vt:lpstr>Krizový štáb</vt:lpstr>
      <vt:lpstr>Krizový štáb kraje</vt:lpstr>
      <vt:lpstr>Obecné postupy řešení krizových situací</vt:lpstr>
      <vt:lpstr>Obecné postupy řešení krizových situací</vt:lpstr>
      <vt:lpstr>Obecné postupy řešení krizových situací</vt:lpstr>
      <vt:lpstr>Obecné postupy řešení krizových situací</vt:lpstr>
      <vt:lpstr>Risk management </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Řízení rizika</vt:lpstr>
      <vt:lpstr>Risk management </vt:lpstr>
      <vt:lpstr>Matice rizik a příležitostí</vt:lpstr>
      <vt:lpstr>Index rizikovosti</vt:lpstr>
      <vt:lpstr>Riziko versus přínos </vt:lpstr>
      <vt:lpstr>Proces řízení rizik</vt:lpstr>
      <vt:lpstr>Metody snižování rizika a kontrola nebezpečných rizik</vt:lpstr>
      <vt:lpstr>Metody snižování rizika</vt:lpstr>
      <vt:lpstr>Metody snižování rizika</vt:lpstr>
      <vt:lpstr>Metody snižování rizika: diverzifikační strategie</vt:lpstr>
      <vt:lpstr>Metody snižování rizika: diverzifikační strategie</vt:lpstr>
      <vt:lpstr>Metody snižování rizika: diverzifikační strategie</vt:lpstr>
      <vt:lpstr>Metody snižování rizika: diverzifikační strategie</vt:lpstr>
      <vt:lpstr>Náklady na odstranění rizika a potenciální škody</vt:lpstr>
      <vt:lpstr>Rizikový a rozvojový kapitál</vt:lpstr>
      <vt:lpstr>Rizikový a rozvojový kapitál</vt:lpstr>
      <vt:lpstr>Rizikový a rozvojový kapitál</vt:lpstr>
      <vt:lpstr>Rizikový a rozvojový kapitál</vt:lpstr>
      <vt:lpstr>Rizikový a rozvojový kapitál</vt:lpstr>
      <vt:lpstr>Rizikový a rozvojový kapitál</vt:lpstr>
      <vt:lpstr>Rizikový a rozvojový kapitál</vt:lpstr>
      <vt:lpstr>Rizikový a rozvojový kapitál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431</cp:revision>
  <dcterms:created xsi:type="dcterms:W3CDTF">2016-07-06T15:42:34Z</dcterms:created>
  <dcterms:modified xsi:type="dcterms:W3CDTF">2024-11-28T13:16:44Z</dcterms:modified>
</cp:coreProperties>
</file>