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7" r:id="rId2"/>
    <p:sldId id="259" r:id="rId3"/>
    <p:sldId id="324" r:id="rId4"/>
    <p:sldId id="325" r:id="rId5"/>
    <p:sldId id="329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5" r:id="rId19"/>
    <p:sldId id="349" r:id="rId20"/>
    <p:sldId id="351" r:id="rId21"/>
    <p:sldId id="344" r:id="rId22"/>
    <p:sldId id="353" r:id="rId23"/>
    <p:sldId id="360" r:id="rId24"/>
    <p:sldId id="362" r:id="rId25"/>
    <p:sldId id="359" r:id="rId26"/>
    <p:sldId id="363" r:id="rId27"/>
    <p:sldId id="365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375" r:id="rId36"/>
    <p:sldId id="374" r:id="rId37"/>
    <p:sldId id="376" r:id="rId38"/>
    <p:sldId id="377" r:id="rId39"/>
    <p:sldId id="378" r:id="rId40"/>
    <p:sldId id="379" r:id="rId41"/>
    <p:sldId id="364" r:id="rId42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0C6DD-B8B7-4D97-972D-0B35B9287F16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02A6A-073E-43C4-B3F1-9B0342412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001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53587" y="432392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496" y="869761"/>
            <a:ext cx="8796083" cy="3770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6088" indent="-446088" defTabSz="912813">
              <a:defRPr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Tabulka :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Plán tržeb dle jednotlivých sortimentních položek a její celková výše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30" y="1347614"/>
            <a:ext cx="7064082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86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9016" y="146615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987574"/>
            <a:ext cx="8796083" cy="3770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912813">
              <a:defRPr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Tabulka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Plán příspěvku na </a:t>
            </a:r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úhradu</a:t>
            </a: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682" y="1612192"/>
            <a:ext cx="7422111" cy="351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423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9016" y="146615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853" y="539030"/>
            <a:ext cx="8796083" cy="3770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912813">
              <a:defRPr/>
            </a:pP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Plánovaná hodnota výsledku hospodaření: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91" y="1203598"/>
            <a:ext cx="7253054" cy="369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875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9016" y="146615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853" y="539030"/>
            <a:ext cx="8796083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912813">
              <a:defRPr/>
            </a:pP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Údaje o dosažené </a:t>
            </a:r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skutečnosti</a:t>
            </a:r>
          </a:p>
          <a:p>
            <a:pPr defTabSz="912813">
              <a:defRPr/>
            </a:pPr>
            <a:endParaRPr lang="cs-CZ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46088" indent="-446088" defTabSz="912813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Obdobně jako u plánovaných údajů veličin a ukazatelů je postupováno  i u dosažené skutečnosti:</a:t>
            </a:r>
          </a:p>
          <a:p>
            <a:pPr marL="446088" indent="-446088" defTabSz="912813"/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46088" indent="-446088" defTabSz="912813">
              <a:buNone/>
            </a:pPr>
            <a:r>
              <a:rPr lang="cs-CZ" sz="20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2813"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83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9016" y="146615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853" y="539030"/>
            <a:ext cx="8796083" cy="3770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912813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Tabulka :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Skutečně dosažené obchodně-ekonomické hodnoty </a:t>
            </a: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výroby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" y="1059582"/>
            <a:ext cx="7780251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21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9016" y="146615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853" y="539030"/>
            <a:ext cx="8796083" cy="3770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912813"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Tabulka :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Skutečná výše příspěvku na úhradu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131590"/>
            <a:ext cx="772777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06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9016" y="146615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853" y="539030"/>
            <a:ext cx="8796083" cy="3770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912813">
              <a:defRPr/>
            </a:pP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Stanovení skutečné hodnoty výsledku hospodaření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52" y="1059582"/>
            <a:ext cx="7120850" cy="371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867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67766" y="146615"/>
            <a:ext cx="689996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– vlastní rozbor hospodářského výsledku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853" y="539030"/>
            <a:ext cx="7852515" cy="9925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Pokud rozbor hospodářského výsledku je prováděn prostřednictvím prostého porovnání skutečných a plánovaných hodnot základních veličin, které výsledek hospodaření tvoří, pak lze uvést následující schéma: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90" y="1827644"/>
            <a:ext cx="6789420" cy="32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619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13703" y="432392"/>
            <a:ext cx="201722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Přepočtený plán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7504" y="1110584"/>
            <a:ext cx="8796083" cy="29315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Přepočtený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plán je sestaven tak, že skutečná výše realizované produkce je převedena do hodnotového vyjádření v položkách: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dle jednotlivých výrobků (výrobkových skupin)  a tím i položka variabilní náklady celkem jakož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 za jednotlivé výrobky (výrobkové skupiny) a tržby celkem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prostřednictvím plánovaných hodnot jednotkových variabilních nákladů, respektive cen za jednotlivé výrobky. Platí: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26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108520" y="204594"/>
            <a:ext cx="6966320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Přepočtený plán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771550"/>
            <a:ext cx="4968552" cy="432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57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Manažerské pojetí rozborů hospodaření, zásobovací činnost</a:t>
            </a: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6518" y="207622"/>
            <a:ext cx="6966320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Schématický postup rozboru hospodářského výsledku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" y="987574"/>
            <a:ext cx="7695728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41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53584" y="432392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832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endParaRPr lang="cs-CZ" sz="20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 rotWithShape="1">
          <a:blip r:embed="rId3"/>
          <a:srcRect l="17990" t="34333" r="21693" b="14873"/>
          <a:stretch/>
        </p:blipFill>
        <p:spPr bwMode="auto">
          <a:xfrm>
            <a:off x="251520" y="1419622"/>
            <a:ext cx="7560840" cy="33843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7529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53584" y="432392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5763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endParaRPr lang="cs-CZ" sz="12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 rotWithShape="1">
          <a:blip r:embed="rId3"/>
          <a:srcRect l="17857" t="46090" r="18121" b="40976"/>
          <a:stretch/>
        </p:blipFill>
        <p:spPr bwMode="auto">
          <a:xfrm>
            <a:off x="683568" y="1491630"/>
            <a:ext cx="6408712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ázek 7"/>
          <p:cNvPicPr/>
          <p:nvPr/>
        </p:nvPicPr>
        <p:blipFill rotWithShape="1">
          <a:blip r:embed="rId4"/>
          <a:srcRect l="28704" t="33627" r="31746" b="33686"/>
          <a:stretch/>
        </p:blipFill>
        <p:spPr bwMode="auto">
          <a:xfrm>
            <a:off x="683568" y="2355726"/>
            <a:ext cx="6048672" cy="23762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579158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70906" y="432392"/>
            <a:ext cx="67027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Časové využití výrobních agregátů: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(trať „A“)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218306"/>
            <a:ext cx="7632848" cy="34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221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146957"/>
            <a:ext cx="4056239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Podklady pro rozbor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46615"/>
            <a:ext cx="3147060" cy="492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87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69427" y="432392"/>
            <a:ext cx="23057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Doba obratu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87954"/>
            <a:ext cx="8336280" cy="33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066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7406" y="432392"/>
            <a:ext cx="232980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Zásobovací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4852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Materiálový tok ve výrobním procesu lze charakterizovat jako pohyb materiálu :</a:t>
            </a:r>
          </a:p>
          <a:p>
            <a:pPr marL="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8096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od jeho příjmu na sklad (sklad výrobního materiálu) , </a:t>
            </a:r>
          </a:p>
          <a:p>
            <a:pPr marL="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8096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přes průchod jednotlivými fázemi výrobního cyklu,</a:t>
            </a:r>
          </a:p>
          <a:p>
            <a:pPr marL="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8096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až po vstup hotových výrobků do skladu hotové výroby.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5302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 hlediska řízení výrobního procesu a zásobovací činnosti (nákupu) lze specifikovat následující podobu zásob: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41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4623" y="432392"/>
            <a:ext cx="44553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 v oblasti řízení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339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867025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Výrobní zásoby: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zásoby 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veškerého materiálu  nakoupeného od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dodavatelů 	(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včetně nakupovaných výrobků,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polotovarů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aj.)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241550" algn="l"/>
                <a:tab pos="304800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Zásoby nedokončené :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zásoby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vlastních polotovarů; polotovarů </a:t>
            </a:r>
            <a:b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výroby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	dodávaných v rámci kooperačních vztahů v 			jedné firmě.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241550" algn="l"/>
                <a:tab pos="3052763" algn="l"/>
                <a:tab pos="3671888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Zásoby hotových výrobků: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	výrobky, které prošly celým výrobním 			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procesem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a byly  převzaty výstupní 			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kontrolou 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 sklad hotových výrobků  k 			expedici  k příslušným odběratelům</a:t>
            </a:r>
            <a:endParaRPr lang="cs-CZ" u="sng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08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4623" y="432392"/>
            <a:ext cx="44553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 v oblasti řízení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3150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 hlediska operativního řízení zásob  se uplatňuje  </a:t>
            </a:r>
            <a:r>
              <a:rPr lang="cs-CZ" b="1" i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funkční klasifikace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zásob na: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Ø"/>
              <a:tabLst>
                <a:tab pos="4476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běžnou (obratovou) zásobu,  která kryje požadavky  na výdej 	materiálu  v období mezi dvěma dodávkami.  V průběhu dodacího    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cyklu 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se výše běžné zásoby snižuje  z maximální hodnoty v době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dodávky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k minimální hodnotě před následující dodávkou. </a:t>
            </a:r>
            <a:b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pojmy:</a:t>
            </a:r>
          </a:p>
          <a:p>
            <a:pPr marL="1887538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minimální zásoba</a:t>
            </a:r>
          </a:p>
          <a:p>
            <a:pPr marL="1887538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průměrná zásoba 	</a:t>
            </a:r>
          </a:p>
          <a:p>
            <a:pPr marL="1887538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maximální zásoba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62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4623" y="432392"/>
            <a:ext cx="44553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 v oblasti řízení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8854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Technická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před použitím ve výrobním procesu,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Sezonní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Havarijní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je vhodná zejména u náhradních dílů,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Spekulativní zásoba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39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6880" y="432392"/>
            <a:ext cx="750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7776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912813"/>
            <a:r>
              <a:rPr lang="cs-CZ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Rozborová činnost</a:t>
            </a: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 podnicích je zaměřena na posuzování jeho hospodářských aktivit z pohledu hodnocení procesů a jevů, které byly ukončeny v minulém období. </a:t>
            </a:r>
          </a:p>
          <a:p>
            <a:pPr defTabSz="912813"/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Výsledky rozborů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by měly být zdrojem informací vrcholového managementu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 další rozhodovací úlohy týkajících se i budoucnosti firmy.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2813"/>
            <a:endParaRPr lang="en-US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1163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66901" y="432392"/>
            <a:ext cx="331084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Průběh běžné zásoby v čase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25194"/>
            <a:ext cx="8027901" cy="365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06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02356" y="432392"/>
            <a:ext cx="303993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Sledování denní spotřeby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48238"/>
            <a:ext cx="7770421" cy="370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170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396" y="432392"/>
            <a:ext cx="1925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5237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Pojistná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kryje odchylky od plánované průměrné spotřeby (s), od plánovaného dodacího cyklu (c), od plánované výše dodávky (D). </a:t>
            </a:r>
            <a:b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Výše pojistné zásoby je předmětem normování.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905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396" y="432392"/>
            <a:ext cx="1925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10584"/>
            <a:ext cx="7789500" cy="379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2791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396" y="432392"/>
            <a:ext cx="1925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6791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Stanovení </a:t>
            </a: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výše pojistné zásoby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je výrazem míry jištění plynulé spotřeby příslušné položky zásob. Existuje řada metod výpočtu pojistné zásoby:</a:t>
            </a:r>
          </a:p>
          <a:p>
            <a:pPr marL="266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7143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metoda statistická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i="1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7143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i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metoda rozdílová,</a:t>
            </a:r>
          </a:p>
          <a:p>
            <a:pPr marL="266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7143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metoda s využitím koeficientu jištění,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4011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1553" y="432392"/>
            <a:ext cx="51815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 – rozdílová metoda, příklad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39482"/>
            <a:ext cx="8046951" cy="382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554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1553" y="432392"/>
            <a:ext cx="51815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 – rozdílová metoda, příklad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8" y="1148238"/>
            <a:ext cx="7744162" cy="370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793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69309" y="432392"/>
            <a:ext cx="330603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a optimalizace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05588"/>
            <a:ext cx="7672154" cy="386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0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69309" y="432392"/>
            <a:ext cx="330603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a optimalizace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93" y="1104110"/>
            <a:ext cx="7240106" cy="376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9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98829" y="432392"/>
            <a:ext cx="424699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zásob: optimalizace dodávky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6" y="1059582"/>
            <a:ext cx="7652565" cy="393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750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58070" y="432392"/>
            <a:ext cx="332847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Předmět rozborové činnosti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6545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-446088" defTabSz="912813"/>
            <a:r>
              <a:rPr lang="cs-CZ" dirty="0">
                <a:latin typeface="Times New Roman" pitchFamily="18" charset="0"/>
                <a:cs typeface="Times New Roman" pitchFamily="18" charset="0"/>
              </a:rPr>
              <a:t>V rámci rozboru hospodaření podnikatelských jednotek se provádí řada analýz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směrovaných do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jednotlivých oblasti činnosti podniků. K nejrozšířenějším patří rozbory </a:t>
            </a:r>
            <a:r>
              <a:rPr lang="cs-CZ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prodejní činnosti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 důrazem na rozbor tržeb z pohledu výrobkového portfolia, jednotlivých distribučních cest, největších odběratelů, regionálního uspořádání.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-446088" defTabSz="912813"/>
            <a:r>
              <a:rPr lang="cs-CZ" dirty="0">
                <a:latin typeface="Times New Roman" pitchFamily="18" charset="0"/>
                <a:cs typeface="Times New Roman" pitchFamily="18" charset="0"/>
              </a:rPr>
              <a:t>Ve výrobních organizacích je předmětem analýz </a:t>
            </a:r>
            <a:r>
              <a:rPr lang="cs-CZ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výrobní činnost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kde se posuzuje časové využití výrobního zařízení v podobě srovnání skutečného produktivního času oproti jeho plánovaným hodnotám.  </a:t>
            </a:r>
          </a:p>
          <a:p>
            <a:pPr indent="-446088" defTabSz="912813"/>
            <a:r>
              <a:rPr lang="cs-CZ" dirty="0">
                <a:latin typeface="Times New Roman" pitchFamily="18" charset="0"/>
                <a:cs typeface="Times New Roman" pitchFamily="18" charset="0"/>
              </a:rPr>
              <a:t>Předmětem rozborů jsou i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další činnosti (funkce) podniku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2813"/>
            <a:endParaRPr lang="en-US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0161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98829" y="432392"/>
            <a:ext cx="424699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zásob: optimalizace dodávky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10584"/>
            <a:ext cx="7960186" cy="330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50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bylo představit problematiku rozborů činností podnikatelských subjektů z manažerského pohledu.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řednáška představila jakým způsobem může být analyzována a hodnocena zásobovací činnost podnikatelských subjektů.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1381" y="432392"/>
            <a:ext cx="7061870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řehled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základních ukazatelů o hospodaření za hodnocené </a:t>
            </a: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období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627" y="876777"/>
            <a:ext cx="5988605" cy="421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96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1050" y="432392"/>
            <a:ext cx="356251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Rozbor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2913" indent="-442913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 využitím ukazatele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„příspěvek na úhradu“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lze tento deficit částečně eliminovat, pokud podnikatelská jednotka pracuje s příspěvkem na úhradu vztaženým na jednotlivé položky výrobkové struktury (výrobky respektive výrobkové skupiny). </a:t>
            </a:r>
          </a:p>
          <a:p>
            <a:pPr marL="442913" indent="-442913">
              <a:spcBef>
                <a:spcPts val="1200"/>
              </a:spcBef>
              <a:spcAft>
                <a:spcPts val="1200"/>
              </a:spcAf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42913" indent="-442913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Uvedené hodnocení s využitím individuálních příspěvků na úhradu lze přiblížit na modelové situaci, která je charakterizována následujícími předpoklady a údaji.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11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53587" y="432392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9925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6088" indent="-446088" defTabSz="912813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Firma „Profil“ vyrábí tenkostěnné svařované profily, jejichž základní výrobně-ekonomické parametry v plánovaných hodnotách jsou uvedeny v následující tabulce: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86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53587" y="432392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496" y="869761"/>
            <a:ext cx="8796083" cy="3770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6088" indent="-446088" defTabSz="912813">
              <a:defRPr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Tabulka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Plánované výrobně-ekonomické hodnoty </a:t>
            </a:r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produkce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7" y="1347614"/>
            <a:ext cx="5716961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55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53587" y="432392"/>
            <a:ext cx="213744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3003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6088" indent="-446088" defTabSz="912813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Plánovaná výše fixních nákladů za sledované období činí 20 260 000 Kč.</a:t>
            </a:r>
          </a:p>
          <a:p>
            <a:pPr marL="446088" indent="-446088" defTabSz="912813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 základě údajů dle výše uvedené tabulky lze stanovit hodnoty plánovaných tržeb, které připadají na jednotlivé sortimentní položky výrobkového portfolia jakož i celkové tržby za společnost celkem.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00290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928</Words>
  <Application>Microsoft Office PowerPoint</Application>
  <PresentationFormat>Předvádění na obrazovce (16:9)</PresentationFormat>
  <Paragraphs>106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150</cp:revision>
  <cp:lastPrinted>2020-11-20T12:11:03Z</cp:lastPrinted>
  <dcterms:created xsi:type="dcterms:W3CDTF">2016-07-06T15:42:34Z</dcterms:created>
  <dcterms:modified xsi:type="dcterms:W3CDTF">2021-09-02T12:54:45Z</dcterms:modified>
</cp:coreProperties>
</file>