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media/image4.bin" ContentType="image/unknown"/>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05"/>
  </p:notesMasterIdLst>
  <p:sldIdLst>
    <p:sldId id="256" r:id="rId2"/>
    <p:sldId id="307" r:id="rId3"/>
    <p:sldId id="304" r:id="rId4"/>
    <p:sldId id="311" r:id="rId5"/>
    <p:sldId id="314" r:id="rId6"/>
    <p:sldId id="315" r:id="rId7"/>
    <p:sldId id="316" r:id="rId8"/>
    <p:sldId id="317" r:id="rId9"/>
    <p:sldId id="318" r:id="rId10"/>
    <p:sldId id="309" r:id="rId11"/>
    <p:sldId id="313" r:id="rId12"/>
    <p:sldId id="285" r:id="rId13"/>
    <p:sldId id="321" r:id="rId14"/>
    <p:sldId id="319" r:id="rId15"/>
    <p:sldId id="320" r:id="rId16"/>
    <p:sldId id="310" r:id="rId17"/>
    <p:sldId id="322" r:id="rId18"/>
    <p:sldId id="323" r:id="rId19"/>
    <p:sldId id="324" r:id="rId20"/>
    <p:sldId id="325" r:id="rId21"/>
    <p:sldId id="326" r:id="rId22"/>
    <p:sldId id="327" r:id="rId23"/>
    <p:sldId id="328" r:id="rId24"/>
    <p:sldId id="329" r:id="rId25"/>
    <p:sldId id="330" r:id="rId26"/>
    <p:sldId id="331" r:id="rId27"/>
    <p:sldId id="332" r:id="rId28"/>
    <p:sldId id="333" r:id="rId29"/>
    <p:sldId id="334" r:id="rId30"/>
    <p:sldId id="335" r:id="rId31"/>
    <p:sldId id="336" r:id="rId32"/>
    <p:sldId id="337" r:id="rId33"/>
    <p:sldId id="338" r:id="rId34"/>
    <p:sldId id="339" r:id="rId35"/>
    <p:sldId id="340" r:id="rId36"/>
    <p:sldId id="344" r:id="rId37"/>
    <p:sldId id="345" r:id="rId38"/>
    <p:sldId id="346" r:id="rId39"/>
    <p:sldId id="348" r:id="rId40"/>
    <p:sldId id="349" r:id="rId41"/>
    <p:sldId id="350" r:id="rId42"/>
    <p:sldId id="351" r:id="rId43"/>
    <p:sldId id="352" r:id="rId44"/>
    <p:sldId id="353" r:id="rId45"/>
    <p:sldId id="354" r:id="rId46"/>
    <p:sldId id="355" r:id="rId47"/>
    <p:sldId id="356" r:id="rId48"/>
    <p:sldId id="357" r:id="rId49"/>
    <p:sldId id="358" r:id="rId50"/>
    <p:sldId id="359" r:id="rId51"/>
    <p:sldId id="360" r:id="rId52"/>
    <p:sldId id="361" r:id="rId53"/>
    <p:sldId id="363" r:id="rId54"/>
    <p:sldId id="364" r:id="rId55"/>
    <p:sldId id="365" r:id="rId56"/>
    <p:sldId id="366" r:id="rId57"/>
    <p:sldId id="367" r:id="rId58"/>
    <p:sldId id="368" r:id="rId59"/>
    <p:sldId id="369" r:id="rId60"/>
    <p:sldId id="373" r:id="rId61"/>
    <p:sldId id="374" r:id="rId62"/>
    <p:sldId id="375" r:id="rId63"/>
    <p:sldId id="377" r:id="rId64"/>
    <p:sldId id="378" r:id="rId65"/>
    <p:sldId id="379" r:id="rId66"/>
    <p:sldId id="380" r:id="rId67"/>
    <p:sldId id="381" r:id="rId68"/>
    <p:sldId id="382" r:id="rId69"/>
    <p:sldId id="383" r:id="rId70"/>
    <p:sldId id="384" r:id="rId71"/>
    <p:sldId id="385" r:id="rId72"/>
    <p:sldId id="386" r:id="rId73"/>
    <p:sldId id="387" r:id="rId74"/>
    <p:sldId id="388" r:id="rId75"/>
    <p:sldId id="389" r:id="rId76"/>
    <p:sldId id="390" r:id="rId77"/>
    <p:sldId id="391" r:id="rId78"/>
    <p:sldId id="392" r:id="rId79"/>
    <p:sldId id="393" r:id="rId80"/>
    <p:sldId id="394" r:id="rId81"/>
    <p:sldId id="395" r:id="rId82"/>
    <p:sldId id="396" r:id="rId83"/>
    <p:sldId id="397" r:id="rId84"/>
    <p:sldId id="398" r:id="rId85"/>
    <p:sldId id="399" r:id="rId86"/>
    <p:sldId id="400" r:id="rId87"/>
    <p:sldId id="401" r:id="rId88"/>
    <p:sldId id="402" r:id="rId89"/>
    <p:sldId id="403" r:id="rId90"/>
    <p:sldId id="404" r:id="rId91"/>
    <p:sldId id="405" r:id="rId92"/>
    <p:sldId id="406" r:id="rId93"/>
    <p:sldId id="407" r:id="rId94"/>
    <p:sldId id="408" r:id="rId95"/>
    <p:sldId id="409" r:id="rId96"/>
    <p:sldId id="410" r:id="rId97"/>
    <p:sldId id="411" r:id="rId98"/>
    <p:sldId id="412" r:id="rId99"/>
    <p:sldId id="413" r:id="rId100"/>
    <p:sldId id="414" r:id="rId101"/>
    <p:sldId id="415" r:id="rId102"/>
    <p:sldId id="416" r:id="rId103"/>
    <p:sldId id="417" r:id="rId104"/>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307871"/>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38" autoAdjust="0"/>
    <p:restoredTop sz="94660"/>
  </p:normalViewPr>
  <p:slideViewPr>
    <p:cSldViewPr>
      <p:cViewPr varScale="1">
        <p:scale>
          <a:sx n="81" d="100"/>
          <a:sy n="81" d="100"/>
        </p:scale>
        <p:origin x="952" y="6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viewProps" Target="view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charts/_rels/chart1.xml.rels><?xml version="1.0" encoding="UTF-8" standalone="yes"?>
<Relationships xmlns="http://schemas.openxmlformats.org/package/2006/relationships"><Relationship Id="rId1" Type="http://schemas.openxmlformats.org/officeDocument/2006/relationships/package" Target="../embeddings/List_aplikace_Microsoft_Excel.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0"/>
    <c:plotArea>
      <c:layout>
        <c:manualLayout>
          <c:layoutTarget val="inner"/>
          <c:xMode val="edge"/>
          <c:yMode val="edge"/>
          <c:x val="0.26766441500582311"/>
          <c:y val="8.4251259732185127E-2"/>
          <c:w val="0.42883723561331671"/>
          <c:h val="0.8792137734659361"/>
        </c:manualLayout>
      </c:layout>
      <c:radarChart>
        <c:radarStyle val="marker"/>
        <c:varyColors val="0"/>
        <c:ser>
          <c:idx val="0"/>
          <c:order val="0"/>
          <c:tx>
            <c:strRef>
              <c:f>List1!$B$1</c:f>
              <c:strCache>
                <c:ptCount val="1"/>
                <c:pt idx="0">
                  <c:v>globální přístup</c:v>
                </c:pt>
              </c:strCache>
            </c:strRef>
          </c:tx>
          <c:cat>
            <c:strRef>
              <c:f>List1!$A$2:$A$4</c:f>
              <c:strCache>
                <c:ptCount val="3"/>
                <c:pt idx="0">
                  <c:v>geografické působení</c:v>
                </c:pt>
                <c:pt idx="1">
                  <c:v>rychlost internacionalizace</c:v>
                </c:pt>
                <c:pt idx="2">
                  <c:v>míra zahraničních prodejů</c:v>
                </c:pt>
              </c:strCache>
            </c:strRef>
          </c:cat>
          <c:val>
            <c:numRef>
              <c:f>List1!$B$2:$B$4</c:f>
              <c:numCache>
                <c:formatCode>General</c:formatCode>
                <c:ptCount val="3"/>
                <c:pt idx="0">
                  <c:v>3.5</c:v>
                </c:pt>
                <c:pt idx="1">
                  <c:v>1</c:v>
                </c:pt>
                <c:pt idx="2">
                  <c:v>4.5</c:v>
                </c:pt>
              </c:numCache>
            </c:numRef>
          </c:val>
          <c:extLst>
            <c:ext xmlns:c16="http://schemas.microsoft.com/office/drawing/2014/chart" uri="{C3380CC4-5D6E-409C-BE32-E72D297353CC}">
              <c16:uniqueId val="{00000000-6D4E-4A6C-B681-73C0D21D93D5}"/>
            </c:ext>
          </c:extLst>
        </c:ser>
        <c:ser>
          <c:idx val="1"/>
          <c:order val="1"/>
          <c:tx>
            <c:strRef>
              <c:f>List1!$C$1</c:f>
              <c:strCache>
                <c:ptCount val="1"/>
                <c:pt idx="0">
                  <c:v>krokový přístup</c:v>
                </c:pt>
              </c:strCache>
            </c:strRef>
          </c:tx>
          <c:cat>
            <c:strRef>
              <c:f>List1!$A$2:$A$4</c:f>
              <c:strCache>
                <c:ptCount val="3"/>
                <c:pt idx="0">
                  <c:v>geografické působení</c:v>
                </c:pt>
                <c:pt idx="1">
                  <c:v>rychlost internacionalizace</c:v>
                </c:pt>
                <c:pt idx="2">
                  <c:v>míra zahraničních prodejů</c:v>
                </c:pt>
              </c:strCache>
            </c:strRef>
          </c:cat>
          <c:val>
            <c:numRef>
              <c:f>List1!$C$2:$C$4</c:f>
              <c:numCache>
                <c:formatCode>General</c:formatCode>
                <c:ptCount val="3"/>
                <c:pt idx="0">
                  <c:v>1.02</c:v>
                </c:pt>
                <c:pt idx="1">
                  <c:v>2.5499999999999998</c:v>
                </c:pt>
                <c:pt idx="2">
                  <c:v>1.1900000000000241</c:v>
                </c:pt>
              </c:numCache>
            </c:numRef>
          </c:val>
          <c:extLst>
            <c:ext xmlns:c16="http://schemas.microsoft.com/office/drawing/2014/chart" uri="{C3380CC4-5D6E-409C-BE32-E72D297353CC}">
              <c16:uniqueId val="{00000001-6D4E-4A6C-B681-73C0D21D93D5}"/>
            </c:ext>
          </c:extLst>
        </c:ser>
        <c:dLbls>
          <c:showLegendKey val="0"/>
          <c:showVal val="0"/>
          <c:showCatName val="0"/>
          <c:showSerName val="0"/>
          <c:showPercent val="0"/>
          <c:showBubbleSize val="0"/>
        </c:dLbls>
        <c:axId val="96345472"/>
        <c:axId val="121204096"/>
      </c:radarChart>
      <c:catAx>
        <c:axId val="96345472"/>
        <c:scaling>
          <c:orientation val="minMax"/>
        </c:scaling>
        <c:delete val="0"/>
        <c:axPos val="b"/>
        <c:majorGridlines/>
        <c:numFmt formatCode="General" sourceLinked="1"/>
        <c:majorTickMark val="out"/>
        <c:minorTickMark val="none"/>
        <c:tickLblPos val="nextTo"/>
        <c:txPr>
          <a:bodyPr/>
          <a:lstStyle/>
          <a:p>
            <a:pPr>
              <a:defRPr sz="1600"/>
            </a:pPr>
            <a:endParaRPr lang="cs-CZ"/>
          </a:p>
        </c:txPr>
        <c:crossAx val="121204096"/>
        <c:crosses val="autoZero"/>
        <c:auto val="0"/>
        <c:lblAlgn val="ctr"/>
        <c:lblOffset val="100"/>
        <c:noMultiLvlLbl val="0"/>
      </c:catAx>
      <c:valAx>
        <c:axId val="121204096"/>
        <c:scaling>
          <c:orientation val="minMax"/>
          <c:max val="5"/>
        </c:scaling>
        <c:delete val="0"/>
        <c:axPos val="l"/>
        <c:majorGridlines/>
        <c:numFmt formatCode="General" sourceLinked="1"/>
        <c:majorTickMark val="none"/>
        <c:minorTickMark val="none"/>
        <c:tickLblPos val="nextTo"/>
        <c:crossAx val="96345472"/>
        <c:crosses val="autoZero"/>
        <c:crossBetween val="between"/>
        <c:majorUnit val="1"/>
      </c:valAx>
    </c:plotArea>
    <c:legend>
      <c:legendPos val="b"/>
      <c:layout/>
      <c:overlay val="0"/>
      <c:txPr>
        <a:bodyPr/>
        <a:lstStyle/>
        <a:p>
          <a:pPr>
            <a:defRPr sz="1600"/>
          </a:pPr>
          <a:endParaRPr lang="cs-CZ"/>
        </a:p>
      </c:txPr>
    </c:legend>
    <c:plotVisOnly val="1"/>
    <c:dispBlanksAs val="gap"/>
    <c:showDLblsOverMax val="0"/>
  </c:chart>
  <c:spPr>
    <a:noFill/>
    <a:ln>
      <a:noFill/>
    </a:ln>
  </c:spPr>
  <c:txPr>
    <a:bodyPr/>
    <a:lstStyle/>
    <a:p>
      <a:pPr>
        <a:defRPr i="1"/>
      </a:pPr>
      <a:endParaRPr lang="cs-CZ"/>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97986-0C26-47DE-8982-7AD2B6842259}" type="datetimeFigureOut">
              <a:rPr lang="cs-CZ" smtClean="0"/>
              <a:pPr/>
              <a:t>28.11.2024</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000A-37E1-4D72-B31A-77993FD77D47}" type="slidenum">
              <a:rPr lang="cs-CZ" smtClean="0"/>
              <a:pPr/>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6.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7.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bin"/><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395536" y="411510"/>
            <a:ext cx="5112568" cy="2160240"/>
          </a:xfrm>
          <a:prstGeom prst="rect">
            <a:avLst/>
          </a:prstGeom>
        </p:spPr>
        <p:txBody>
          <a:bodyPr anchor="t">
            <a:noAutofit/>
          </a:bodyPr>
          <a:lstStyle/>
          <a:p>
            <a:pPr algn="l"/>
            <a:r>
              <a:rPr lang="cs-CZ" sz="2800" b="1" dirty="0">
                <a:solidFill>
                  <a:schemeClr val="bg1"/>
                </a:solidFill>
                <a:latin typeface="Times New Roman" panose="02020603050405020304" pitchFamily="18" charset="0"/>
                <a:cs typeface="Times New Roman" panose="02020603050405020304" pitchFamily="18" charset="0"/>
              </a:rPr>
              <a:t>Strategie na mezinárodních </a:t>
            </a:r>
            <a:r>
              <a:rPr lang="cs-CZ" sz="2800" b="1" dirty="0" smtClean="0">
                <a:solidFill>
                  <a:schemeClr val="bg1"/>
                </a:solidFill>
                <a:latin typeface="Times New Roman" panose="02020603050405020304" pitchFamily="18" charset="0"/>
                <a:cs typeface="Times New Roman" panose="02020603050405020304" pitchFamily="18" charset="0"/>
              </a:rPr>
              <a:t>trzích</a:t>
            </a:r>
            <a:br>
              <a:rPr lang="cs-CZ" sz="2800" b="1" dirty="0" smtClean="0">
                <a:solidFill>
                  <a:schemeClr val="bg1"/>
                </a:solidFill>
                <a:latin typeface="Times New Roman" panose="02020603050405020304" pitchFamily="18" charset="0"/>
                <a:cs typeface="Times New Roman" panose="02020603050405020304" pitchFamily="18" charset="0"/>
              </a:rPr>
            </a:br>
            <a:r>
              <a:rPr lang="cs-CZ" sz="2800" b="1" dirty="0" smtClean="0">
                <a:solidFill>
                  <a:schemeClr val="bg1"/>
                </a:solidFill>
                <a:latin typeface="Times New Roman" panose="02020603050405020304" pitchFamily="18" charset="0"/>
                <a:cs typeface="Times New Roman" panose="02020603050405020304" pitchFamily="18" charset="0"/>
              </a:rPr>
              <a:t>Implementace strategie</a:t>
            </a:r>
            <a:br>
              <a:rPr lang="cs-CZ" sz="2800" b="1" dirty="0" smtClean="0">
                <a:solidFill>
                  <a:schemeClr val="bg1"/>
                </a:solidFill>
                <a:latin typeface="Times New Roman" panose="02020603050405020304" pitchFamily="18" charset="0"/>
                <a:cs typeface="Times New Roman" panose="02020603050405020304" pitchFamily="18" charset="0"/>
              </a:rPr>
            </a:br>
            <a:r>
              <a:rPr lang="cs-CZ" sz="2800" b="1" dirty="0" smtClean="0">
                <a:solidFill>
                  <a:schemeClr val="bg1"/>
                </a:solidFill>
                <a:latin typeface="Times New Roman" panose="02020603050405020304" pitchFamily="18" charset="0"/>
                <a:cs typeface="Times New Roman" panose="02020603050405020304" pitchFamily="18" charset="0"/>
              </a:rPr>
              <a:t>Strategická kontrola</a:t>
            </a:r>
            <a:br>
              <a:rPr lang="cs-CZ" sz="2800" b="1" dirty="0" smtClean="0">
                <a:solidFill>
                  <a:schemeClr val="bg1"/>
                </a:solidFill>
                <a:latin typeface="Times New Roman" panose="02020603050405020304" pitchFamily="18" charset="0"/>
                <a:cs typeface="Times New Roman" panose="02020603050405020304" pitchFamily="18" charset="0"/>
              </a:rPr>
            </a:br>
            <a:r>
              <a:rPr lang="cs-CZ" sz="2800" b="1" dirty="0" smtClean="0">
                <a:solidFill>
                  <a:schemeClr val="bg1"/>
                </a:solidFill>
                <a:latin typeface="Times New Roman" panose="02020603050405020304" pitchFamily="18" charset="0"/>
                <a:cs typeface="Times New Roman" panose="02020603050405020304" pitchFamily="18" charset="0"/>
              </a:rPr>
              <a:t>Moderní metody ve strategickém managementu</a:t>
            </a:r>
            <a:endParaRPr lang="cs-CZ" sz="28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endParaRPr lang="cs-CZ" sz="1400" dirty="0" smtClean="0">
              <a:solidFill>
                <a:schemeClr val="bg1"/>
              </a:solidFill>
              <a:latin typeface="Times New Roman" panose="02020603050405020304" pitchFamily="18" charset="0"/>
              <a:cs typeface="Times New Roman" panose="02020603050405020304" pitchFamily="18" charset="0"/>
            </a:endParaRPr>
          </a:p>
          <a:p>
            <a:pPr marL="0" indent="0" algn="r">
              <a:buNone/>
            </a:pPr>
            <a:r>
              <a:rPr lang="cs-CZ" sz="1400" dirty="0" smtClean="0">
                <a:solidFill>
                  <a:schemeClr val="bg1"/>
                </a:solidFill>
                <a:latin typeface="Times New Roman" panose="02020603050405020304" pitchFamily="18" charset="0"/>
                <a:cs typeface="Times New Roman" panose="02020603050405020304" pitchFamily="18" charset="0"/>
              </a:rPr>
              <a:t>3. tutoriál</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588224" y="3723878"/>
            <a:ext cx="2384047"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Ing. Šárka Zapletalová, Ph.D.</a:t>
            </a:r>
          </a:p>
          <a:p>
            <a:pPr algn="r"/>
            <a:r>
              <a:rPr lang="cs-CZ" altLang="cs-CZ" sz="900" dirty="0">
                <a:solidFill>
                  <a:srgbClr val="307871"/>
                </a:solidFill>
                <a:latin typeface="Times New Roman" panose="02020603050405020304" pitchFamily="18" charset="0"/>
                <a:cs typeface="Times New Roman" panose="02020603050405020304" pitchFamily="18" charset="0"/>
              </a:rPr>
              <a:t>Katedra Podnikové ekonomiky a managementu</a:t>
            </a:r>
          </a:p>
          <a:p>
            <a:pPr algn="r"/>
            <a:r>
              <a:rPr lang="cs-CZ" altLang="cs-CZ" sz="900">
                <a:solidFill>
                  <a:srgbClr val="307871"/>
                </a:solidFill>
                <a:latin typeface="Times New Roman" panose="02020603050405020304" pitchFamily="18" charset="0"/>
                <a:cs typeface="Times New Roman" panose="02020603050405020304" pitchFamily="18" charset="0"/>
              </a:rPr>
              <a:t>STRATEGICKÝ MANAGEMENT</a:t>
            </a:r>
          </a:p>
          <a:p>
            <a:pPr algn="r"/>
            <a:endParaRPr lang="cs-CZ" altLang="cs-CZ" sz="9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633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800" dirty="0"/>
              <a:t>Předběžný </a:t>
            </a:r>
            <a:r>
              <a:rPr lang="cs-CZ" sz="1800" dirty="0" err="1"/>
              <a:t>screening</a:t>
            </a:r>
            <a:endParaRPr lang="cs-CZ" sz="1800" dirty="0"/>
          </a:p>
          <a:p>
            <a:pPr lvl="1"/>
            <a:r>
              <a:rPr lang="cs-CZ" sz="1800" dirty="0"/>
              <a:t>Obecné faktory země</a:t>
            </a:r>
          </a:p>
          <a:p>
            <a:pPr lvl="1"/>
            <a:r>
              <a:rPr lang="cs-CZ" sz="1800" dirty="0"/>
              <a:t>Specifické produktové faktory</a:t>
            </a:r>
          </a:p>
          <a:p>
            <a:pPr marL="393192" lvl="1" indent="0">
              <a:buNone/>
            </a:pPr>
            <a:endParaRPr lang="cs-CZ" sz="1800" dirty="0"/>
          </a:p>
          <a:p>
            <a:r>
              <a:rPr lang="cs-CZ" sz="1800" dirty="0"/>
              <a:t>Odhad tržního potenciálu</a:t>
            </a:r>
          </a:p>
          <a:p>
            <a:pPr marL="109728" indent="0">
              <a:buNone/>
            </a:pPr>
            <a:endParaRPr lang="cs-CZ" sz="1800" dirty="0"/>
          </a:p>
          <a:p>
            <a:r>
              <a:rPr lang="cs-CZ" sz="1800" dirty="0"/>
              <a:t>Odhad prodejního potenciálu</a:t>
            </a:r>
          </a:p>
          <a:p>
            <a:pPr marL="109728" indent="0">
              <a:buNone/>
            </a:pPr>
            <a:endParaRPr lang="cs-CZ" sz="1800" dirty="0"/>
          </a:p>
          <a:p>
            <a:r>
              <a:rPr lang="cs-CZ" sz="1800" dirty="0"/>
              <a:t>Volba konkrétní země</a:t>
            </a:r>
          </a:p>
          <a:p>
            <a:pPr marL="0" lvl="0" indent="0" algn="just">
              <a:buNone/>
            </a:pPr>
            <a:endParaRPr lang="cs-CZ" sz="1800" dirty="0"/>
          </a:p>
          <a:p>
            <a:pPr lvl="0"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16824" cy="507703"/>
          </a:xfrm>
        </p:spPr>
        <p:txBody>
          <a:bodyPr/>
          <a:lstStyle/>
          <a:p>
            <a:r>
              <a:rPr lang="cs-CZ" dirty="0"/>
              <a:t>Proces </a:t>
            </a:r>
            <a:r>
              <a:rPr lang="cs-CZ" dirty="0" err="1"/>
              <a:t>screeningu</a:t>
            </a:r>
            <a:endParaRPr lang="cs-CZ" dirty="0"/>
          </a:p>
        </p:txBody>
      </p:sp>
    </p:spTree>
    <p:extLst>
      <p:ext uri="{BB962C8B-B14F-4D97-AF65-F5344CB8AC3E}">
        <p14:creationId xmlns:p14="http://schemas.microsoft.com/office/powerpoint/2010/main" val="1853378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800" b="1" i="1" dirty="0"/>
              <a:t>Zhodnocení předmětu činnosti</a:t>
            </a:r>
          </a:p>
          <a:p>
            <a:pPr lvl="1"/>
            <a:r>
              <a:rPr lang="cs-CZ" sz="1800" dirty="0"/>
              <a:t>Strategická analýza</a:t>
            </a:r>
          </a:p>
          <a:p>
            <a:pPr lvl="1"/>
            <a:r>
              <a:rPr lang="cs-CZ" sz="1800" dirty="0"/>
              <a:t>Definování role strategické aliance</a:t>
            </a:r>
          </a:p>
          <a:p>
            <a:r>
              <a:rPr lang="cs-CZ" sz="1800" b="1" i="1" dirty="0"/>
              <a:t>Formování alianční strategie</a:t>
            </a:r>
          </a:p>
          <a:p>
            <a:pPr lvl="1"/>
            <a:r>
              <a:rPr lang="cs-CZ" sz="1800" dirty="0"/>
              <a:t>Desintegrace hodnotového řetězce</a:t>
            </a:r>
          </a:p>
          <a:p>
            <a:pPr lvl="1"/>
            <a:r>
              <a:rPr lang="cs-CZ" sz="1800" dirty="0"/>
              <a:t>Rekonfigurace hodnotového řetězce</a:t>
            </a:r>
          </a:p>
          <a:p>
            <a:pPr lvl="1"/>
            <a:r>
              <a:rPr lang="cs-CZ" sz="1800" dirty="0"/>
              <a:t>Uvolnění vlastních zdrojů a zdrojů partnera</a:t>
            </a:r>
          </a:p>
          <a:p>
            <a:pPr lvl="1"/>
            <a:r>
              <a:rPr lang="cs-CZ" sz="1800" dirty="0"/>
              <a:t>Vytvoření ochranných mechanismů</a:t>
            </a:r>
          </a:p>
          <a:p>
            <a:pPr lvl="1"/>
            <a:r>
              <a:rPr lang="cs-CZ" sz="1800" dirty="0"/>
              <a:t>Udržování strategických alternativ</a:t>
            </a:r>
          </a:p>
          <a:p>
            <a:r>
              <a:rPr lang="cs-CZ" sz="1800" b="1" i="1" dirty="0"/>
              <a:t>Vytváření struktury aliance</a:t>
            </a:r>
          </a:p>
          <a:p>
            <a:r>
              <a:rPr lang="cs-CZ" sz="1800" b="1" i="1" dirty="0"/>
              <a:t>Evaluace aliance</a:t>
            </a:r>
          </a:p>
          <a:p>
            <a:pPr lvl="0" algn="just"/>
            <a:endParaRPr lang="cs-CZ" sz="1800" dirty="0"/>
          </a:p>
          <a:p>
            <a:pPr lvl="0"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16824" cy="507703"/>
          </a:xfrm>
        </p:spPr>
        <p:txBody>
          <a:bodyPr/>
          <a:lstStyle/>
          <a:p>
            <a:r>
              <a:rPr lang="cs-CZ" dirty="0"/>
              <a:t>Strategické aliance – postup projektování</a:t>
            </a:r>
          </a:p>
        </p:txBody>
      </p:sp>
    </p:spTree>
    <p:extLst>
      <p:ext uri="{BB962C8B-B14F-4D97-AF65-F5344CB8AC3E}">
        <p14:creationId xmlns:p14="http://schemas.microsoft.com/office/powerpoint/2010/main" val="1181837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800" dirty="0"/>
              <a:t>Koncese</a:t>
            </a:r>
          </a:p>
          <a:p>
            <a:r>
              <a:rPr lang="cs-CZ" sz="1800" dirty="0"/>
              <a:t>Společný výzkum a vývoj</a:t>
            </a:r>
          </a:p>
          <a:p>
            <a:r>
              <a:rPr lang="cs-CZ" sz="1800" dirty="0"/>
              <a:t>Universita</a:t>
            </a:r>
          </a:p>
          <a:p>
            <a:r>
              <a:rPr lang="cs-CZ" sz="1800" dirty="0"/>
              <a:t>Společný marketing</a:t>
            </a:r>
          </a:p>
          <a:p>
            <a:r>
              <a:rPr lang="cs-CZ" sz="1800" dirty="0"/>
              <a:t>Technologie</a:t>
            </a:r>
          </a:p>
          <a:p>
            <a:r>
              <a:rPr lang="cs-CZ" sz="1800" dirty="0"/>
              <a:t>Konsorcium</a:t>
            </a:r>
          </a:p>
          <a:p>
            <a:r>
              <a:rPr lang="cs-CZ" sz="1800" dirty="0"/>
              <a:t>Společný podnik na projekt</a:t>
            </a:r>
          </a:p>
          <a:p>
            <a:r>
              <a:rPr lang="cs-CZ" sz="1800" dirty="0"/>
              <a:t>Společný podnik s nevyrovnanou majetkovou účastí</a:t>
            </a:r>
          </a:p>
          <a:p>
            <a:r>
              <a:rPr lang="cs-CZ" sz="1800" dirty="0"/>
              <a:t>Společný podnik s paritní majetkovou účastí</a:t>
            </a:r>
          </a:p>
          <a:p>
            <a:pPr lvl="0" algn="just"/>
            <a:endParaRPr lang="cs-CZ" sz="1800" dirty="0"/>
          </a:p>
          <a:p>
            <a:pPr lvl="0"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16824" cy="507703"/>
          </a:xfrm>
        </p:spPr>
        <p:txBody>
          <a:bodyPr/>
          <a:lstStyle/>
          <a:p>
            <a:r>
              <a:rPr lang="cs-CZ" dirty="0"/>
              <a:t>Strategické aliance – typy</a:t>
            </a:r>
          </a:p>
        </p:txBody>
      </p:sp>
    </p:spTree>
    <p:extLst>
      <p:ext uri="{BB962C8B-B14F-4D97-AF65-F5344CB8AC3E}">
        <p14:creationId xmlns:p14="http://schemas.microsoft.com/office/powerpoint/2010/main" val="774610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08112" y="721557"/>
            <a:ext cx="734481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Proces je soubor činností, který vyžaduje jeden nebo více vstupů a tvoří výstup, který má pro zákazníka hodnotu. </a:t>
            </a:r>
          </a:p>
          <a:p>
            <a:pPr algn="just"/>
            <a:r>
              <a:rPr lang="cs-CZ" sz="1800" dirty="0"/>
              <a:t>Každý proces má vstup, výstup, vlastníka, zdroje a náklady s ním spojené, a vnitřní organizační strukturu. Pro realizaci procesu je potřeba mít vhodné informační zabezpečení a čas potřebný k realizaci konkrétního procesu.</a:t>
            </a:r>
          </a:p>
          <a:p>
            <a:pPr marL="0" indent="0" algn="just">
              <a:buNone/>
            </a:pPr>
            <a:r>
              <a:rPr lang="cs-CZ" sz="1800" dirty="0"/>
              <a:t>V podniku rozeznáváme tyto typy procesů:</a:t>
            </a:r>
          </a:p>
          <a:p>
            <a:pPr lvl="0" algn="just"/>
            <a:r>
              <a:rPr lang="cs-CZ" sz="1800" dirty="0"/>
              <a:t>klíčové procesy – souvisí s realizací produktů a přidávají hodnotu pro zákazníky;</a:t>
            </a:r>
          </a:p>
          <a:p>
            <a:pPr lvl="0" algn="just"/>
            <a:r>
              <a:rPr lang="cs-CZ" sz="1800" dirty="0"/>
              <a:t>pomocné procesy – slouží k podpoře klíčových procesů;</a:t>
            </a:r>
          </a:p>
          <a:p>
            <a:pPr algn="just"/>
            <a:r>
              <a:rPr lang="cs-CZ" sz="1800" dirty="0"/>
              <a:t>řídící procesy – jedná se o procesy průřezového charakteru, který spíše patří mezi pomocné procesy, jejichž výstupem je stanovení ukazatelů a způsobu měření ostatních procesů.</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Procesní management I</a:t>
            </a:r>
          </a:p>
        </p:txBody>
      </p:sp>
    </p:spTree>
    <p:extLst>
      <p:ext uri="{BB962C8B-B14F-4D97-AF65-F5344CB8AC3E}">
        <p14:creationId xmlns:p14="http://schemas.microsoft.com/office/powerpoint/2010/main" val="1009238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34481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a:t>Procesní management </a:t>
            </a:r>
            <a:r>
              <a:rPr lang="cs-CZ" sz="1800" dirty="0"/>
              <a:t>je přístup managementu zaměřený na monitoring existujících procesů, jejich analýzu, případné změny, stabilizaci a další zlepšování.</a:t>
            </a:r>
          </a:p>
          <a:p>
            <a:pPr algn="just"/>
            <a:r>
              <a:rPr lang="cs-CZ" sz="1800" b="1" dirty="0"/>
              <a:t>Procesní přístup </a:t>
            </a:r>
            <a:r>
              <a:rPr lang="cs-CZ" sz="1800" dirty="0"/>
              <a:t>představuje systematickou identifikaci a řízení procesů používaných v organizaci a jejich vzájemné působení. </a:t>
            </a:r>
          </a:p>
          <a:p>
            <a:pPr marL="0" indent="0" algn="just">
              <a:buNone/>
            </a:pPr>
            <a:endParaRPr lang="cs-CZ" sz="1800" dirty="0"/>
          </a:p>
          <a:p>
            <a:pPr marL="0" indent="0" algn="just">
              <a:buNone/>
            </a:pPr>
            <a:r>
              <a:rPr lang="cs-CZ" sz="1800" dirty="0"/>
              <a:t>Mezi hlavní úkoly procesního řízení patří:</a:t>
            </a:r>
          </a:p>
          <a:p>
            <a:pPr lvl="0" algn="just"/>
            <a:r>
              <a:rPr lang="cs-CZ" sz="1800" dirty="0"/>
              <a:t>identifikace procesů a tvorbu procesní mapy;</a:t>
            </a:r>
          </a:p>
          <a:p>
            <a:pPr lvl="0" algn="just"/>
            <a:r>
              <a:rPr lang="cs-CZ" sz="1800" dirty="0"/>
              <a:t>nové definování procesů – </a:t>
            </a:r>
            <a:r>
              <a:rPr lang="cs-CZ" sz="1800" dirty="0" err="1"/>
              <a:t>redesign</a:t>
            </a:r>
            <a:r>
              <a:rPr lang="cs-CZ" sz="1800" dirty="0"/>
              <a:t> procesů a napřímení procesů;</a:t>
            </a:r>
          </a:p>
          <a:p>
            <a:pPr lvl="0" algn="just"/>
            <a:r>
              <a:rPr lang="cs-CZ" sz="1800" dirty="0"/>
              <a:t>zajištění stability procesů;</a:t>
            </a:r>
          </a:p>
          <a:p>
            <a:pPr algn="just"/>
            <a:r>
              <a:rPr lang="cs-CZ" sz="1800" dirty="0"/>
              <a:t>navození atmosféry zlepšování procesů.</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Procesní management II</a:t>
            </a:r>
          </a:p>
        </p:txBody>
      </p:sp>
    </p:spTree>
    <p:extLst>
      <p:ext uri="{BB962C8B-B14F-4D97-AF65-F5344CB8AC3E}">
        <p14:creationId xmlns:p14="http://schemas.microsoft.com/office/powerpoint/2010/main" val="3822155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120680" cy="507703"/>
          </a:xfrm>
        </p:spPr>
        <p:txBody>
          <a:bodyPr/>
          <a:lstStyle/>
          <a:p>
            <a:r>
              <a:rPr lang="cs-CZ" dirty="0"/>
              <a:t>Produktová diverzifikace u českých podniků</a:t>
            </a:r>
          </a:p>
        </p:txBody>
      </p:sp>
      <p:graphicFrame>
        <p:nvGraphicFramePr>
          <p:cNvPr id="5" name="Objekt 4"/>
          <p:cNvGraphicFramePr>
            <a:graphicFrameLocks noChangeAspect="1"/>
          </p:cNvGraphicFramePr>
          <p:nvPr>
            <p:extLst/>
          </p:nvPr>
        </p:nvGraphicFramePr>
        <p:xfrm>
          <a:off x="1619672" y="883846"/>
          <a:ext cx="5568647" cy="3667487"/>
        </p:xfrm>
        <a:graphic>
          <a:graphicData uri="http://schemas.openxmlformats.org/presentationml/2006/ole">
            <mc:AlternateContent xmlns:mc="http://schemas.openxmlformats.org/markup-compatibility/2006">
              <mc:Choice xmlns:v="urn:schemas-microsoft-com:vml" Requires="v">
                <p:oleObj spid="_x0000_s2057" name="Graf" r:id="rId3" imgW="5248224" imgH="3467100" progId="MSGraph.Chart.8">
                  <p:embed/>
                </p:oleObj>
              </mc:Choice>
              <mc:Fallback>
                <p:oleObj name="Graf" r:id="rId3" imgW="5248224" imgH="3467100" progId="MSGraph.Chart.8">
                  <p:embed/>
                  <p:pic>
                    <p:nvPicPr>
                      <p:cNvPr id="5" name="Objek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672" y="883846"/>
                        <a:ext cx="5568647" cy="3667487"/>
                      </a:xfrm>
                      <a:prstGeom prst="rect">
                        <a:avLst/>
                      </a:prstGeom>
                      <a:noFill/>
                    </p:spPr>
                  </p:pic>
                </p:oleObj>
              </mc:Fallback>
            </mc:AlternateContent>
          </a:graphicData>
        </a:graphic>
      </p:graphicFrame>
    </p:spTree>
    <p:extLst>
      <p:ext uri="{BB962C8B-B14F-4D97-AF65-F5344CB8AC3E}">
        <p14:creationId xmlns:p14="http://schemas.microsoft.com/office/powerpoint/2010/main" val="2621308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331640" y="70318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760640" cy="507703"/>
          </a:xfrm>
        </p:spPr>
        <p:txBody>
          <a:bodyPr/>
          <a:lstStyle/>
          <a:p>
            <a:r>
              <a:rPr lang="cs-CZ" dirty="0"/>
              <a:t>Strategie na mezinárodních trzích</a:t>
            </a:r>
          </a:p>
        </p:txBody>
      </p:sp>
      <p:sp>
        <p:nvSpPr>
          <p:cNvPr id="18" name="AutoShape 32"/>
          <p:cNvSpPr>
            <a:spLocks noChangeArrowheads="1"/>
          </p:cNvSpPr>
          <p:nvPr/>
        </p:nvSpPr>
        <p:spPr bwMode="auto">
          <a:xfrm>
            <a:off x="3903489" y="1311449"/>
            <a:ext cx="196525" cy="2988493"/>
          </a:xfrm>
          <a:prstGeom prst="upDownArrow">
            <a:avLst>
              <a:gd name="adj1" fmla="val 50000"/>
              <a:gd name="adj2" fmla="val 512256"/>
            </a:avLst>
          </a:prstGeom>
          <a:solidFill>
            <a:srgbClr val="FFFFFF"/>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cs-CZ"/>
          </a:p>
        </p:txBody>
      </p:sp>
      <p:sp>
        <p:nvSpPr>
          <p:cNvPr id="19" name="AutoShape 31"/>
          <p:cNvSpPr>
            <a:spLocks noChangeArrowheads="1"/>
          </p:cNvSpPr>
          <p:nvPr/>
        </p:nvSpPr>
        <p:spPr bwMode="auto">
          <a:xfrm>
            <a:off x="1937740" y="2553637"/>
            <a:ext cx="3988204" cy="226943"/>
          </a:xfrm>
          <a:prstGeom prst="leftRightArrow">
            <a:avLst>
              <a:gd name="adj1" fmla="val 50000"/>
              <a:gd name="adj2" fmla="val 481111"/>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20" name="Text Box 30"/>
          <p:cNvSpPr txBox="1">
            <a:spLocks noChangeArrowheads="1"/>
          </p:cNvSpPr>
          <p:nvPr/>
        </p:nvSpPr>
        <p:spPr bwMode="auto">
          <a:xfrm>
            <a:off x="1510408" y="2935014"/>
            <a:ext cx="2305050" cy="107721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1600" b="1" i="0" u="none" strike="noStrike" cap="none" normalizeH="0" baseline="0" dirty="0">
                <a:ln>
                  <a:noFill/>
                </a:ln>
                <a:solidFill>
                  <a:schemeClr val="tx1"/>
                </a:solidFill>
                <a:effectLst/>
                <a:ea typeface="Times New Roman" panose="02020603050405020304" pitchFamily="18" charset="0"/>
              </a:rPr>
              <a:t>Mezinárodní strategie</a:t>
            </a:r>
            <a:endParaRPr kumimoji="0" lang="cs-CZ" altLang="cs-CZ" sz="16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1600" b="0" i="1" u="none" strike="noStrike" cap="none" normalizeH="0" baseline="0" dirty="0" err="1">
                <a:ln>
                  <a:noFill/>
                </a:ln>
                <a:solidFill>
                  <a:schemeClr val="tx1"/>
                </a:solidFill>
                <a:effectLst/>
                <a:ea typeface="Times New Roman" panose="02020603050405020304" pitchFamily="18" charset="0"/>
              </a:rPr>
              <a:t>Harley-Davidson</a:t>
            </a:r>
            <a:endParaRPr kumimoji="0" lang="cs-CZ" altLang="cs-CZ" sz="16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1600" b="0" i="1" u="none" strike="noStrike" cap="none" normalizeH="0" baseline="0" dirty="0" err="1">
                <a:ln>
                  <a:noFill/>
                </a:ln>
                <a:solidFill>
                  <a:schemeClr val="tx1"/>
                </a:solidFill>
                <a:effectLst/>
                <a:ea typeface="Times New Roman" panose="02020603050405020304" pitchFamily="18" charset="0"/>
              </a:rPr>
              <a:t>Rolex</a:t>
            </a:r>
            <a:endParaRPr kumimoji="0" lang="cs-CZ" altLang="cs-CZ" sz="16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1600" b="0" i="1" u="none" strike="noStrike" cap="none" normalizeH="0" baseline="0" dirty="0" err="1">
                <a:ln>
                  <a:noFill/>
                </a:ln>
                <a:solidFill>
                  <a:schemeClr val="tx1"/>
                </a:solidFill>
                <a:effectLst/>
                <a:ea typeface="Times New Roman" panose="02020603050405020304" pitchFamily="18" charset="0"/>
              </a:rPr>
              <a:t>Starbucks</a:t>
            </a:r>
            <a:endParaRPr kumimoji="0" lang="cs-CZ" altLang="cs-CZ" sz="1600" b="0" i="0" u="none" strike="noStrike" cap="none" normalizeH="0" baseline="0" dirty="0">
              <a:ln>
                <a:noFill/>
              </a:ln>
              <a:solidFill>
                <a:schemeClr val="tx1"/>
              </a:solidFill>
              <a:effectLst/>
            </a:endParaRPr>
          </a:p>
        </p:txBody>
      </p:sp>
      <p:sp>
        <p:nvSpPr>
          <p:cNvPr id="21" name="Text Box 29"/>
          <p:cNvSpPr txBox="1">
            <a:spLocks noChangeArrowheads="1"/>
          </p:cNvSpPr>
          <p:nvPr/>
        </p:nvSpPr>
        <p:spPr bwMode="auto">
          <a:xfrm>
            <a:off x="4216922" y="2865423"/>
            <a:ext cx="2780486" cy="107721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1600" b="1" i="0" u="none" strike="noStrike" cap="none" normalizeH="0" baseline="0" dirty="0">
                <a:ln>
                  <a:noFill/>
                </a:ln>
                <a:solidFill>
                  <a:schemeClr val="tx1"/>
                </a:solidFill>
                <a:effectLst/>
                <a:ea typeface="Times New Roman" panose="02020603050405020304" pitchFamily="18" charset="0"/>
              </a:rPr>
              <a:t>Multinárodní strategie</a:t>
            </a:r>
            <a:endParaRPr kumimoji="0" lang="cs-CZ" altLang="cs-CZ" sz="16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1600" b="0" i="1" u="none" strike="noStrike" cap="none" normalizeH="0" baseline="0" dirty="0" err="1">
                <a:ln>
                  <a:noFill/>
                </a:ln>
                <a:solidFill>
                  <a:schemeClr val="tx1"/>
                </a:solidFill>
                <a:effectLst/>
                <a:ea typeface="Times New Roman" panose="02020603050405020304" pitchFamily="18" charset="0"/>
              </a:rPr>
              <a:t>Bridgestone</a:t>
            </a:r>
            <a:endParaRPr kumimoji="0" lang="cs-CZ" altLang="cs-CZ" sz="16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1600" b="0" i="1" u="none" strike="noStrike" cap="none" normalizeH="0" baseline="0" dirty="0">
                <a:ln>
                  <a:noFill/>
                </a:ln>
                <a:solidFill>
                  <a:schemeClr val="tx1"/>
                </a:solidFill>
                <a:effectLst/>
                <a:ea typeface="Times New Roman" panose="02020603050405020304" pitchFamily="18" charset="0"/>
              </a:rPr>
              <a:t>Nestlé</a:t>
            </a:r>
            <a:endParaRPr kumimoji="0" lang="cs-CZ" altLang="cs-CZ" sz="16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1600" b="0" i="1" u="none" strike="noStrike" cap="none" normalizeH="0" baseline="0" dirty="0">
                <a:ln>
                  <a:noFill/>
                </a:ln>
                <a:solidFill>
                  <a:schemeClr val="tx1"/>
                </a:solidFill>
                <a:effectLst/>
                <a:ea typeface="Times New Roman" panose="02020603050405020304" pitchFamily="18" charset="0"/>
              </a:rPr>
              <a:t>Philips</a:t>
            </a:r>
            <a:endParaRPr kumimoji="0" lang="cs-CZ" altLang="cs-CZ" sz="1600" b="0" i="0" u="none" strike="noStrike" cap="none" normalizeH="0" baseline="0" dirty="0">
              <a:ln>
                <a:noFill/>
              </a:ln>
              <a:solidFill>
                <a:schemeClr val="tx1"/>
              </a:solidFill>
              <a:effectLst/>
            </a:endParaRPr>
          </a:p>
        </p:txBody>
      </p:sp>
      <p:sp>
        <p:nvSpPr>
          <p:cNvPr id="22" name="Text Box 28"/>
          <p:cNvSpPr txBox="1">
            <a:spLocks noChangeArrowheads="1"/>
          </p:cNvSpPr>
          <p:nvPr/>
        </p:nvSpPr>
        <p:spPr bwMode="auto">
          <a:xfrm>
            <a:off x="4298607" y="1251895"/>
            <a:ext cx="247878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1600" b="1" i="0" u="none" strike="noStrike" cap="none" normalizeH="0" baseline="0" dirty="0">
                <a:ln>
                  <a:noFill/>
                </a:ln>
                <a:solidFill>
                  <a:schemeClr val="tx1"/>
                </a:solidFill>
                <a:effectLst/>
                <a:ea typeface="Times New Roman" panose="02020603050405020304" pitchFamily="18" charset="0"/>
              </a:rPr>
              <a:t>Transnacionální strategie</a:t>
            </a:r>
            <a:endParaRPr kumimoji="0" lang="cs-CZ" altLang="cs-CZ" sz="16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1600" b="0" i="1" u="none" strike="noStrike" cap="none" normalizeH="0" baseline="0" dirty="0">
                <a:ln>
                  <a:noFill/>
                </a:ln>
                <a:solidFill>
                  <a:schemeClr val="tx1"/>
                </a:solidFill>
                <a:effectLst/>
                <a:ea typeface="Times New Roman" panose="02020603050405020304" pitchFamily="18" charset="0"/>
              </a:rPr>
              <a:t>ABB</a:t>
            </a:r>
            <a:endParaRPr kumimoji="0" lang="cs-CZ" altLang="cs-CZ" sz="16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1600" b="0" i="1" u="none" strike="noStrike" cap="none" normalizeH="0" baseline="0" dirty="0" err="1">
                <a:ln>
                  <a:noFill/>
                </a:ln>
                <a:solidFill>
                  <a:schemeClr val="tx1"/>
                </a:solidFill>
                <a:effectLst/>
                <a:ea typeface="Times New Roman" panose="02020603050405020304" pitchFamily="18" charset="0"/>
              </a:rPr>
              <a:t>Bertelsmann</a:t>
            </a:r>
            <a:endParaRPr kumimoji="0" lang="cs-CZ" altLang="cs-CZ" sz="16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1600" b="0" i="1" u="none" strike="noStrike" cap="none" normalizeH="0" baseline="0" dirty="0">
                <a:ln>
                  <a:noFill/>
                </a:ln>
                <a:solidFill>
                  <a:schemeClr val="tx1"/>
                </a:solidFill>
                <a:effectLst/>
                <a:ea typeface="Times New Roman" panose="02020603050405020304" pitchFamily="18" charset="0"/>
              </a:rPr>
              <a:t>Procter </a:t>
            </a:r>
            <a:r>
              <a:rPr kumimoji="0" lang="de-DE" altLang="cs-CZ" sz="1600" b="0" i="1" u="none" strike="noStrike" cap="none" normalizeH="0" baseline="0" dirty="0">
                <a:ln>
                  <a:noFill/>
                </a:ln>
                <a:solidFill>
                  <a:schemeClr val="tx1"/>
                </a:solidFill>
                <a:effectLst/>
                <a:ea typeface="Times New Roman" panose="02020603050405020304" pitchFamily="18" charset="0"/>
              </a:rPr>
              <a:t>&amp; </a:t>
            </a:r>
            <a:r>
              <a:rPr kumimoji="0" lang="de-DE" altLang="cs-CZ" sz="1600" b="0" i="1" u="none" strike="noStrike" cap="none" normalizeH="0" baseline="0" dirty="0" err="1">
                <a:ln>
                  <a:noFill/>
                </a:ln>
                <a:solidFill>
                  <a:schemeClr val="tx1"/>
                </a:solidFill>
                <a:effectLst/>
                <a:ea typeface="Times New Roman" panose="02020603050405020304" pitchFamily="18" charset="0"/>
              </a:rPr>
              <a:t>Gamble</a:t>
            </a:r>
            <a:endParaRPr kumimoji="0" lang="de-DE" altLang="cs-CZ" sz="1600" b="0" i="0" u="none" strike="noStrike" cap="none" normalizeH="0" baseline="0" dirty="0">
              <a:ln>
                <a:noFill/>
              </a:ln>
              <a:solidFill>
                <a:schemeClr val="tx1"/>
              </a:solidFill>
              <a:effectLst/>
            </a:endParaRPr>
          </a:p>
        </p:txBody>
      </p:sp>
      <p:sp>
        <p:nvSpPr>
          <p:cNvPr id="23" name="Text Box 27"/>
          <p:cNvSpPr txBox="1">
            <a:spLocks noChangeArrowheads="1"/>
          </p:cNvSpPr>
          <p:nvPr/>
        </p:nvSpPr>
        <p:spPr bwMode="auto">
          <a:xfrm>
            <a:off x="1316643" y="2463181"/>
            <a:ext cx="577747" cy="30777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cs-CZ" altLang="cs-CZ" sz="1400" b="1" i="1" u="none" strike="noStrike" cap="none" normalizeH="0" baseline="0" dirty="0">
                <a:ln>
                  <a:noFill/>
                </a:ln>
                <a:solidFill>
                  <a:schemeClr val="tx1"/>
                </a:solidFill>
                <a:effectLst/>
                <a:ea typeface="Times New Roman" panose="02020603050405020304" pitchFamily="18" charset="0"/>
              </a:rPr>
              <a:t>nízký</a:t>
            </a:r>
            <a:endParaRPr kumimoji="0" lang="cs-CZ" altLang="cs-CZ" sz="1400" b="0" i="0" u="none" strike="noStrike" cap="none" normalizeH="0" baseline="0" dirty="0">
              <a:ln>
                <a:noFill/>
              </a:ln>
              <a:solidFill>
                <a:schemeClr val="tx1"/>
              </a:solidFill>
              <a:effectLst/>
            </a:endParaRPr>
          </a:p>
        </p:txBody>
      </p:sp>
      <p:sp>
        <p:nvSpPr>
          <p:cNvPr id="24" name="Text Box 26"/>
          <p:cNvSpPr txBox="1">
            <a:spLocks noChangeArrowheads="1"/>
          </p:cNvSpPr>
          <p:nvPr/>
        </p:nvSpPr>
        <p:spPr bwMode="auto">
          <a:xfrm>
            <a:off x="1028938" y="728684"/>
            <a:ext cx="374651" cy="25574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cs-CZ" altLang="cs-CZ" sz="1300" b="0" i="0" u="none" strike="noStrike" cap="none" normalizeH="0" baseline="0" dirty="0">
                <a:ln>
                  <a:noFill/>
                </a:ln>
                <a:solidFill>
                  <a:schemeClr val="tx1"/>
                </a:solidFill>
                <a:effectLst/>
                <a:ea typeface="Times New Roman" panose="02020603050405020304" pitchFamily="18" charset="0"/>
              </a:rPr>
              <a:t>TLAK NA LOKÁLNÍ CITLIVOST</a:t>
            </a:r>
            <a:endParaRPr kumimoji="0" lang="cs-CZ" altLang="cs-CZ" sz="1300" b="0" i="0" u="none" strike="noStrike" cap="none" normalizeH="0" baseline="0" dirty="0">
              <a:ln>
                <a:noFill/>
              </a:ln>
              <a:solidFill>
                <a:schemeClr val="tx1"/>
              </a:solidFill>
              <a:effectLst/>
            </a:endParaRPr>
          </a:p>
        </p:txBody>
      </p:sp>
      <p:sp>
        <p:nvSpPr>
          <p:cNvPr id="25" name="Text Box 33"/>
          <p:cNvSpPr txBox="1">
            <a:spLocks noChangeArrowheads="1"/>
          </p:cNvSpPr>
          <p:nvPr/>
        </p:nvSpPr>
        <p:spPr bwMode="auto">
          <a:xfrm>
            <a:off x="2220813" y="715585"/>
            <a:ext cx="3422058" cy="415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1400" b="0" i="0" u="none" strike="noStrike" cap="none" normalizeH="0" baseline="0" dirty="0">
                <a:ln>
                  <a:noFill/>
                </a:ln>
                <a:solidFill>
                  <a:schemeClr val="tx1"/>
                </a:solidFill>
                <a:effectLst/>
                <a:ea typeface="Times New Roman" panose="02020603050405020304" pitchFamily="18" charset="0"/>
              </a:rPr>
              <a:t>TLAK NA SNIŽOVÁNÍ NÁKLADŮ</a:t>
            </a:r>
            <a:endParaRPr kumimoji="0" lang="cs-CZ" altLang="cs-CZ" sz="14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1400" b="1" i="1" u="none" strike="noStrike" cap="none" normalizeH="0" baseline="0" dirty="0">
                <a:ln>
                  <a:noFill/>
                </a:ln>
                <a:solidFill>
                  <a:schemeClr val="tx1"/>
                </a:solidFill>
                <a:effectLst/>
                <a:ea typeface="Times New Roman" panose="02020603050405020304" pitchFamily="18" charset="0"/>
              </a:rPr>
              <a:t>vysoký</a:t>
            </a:r>
            <a:endParaRPr kumimoji="0" lang="cs-CZ" altLang="cs-CZ" sz="1400" b="0" i="0" u="none" strike="noStrike" cap="none" normalizeH="0" baseline="0" dirty="0">
              <a:ln>
                <a:noFill/>
              </a:ln>
              <a:solidFill>
                <a:schemeClr val="tx1"/>
              </a:solidFill>
              <a:effectLst/>
            </a:endParaRPr>
          </a:p>
        </p:txBody>
      </p:sp>
      <p:sp>
        <p:nvSpPr>
          <p:cNvPr id="26" name="Text Box 23"/>
          <p:cNvSpPr txBox="1">
            <a:spLocks noChangeArrowheads="1"/>
          </p:cNvSpPr>
          <p:nvPr/>
        </p:nvSpPr>
        <p:spPr bwMode="auto">
          <a:xfrm>
            <a:off x="3751857" y="4335843"/>
            <a:ext cx="593725" cy="342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cs-CZ" altLang="cs-CZ" sz="1400" b="1" i="1" u="none" strike="noStrike" cap="none" normalizeH="0" baseline="0" dirty="0">
                <a:ln>
                  <a:noFill/>
                </a:ln>
                <a:solidFill>
                  <a:schemeClr val="tx1"/>
                </a:solidFill>
                <a:effectLst/>
                <a:ea typeface="Times New Roman" panose="02020603050405020304" pitchFamily="18" charset="0"/>
              </a:rPr>
              <a:t>nízký</a:t>
            </a:r>
            <a:endParaRPr kumimoji="0" lang="cs-CZ" altLang="cs-CZ" sz="1400" b="0" i="0" u="none" strike="noStrike" cap="none" normalizeH="0" baseline="0" dirty="0">
              <a:ln>
                <a:noFill/>
              </a:ln>
              <a:solidFill>
                <a:schemeClr val="tx1"/>
              </a:solidFill>
              <a:effectLst/>
            </a:endParaRPr>
          </a:p>
        </p:txBody>
      </p:sp>
      <p:sp>
        <p:nvSpPr>
          <p:cNvPr id="27" name="Text Box 25"/>
          <p:cNvSpPr txBox="1">
            <a:spLocks noChangeArrowheads="1"/>
          </p:cNvSpPr>
          <p:nvPr/>
        </p:nvSpPr>
        <p:spPr bwMode="auto">
          <a:xfrm>
            <a:off x="6014499" y="2408223"/>
            <a:ext cx="859418" cy="30777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cs-CZ" altLang="cs-CZ" sz="1400" b="1" i="1" u="none" strike="noStrike" cap="none" normalizeH="0" baseline="0" dirty="0">
                <a:ln>
                  <a:noFill/>
                </a:ln>
                <a:solidFill>
                  <a:schemeClr val="tx1"/>
                </a:solidFill>
                <a:effectLst/>
                <a:ea typeface="Times New Roman" panose="02020603050405020304" pitchFamily="18" charset="0"/>
              </a:rPr>
              <a:t>vysoký</a:t>
            </a:r>
            <a:endParaRPr kumimoji="0" lang="cs-CZ" altLang="cs-CZ" sz="1400" b="0" i="0" u="none" strike="noStrike" cap="none" normalizeH="0" baseline="0" dirty="0">
              <a:ln>
                <a:noFill/>
              </a:ln>
              <a:solidFill>
                <a:schemeClr val="tx1"/>
              </a:solidFill>
              <a:effectLst/>
            </a:endParaRPr>
          </a:p>
        </p:txBody>
      </p:sp>
      <p:sp>
        <p:nvSpPr>
          <p:cNvPr id="28" name="Text Box 24"/>
          <p:cNvSpPr txBox="1">
            <a:spLocks noChangeArrowheads="1"/>
          </p:cNvSpPr>
          <p:nvPr/>
        </p:nvSpPr>
        <p:spPr bwMode="auto">
          <a:xfrm>
            <a:off x="1757610" y="1311450"/>
            <a:ext cx="1884363" cy="107721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1600" b="1" i="0" u="none" strike="noStrike" cap="none" normalizeH="0" baseline="0" dirty="0">
                <a:ln>
                  <a:noFill/>
                </a:ln>
                <a:solidFill>
                  <a:schemeClr val="tx1"/>
                </a:solidFill>
                <a:effectLst/>
                <a:ea typeface="Times New Roman" panose="02020603050405020304" pitchFamily="18" charset="0"/>
              </a:rPr>
              <a:t>Globální strategie</a:t>
            </a:r>
            <a:endParaRPr kumimoji="0" lang="cs-CZ" altLang="cs-CZ" sz="16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1600" b="0" i="1" u="none" strike="noStrike" cap="none" normalizeH="0" baseline="0" dirty="0" err="1">
                <a:ln>
                  <a:noFill/>
                </a:ln>
                <a:solidFill>
                  <a:schemeClr val="tx1"/>
                </a:solidFill>
                <a:effectLst/>
                <a:ea typeface="Times New Roman" panose="02020603050405020304" pitchFamily="18" charset="0"/>
              </a:rPr>
              <a:t>Infosys</a:t>
            </a:r>
            <a:endParaRPr kumimoji="0" lang="cs-CZ" altLang="cs-CZ" sz="16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1600" b="0" i="1" u="none" strike="noStrike" cap="none" normalizeH="0" baseline="0" dirty="0" err="1">
                <a:ln>
                  <a:noFill/>
                </a:ln>
                <a:solidFill>
                  <a:schemeClr val="tx1"/>
                </a:solidFill>
                <a:effectLst/>
                <a:ea typeface="Times New Roman" panose="02020603050405020304" pitchFamily="18" charset="0"/>
              </a:rPr>
              <a:t>Lenovo</a:t>
            </a:r>
            <a:endParaRPr kumimoji="0" lang="cs-CZ" altLang="cs-CZ" sz="16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1600" b="0" i="1" u="none" strike="noStrike" cap="none" normalizeH="0" baseline="0" dirty="0">
                <a:ln>
                  <a:noFill/>
                </a:ln>
                <a:solidFill>
                  <a:schemeClr val="tx1"/>
                </a:solidFill>
                <a:effectLst/>
                <a:ea typeface="Times New Roman" panose="02020603050405020304" pitchFamily="18" charset="0"/>
              </a:rPr>
              <a:t>Siemens </a:t>
            </a:r>
            <a:r>
              <a:rPr kumimoji="0" lang="cs-CZ" altLang="cs-CZ" sz="1600" b="0" i="1" u="none" strike="noStrike" cap="none" normalizeH="0" baseline="0" dirty="0" err="1">
                <a:ln>
                  <a:noFill/>
                </a:ln>
                <a:solidFill>
                  <a:schemeClr val="tx1"/>
                </a:solidFill>
                <a:effectLst/>
                <a:ea typeface="Times New Roman" panose="02020603050405020304" pitchFamily="18" charset="0"/>
              </a:rPr>
              <a:t>Energy</a:t>
            </a:r>
            <a:endParaRPr kumimoji="0" lang="cs-CZ" altLang="cs-CZ" sz="1600" b="0" i="0" u="none" strike="noStrike" cap="none" normalizeH="0" baseline="0" dirty="0">
              <a:ln>
                <a:noFill/>
              </a:ln>
              <a:solidFill>
                <a:schemeClr val="tx1"/>
              </a:solidFill>
              <a:effectLst/>
            </a:endParaRPr>
          </a:p>
        </p:txBody>
      </p:sp>
      <p:sp>
        <p:nvSpPr>
          <p:cNvPr id="29" name="Rectangle 34"/>
          <p:cNvSpPr>
            <a:spLocks noChangeArrowheads="1"/>
          </p:cNvSpPr>
          <p:nvPr/>
        </p:nvSpPr>
        <p:spPr bwMode="auto">
          <a:xfrm>
            <a:off x="1080120" y="488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sp>
        <p:nvSpPr>
          <p:cNvPr id="30" name="Rectangle 44"/>
          <p:cNvSpPr>
            <a:spLocks noChangeArrowheads="1"/>
          </p:cNvSpPr>
          <p:nvPr/>
        </p:nvSpPr>
        <p:spPr bwMode="auto">
          <a:xfrm>
            <a:off x="1080120" y="46208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spTree>
    <p:extLst>
      <p:ext uri="{BB962C8B-B14F-4D97-AF65-F5344CB8AC3E}">
        <p14:creationId xmlns:p14="http://schemas.microsoft.com/office/powerpoint/2010/main" val="1844957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Strategie koncentrace</a:t>
            </a:r>
          </a:p>
          <a:p>
            <a:pPr algn="just"/>
            <a:r>
              <a:rPr lang="cs-CZ" sz="1600" dirty="0"/>
              <a:t>Strategie geografické diverzifikace</a:t>
            </a:r>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a:t>Strategie geografického působení</a:t>
            </a:r>
          </a:p>
        </p:txBody>
      </p:sp>
    </p:spTree>
    <p:extLst>
      <p:ext uri="{BB962C8B-B14F-4D97-AF65-F5344CB8AC3E}">
        <p14:creationId xmlns:p14="http://schemas.microsoft.com/office/powerpoint/2010/main" val="2856636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480720" cy="507703"/>
          </a:xfrm>
        </p:spPr>
        <p:txBody>
          <a:bodyPr/>
          <a:lstStyle/>
          <a:p>
            <a:r>
              <a:rPr lang="cs-CZ" dirty="0"/>
              <a:t>Geografické působení českých podniků</a:t>
            </a:r>
          </a:p>
        </p:txBody>
      </p:sp>
      <p:graphicFrame>
        <p:nvGraphicFramePr>
          <p:cNvPr id="5" name="Objekt 4"/>
          <p:cNvGraphicFramePr>
            <a:graphicFrameLocks noChangeAspect="1"/>
          </p:cNvGraphicFramePr>
          <p:nvPr>
            <p:extLst/>
          </p:nvPr>
        </p:nvGraphicFramePr>
        <p:xfrm>
          <a:off x="827584" y="771550"/>
          <a:ext cx="7107214" cy="3599758"/>
        </p:xfrm>
        <a:graphic>
          <a:graphicData uri="http://schemas.openxmlformats.org/presentationml/2006/ole">
            <mc:AlternateContent xmlns:mc="http://schemas.openxmlformats.org/markup-compatibility/2006">
              <mc:Choice xmlns:v="urn:schemas-microsoft-com:vml" Requires="v">
                <p:oleObj spid="_x0000_s3081" name="Graf" r:id="rId3" imgW="5867535" imgH="2971800" progId="MSGraph.Chart.8">
                  <p:embed/>
                </p:oleObj>
              </mc:Choice>
              <mc:Fallback>
                <p:oleObj name="Graf" r:id="rId3" imgW="5867535" imgH="2971800" progId="MSGraph.Chart.8">
                  <p:embed/>
                  <p:pic>
                    <p:nvPicPr>
                      <p:cNvPr id="5" name="Objek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771550"/>
                        <a:ext cx="7107214" cy="3599758"/>
                      </a:xfrm>
                      <a:prstGeom prst="rect">
                        <a:avLst/>
                      </a:prstGeom>
                      <a:noFill/>
                    </p:spPr>
                  </p:pic>
                </p:oleObj>
              </mc:Fallback>
            </mc:AlternateContent>
          </a:graphicData>
        </a:graphic>
      </p:graphicFrame>
    </p:spTree>
    <p:extLst>
      <p:ext uri="{BB962C8B-B14F-4D97-AF65-F5344CB8AC3E}">
        <p14:creationId xmlns:p14="http://schemas.microsoft.com/office/powerpoint/2010/main" val="1618255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912768" cy="507703"/>
          </a:xfrm>
        </p:spPr>
        <p:txBody>
          <a:bodyPr/>
          <a:lstStyle/>
          <a:p>
            <a:r>
              <a:rPr lang="cs-CZ" dirty="0"/>
              <a:t>Konkurenční strategie českých podniků</a:t>
            </a:r>
          </a:p>
        </p:txBody>
      </p:sp>
      <p:graphicFrame>
        <p:nvGraphicFramePr>
          <p:cNvPr id="5" name="Objekt 4"/>
          <p:cNvGraphicFramePr>
            <a:graphicFrameLocks noChangeAspect="1"/>
          </p:cNvGraphicFramePr>
          <p:nvPr>
            <p:extLst/>
          </p:nvPr>
        </p:nvGraphicFramePr>
        <p:xfrm>
          <a:off x="1187624" y="843558"/>
          <a:ext cx="6122622" cy="3493842"/>
        </p:xfrm>
        <a:graphic>
          <a:graphicData uri="http://schemas.openxmlformats.org/presentationml/2006/ole">
            <mc:AlternateContent xmlns:mc="http://schemas.openxmlformats.org/markup-compatibility/2006">
              <mc:Choice xmlns:v="urn:schemas-microsoft-com:vml" Requires="v">
                <p:oleObj spid="_x0000_s4105" name="Graf" r:id="rId3" imgW="4629184" imgH="2638357" progId="MSGraph.Chart.8">
                  <p:embed/>
                </p:oleObj>
              </mc:Choice>
              <mc:Fallback>
                <p:oleObj name="Graf" r:id="rId3" imgW="4629184" imgH="2638357" progId="MSGraph.Chart.8">
                  <p:embed/>
                  <p:pic>
                    <p:nvPicPr>
                      <p:cNvPr id="5" name="Objek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843558"/>
                        <a:ext cx="6122622" cy="3493842"/>
                      </a:xfrm>
                      <a:prstGeom prst="rect">
                        <a:avLst/>
                      </a:prstGeom>
                      <a:noFill/>
                    </p:spPr>
                  </p:pic>
                </p:oleObj>
              </mc:Fallback>
            </mc:AlternateContent>
          </a:graphicData>
        </a:graphic>
      </p:graphicFrame>
    </p:spTree>
    <p:extLst>
      <p:ext uri="{BB962C8B-B14F-4D97-AF65-F5344CB8AC3E}">
        <p14:creationId xmlns:p14="http://schemas.microsoft.com/office/powerpoint/2010/main" val="3483875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800" dirty="0"/>
              <a:t>Načasování </a:t>
            </a:r>
          </a:p>
          <a:p>
            <a:pPr marL="109728" indent="0">
              <a:buNone/>
            </a:pPr>
            <a:endParaRPr lang="cs-CZ" sz="1800" dirty="0"/>
          </a:p>
          <a:p>
            <a:r>
              <a:rPr lang="cs-CZ" sz="1800" dirty="0"/>
              <a:t>Lokalizace </a:t>
            </a:r>
          </a:p>
          <a:p>
            <a:pPr marL="109728" indent="0">
              <a:buNone/>
            </a:pPr>
            <a:endParaRPr lang="cs-CZ" sz="1800" dirty="0"/>
          </a:p>
          <a:p>
            <a:r>
              <a:rPr lang="cs-CZ" sz="1800" dirty="0"/>
              <a:t>Metoda vstupu</a:t>
            </a:r>
          </a:p>
          <a:p>
            <a:pPr lvl="1"/>
            <a:r>
              <a:rPr lang="cs-CZ" sz="1800" dirty="0"/>
              <a:t>Exportní metody</a:t>
            </a:r>
          </a:p>
          <a:p>
            <a:pPr lvl="1"/>
            <a:r>
              <a:rPr lang="cs-CZ" sz="1800" dirty="0"/>
              <a:t>Smluvní metody</a:t>
            </a:r>
          </a:p>
          <a:p>
            <a:pPr lvl="1"/>
            <a:r>
              <a:rPr lang="cs-CZ" sz="1800" dirty="0"/>
              <a:t>Investiční metody</a:t>
            </a:r>
          </a:p>
          <a:p>
            <a:pPr marL="0" lvl="0" indent="0" algn="just">
              <a:buNone/>
            </a:pPr>
            <a:endParaRPr lang="cs-CZ" sz="1800" dirty="0"/>
          </a:p>
          <a:p>
            <a:pPr lvl="0"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16824" cy="507703"/>
          </a:xfrm>
        </p:spPr>
        <p:txBody>
          <a:bodyPr/>
          <a:lstStyle/>
          <a:p>
            <a:r>
              <a:rPr lang="cs-CZ" dirty="0"/>
              <a:t>Základní taktická rozhodnutí</a:t>
            </a:r>
          </a:p>
        </p:txBody>
      </p:sp>
    </p:spTree>
    <p:extLst>
      <p:ext uri="{BB962C8B-B14F-4D97-AF65-F5344CB8AC3E}">
        <p14:creationId xmlns:p14="http://schemas.microsoft.com/office/powerpoint/2010/main" val="2153436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600" dirty="0"/>
              <a:t>Mezinárodní obchodní metody (exportní a importní operace)</a:t>
            </a:r>
          </a:p>
          <a:p>
            <a:r>
              <a:rPr lang="cs-CZ" sz="1600" dirty="0"/>
              <a:t>Smluvní metody (metody kapitálově nenáročné)</a:t>
            </a:r>
          </a:p>
          <a:p>
            <a:r>
              <a:rPr lang="cs-CZ" sz="1600" dirty="0"/>
              <a:t>Investiční metody (metody kapitálově náročné)</a:t>
            </a:r>
          </a:p>
          <a:p>
            <a:pPr marL="457200" lvl="1" indent="0">
              <a:buNone/>
            </a:pP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a:t>Metody vstupu</a:t>
            </a:r>
          </a:p>
        </p:txBody>
      </p:sp>
      <p:graphicFrame>
        <p:nvGraphicFramePr>
          <p:cNvPr id="4" name="Tabulka 3">
            <a:extLst>
              <a:ext uri="{FF2B5EF4-FFF2-40B4-BE49-F238E27FC236}">
                <a16:creationId xmlns:a16="http://schemas.microsoft.com/office/drawing/2014/main" id="{E157ED10-2964-4064-AD27-98F5A8AD9775}"/>
              </a:ext>
            </a:extLst>
          </p:cNvPr>
          <p:cNvGraphicFramePr>
            <a:graphicFrameLocks noGrp="1"/>
          </p:cNvGraphicFramePr>
          <p:nvPr>
            <p:extLst/>
          </p:nvPr>
        </p:nvGraphicFramePr>
        <p:xfrm>
          <a:off x="611560" y="2307304"/>
          <a:ext cx="7056784" cy="1226820"/>
        </p:xfrm>
        <a:graphic>
          <a:graphicData uri="http://schemas.openxmlformats.org/drawingml/2006/table">
            <a:tbl>
              <a:tblPr firstRow="1" firstCol="1" bandRow="1" bandCol="1">
                <a:tableStyleId>{5C22544A-7EE6-4342-B048-85BDC9FD1C3A}</a:tableStyleId>
              </a:tblPr>
              <a:tblGrid>
                <a:gridCol w="1763721">
                  <a:extLst>
                    <a:ext uri="{9D8B030D-6E8A-4147-A177-3AD203B41FA5}">
                      <a16:colId xmlns:a16="http://schemas.microsoft.com/office/drawing/2014/main" val="908141274"/>
                    </a:ext>
                  </a:extLst>
                </a:gridCol>
                <a:gridCol w="1763721">
                  <a:extLst>
                    <a:ext uri="{9D8B030D-6E8A-4147-A177-3AD203B41FA5}">
                      <a16:colId xmlns:a16="http://schemas.microsoft.com/office/drawing/2014/main" val="3933800556"/>
                    </a:ext>
                  </a:extLst>
                </a:gridCol>
                <a:gridCol w="1764671">
                  <a:extLst>
                    <a:ext uri="{9D8B030D-6E8A-4147-A177-3AD203B41FA5}">
                      <a16:colId xmlns:a16="http://schemas.microsoft.com/office/drawing/2014/main" val="3135267655"/>
                    </a:ext>
                  </a:extLst>
                </a:gridCol>
                <a:gridCol w="1764671">
                  <a:extLst>
                    <a:ext uri="{9D8B030D-6E8A-4147-A177-3AD203B41FA5}">
                      <a16:colId xmlns:a16="http://schemas.microsoft.com/office/drawing/2014/main" val="2909664176"/>
                    </a:ext>
                  </a:extLst>
                </a:gridCol>
              </a:tblGrid>
              <a:tr h="0">
                <a:tc>
                  <a:txBody>
                    <a:bodyPr/>
                    <a:lstStyle/>
                    <a:p>
                      <a:pPr algn="just">
                        <a:lnSpc>
                          <a:spcPct val="115000"/>
                        </a:lnSpc>
                        <a:spcAft>
                          <a:spcPts val="0"/>
                        </a:spcAft>
                      </a:pPr>
                      <a:r>
                        <a:rPr lang="cs-CZ" sz="1400">
                          <a:effectLst/>
                        </a:rPr>
                        <a:t> </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0"/>
                        </a:spcAft>
                      </a:pPr>
                      <a:r>
                        <a:rPr lang="cs-CZ" sz="1400" dirty="0">
                          <a:effectLst/>
                        </a:rPr>
                        <a:t>obchodní metody</a:t>
                      </a:r>
                      <a:endParaRPr lang="cs-CZ"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0"/>
                        </a:spcAft>
                      </a:pPr>
                      <a:r>
                        <a:rPr lang="cs-CZ" sz="1400">
                          <a:effectLst/>
                        </a:rPr>
                        <a:t>smluvní metody</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0"/>
                        </a:spcAft>
                      </a:pPr>
                      <a:r>
                        <a:rPr lang="cs-CZ" sz="1400" dirty="0">
                          <a:effectLst/>
                        </a:rPr>
                        <a:t>investiční metody</a:t>
                      </a:r>
                      <a:endParaRPr lang="cs-CZ"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93692889"/>
                  </a:ext>
                </a:extLst>
              </a:tr>
              <a:tr h="0">
                <a:tc>
                  <a:txBody>
                    <a:bodyPr/>
                    <a:lstStyle/>
                    <a:p>
                      <a:pPr algn="just">
                        <a:lnSpc>
                          <a:spcPct val="115000"/>
                        </a:lnSpc>
                        <a:spcAft>
                          <a:spcPts val="0"/>
                        </a:spcAft>
                      </a:pPr>
                      <a:r>
                        <a:rPr lang="cs-CZ" sz="1400">
                          <a:effectLst/>
                        </a:rPr>
                        <a:t>míra kontroly</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0"/>
                        </a:spcAft>
                      </a:pPr>
                      <a:r>
                        <a:rPr lang="cs-CZ" sz="1400">
                          <a:effectLst/>
                        </a:rPr>
                        <a:t>operativní</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0"/>
                        </a:spcAft>
                      </a:pPr>
                      <a:r>
                        <a:rPr lang="cs-CZ" sz="1400">
                          <a:effectLst/>
                        </a:rPr>
                        <a:t>minimální</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0"/>
                        </a:spcAft>
                      </a:pPr>
                      <a:r>
                        <a:rPr lang="cs-CZ" sz="1400">
                          <a:effectLst/>
                        </a:rPr>
                        <a:t>vysoká</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5200430"/>
                  </a:ext>
                </a:extLst>
              </a:tr>
              <a:tr h="0">
                <a:tc>
                  <a:txBody>
                    <a:bodyPr/>
                    <a:lstStyle/>
                    <a:p>
                      <a:pPr algn="just">
                        <a:lnSpc>
                          <a:spcPct val="115000"/>
                        </a:lnSpc>
                        <a:spcAft>
                          <a:spcPts val="0"/>
                        </a:spcAft>
                      </a:pPr>
                      <a:r>
                        <a:rPr lang="cs-CZ" sz="1400">
                          <a:effectLst/>
                        </a:rPr>
                        <a:t>náročnost na zdroje</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0"/>
                        </a:spcAft>
                      </a:pPr>
                      <a:r>
                        <a:rPr lang="cs-CZ" sz="1400">
                          <a:effectLst/>
                        </a:rPr>
                        <a:t>nízká</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0"/>
                        </a:spcAft>
                      </a:pPr>
                      <a:r>
                        <a:rPr lang="cs-CZ" sz="1400">
                          <a:effectLst/>
                        </a:rPr>
                        <a:t>nízká</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0"/>
                        </a:spcAft>
                      </a:pPr>
                      <a:r>
                        <a:rPr lang="cs-CZ" sz="1400">
                          <a:effectLst/>
                        </a:rPr>
                        <a:t>vysoká</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04927869"/>
                  </a:ext>
                </a:extLst>
              </a:tr>
              <a:tr h="0">
                <a:tc>
                  <a:txBody>
                    <a:bodyPr/>
                    <a:lstStyle/>
                    <a:p>
                      <a:pPr algn="just">
                        <a:lnSpc>
                          <a:spcPct val="115000"/>
                        </a:lnSpc>
                        <a:spcAft>
                          <a:spcPts val="0"/>
                        </a:spcAft>
                      </a:pPr>
                      <a:r>
                        <a:rPr lang="cs-CZ" sz="1400">
                          <a:effectLst/>
                        </a:rPr>
                        <a:t>míra rizika</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0"/>
                        </a:spcAft>
                      </a:pPr>
                      <a:r>
                        <a:rPr lang="cs-CZ" sz="1400">
                          <a:effectLst/>
                        </a:rPr>
                        <a:t>nízká</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0"/>
                        </a:spcAft>
                      </a:pPr>
                      <a:r>
                        <a:rPr lang="cs-CZ" sz="1400">
                          <a:effectLst/>
                        </a:rPr>
                        <a:t>nízká</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0"/>
                        </a:spcAft>
                      </a:pPr>
                      <a:r>
                        <a:rPr lang="cs-CZ" sz="1400">
                          <a:effectLst/>
                        </a:rPr>
                        <a:t>vysoká</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71205563"/>
                  </a:ext>
                </a:extLst>
              </a:tr>
              <a:tr h="0">
                <a:tc>
                  <a:txBody>
                    <a:bodyPr/>
                    <a:lstStyle/>
                    <a:p>
                      <a:pPr algn="just">
                        <a:lnSpc>
                          <a:spcPct val="115000"/>
                        </a:lnSpc>
                        <a:spcAft>
                          <a:spcPts val="0"/>
                        </a:spcAft>
                      </a:pPr>
                      <a:r>
                        <a:rPr lang="cs-CZ" sz="1400">
                          <a:effectLst/>
                        </a:rPr>
                        <a:t>návratnost investic</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0"/>
                        </a:spcAft>
                      </a:pPr>
                      <a:r>
                        <a:rPr lang="cs-CZ" sz="1400">
                          <a:effectLst/>
                        </a:rPr>
                        <a:t>nízká</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0"/>
                        </a:spcAft>
                      </a:pPr>
                      <a:r>
                        <a:rPr lang="cs-CZ" sz="1400">
                          <a:effectLst/>
                        </a:rPr>
                        <a:t>nízká</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0"/>
                        </a:spcAft>
                      </a:pPr>
                      <a:r>
                        <a:rPr lang="cs-CZ" sz="1400" dirty="0">
                          <a:effectLst/>
                        </a:rPr>
                        <a:t>vysoká</a:t>
                      </a:r>
                      <a:endParaRPr lang="cs-CZ"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69456619"/>
                  </a:ext>
                </a:extLst>
              </a:tr>
            </a:tbl>
          </a:graphicData>
        </a:graphic>
      </p:graphicFrame>
    </p:spTree>
    <p:extLst>
      <p:ext uri="{BB962C8B-B14F-4D97-AF65-F5344CB8AC3E}">
        <p14:creationId xmlns:p14="http://schemas.microsoft.com/office/powerpoint/2010/main" val="4268168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984776" cy="507703"/>
          </a:xfrm>
        </p:spPr>
        <p:txBody>
          <a:bodyPr/>
          <a:lstStyle/>
          <a:p>
            <a:r>
              <a:rPr lang="cs-CZ" dirty="0"/>
              <a:t>Metody vstupu dle místa výroby (Kulhavý, 1992)</a:t>
            </a:r>
          </a:p>
        </p:txBody>
      </p:sp>
      <p:sp>
        <p:nvSpPr>
          <p:cNvPr id="2" name="Text Box 25">
            <a:extLst>
              <a:ext uri="{FF2B5EF4-FFF2-40B4-BE49-F238E27FC236}">
                <a16:creationId xmlns:a16="http://schemas.microsoft.com/office/drawing/2014/main" id="{08316A1F-0373-4721-BD29-1616FF6022AE}"/>
              </a:ext>
            </a:extLst>
          </p:cNvPr>
          <p:cNvSpPr txBox="1">
            <a:spLocks noChangeArrowheads="1"/>
          </p:cNvSpPr>
          <p:nvPr/>
        </p:nvSpPr>
        <p:spPr bwMode="auto">
          <a:xfrm>
            <a:off x="2698106" y="1023603"/>
            <a:ext cx="1285875" cy="4667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umístění výroby</a:t>
            </a:r>
            <a:endParaRPr kumimoji="0" lang="cs-CZ" altLang="cs-CZ" sz="1800" b="0" i="0" u="none" strike="noStrike" cap="none" normalizeH="0" baseline="0">
              <a:ln>
                <a:noFill/>
              </a:ln>
              <a:solidFill>
                <a:schemeClr val="tx1"/>
              </a:solidFill>
              <a:effectLst/>
              <a:latin typeface="Arial" panose="020B0604020202020204" pitchFamily="34" charset="0"/>
            </a:endParaRPr>
          </a:p>
        </p:txBody>
      </p:sp>
      <p:sp>
        <p:nvSpPr>
          <p:cNvPr id="4" name="Text Box 24">
            <a:extLst>
              <a:ext uri="{FF2B5EF4-FFF2-40B4-BE49-F238E27FC236}">
                <a16:creationId xmlns:a16="http://schemas.microsoft.com/office/drawing/2014/main" id="{8DD7066E-DE87-4A03-AD90-E382169FA686}"/>
              </a:ext>
            </a:extLst>
          </p:cNvPr>
          <p:cNvSpPr txBox="1">
            <a:spLocks noChangeArrowheads="1"/>
          </p:cNvSpPr>
          <p:nvPr/>
        </p:nvSpPr>
        <p:spPr bwMode="auto">
          <a:xfrm>
            <a:off x="1116956" y="1618382"/>
            <a:ext cx="1285875" cy="4667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v tuzemsku</a:t>
            </a:r>
            <a:endParaRPr kumimoji="0" lang="cs-CZ" altLang="cs-CZ" sz="1800" b="0" i="0" u="none" strike="noStrike" cap="none" normalizeH="0" baseline="0">
              <a:ln>
                <a:noFill/>
              </a:ln>
              <a:solidFill>
                <a:schemeClr val="tx1"/>
              </a:solidFill>
              <a:effectLst/>
              <a:latin typeface="Arial" panose="020B0604020202020204" pitchFamily="34" charset="0"/>
            </a:endParaRPr>
          </a:p>
        </p:txBody>
      </p:sp>
      <p:sp>
        <p:nvSpPr>
          <p:cNvPr id="16" name="Text Box 23">
            <a:extLst>
              <a:ext uri="{FF2B5EF4-FFF2-40B4-BE49-F238E27FC236}">
                <a16:creationId xmlns:a16="http://schemas.microsoft.com/office/drawing/2014/main" id="{D362776A-1EEC-4806-B2B1-E3498D9F17E1}"/>
              </a:ext>
            </a:extLst>
          </p:cNvPr>
          <p:cNvSpPr txBox="1">
            <a:spLocks noChangeArrowheads="1"/>
          </p:cNvSpPr>
          <p:nvPr/>
        </p:nvSpPr>
        <p:spPr bwMode="auto">
          <a:xfrm>
            <a:off x="3974456" y="1561232"/>
            <a:ext cx="1285875" cy="4667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v zahraničí</a:t>
            </a:r>
            <a:endParaRPr kumimoji="0" lang="cs-CZ" altLang="cs-CZ" sz="1800" b="0" i="0" u="none" strike="noStrike" cap="none" normalizeH="0" baseline="0">
              <a:ln>
                <a:noFill/>
              </a:ln>
              <a:solidFill>
                <a:schemeClr val="tx1"/>
              </a:solidFill>
              <a:effectLst/>
              <a:latin typeface="Arial" panose="020B0604020202020204" pitchFamily="34" charset="0"/>
            </a:endParaRPr>
          </a:p>
        </p:txBody>
      </p:sp>
      <p:sp>
        <p:nvSpPr>
          <p:cNvPr id="18" name="Text Box 22">
            <a:extLst>
              <a:ext uri="{FF2B5EF4-FFF2-40B4-BE49-F238E27FC236}">
                <a16:creationId xmlns:a16="http://schemas.microsoft.com/office/drawing/2014/main" id="{EC2684D6-A3D8-4CBA-82CD-1DA9298C40F1}"/>
              </a:ext>
            </a:extLst>
          </p:cNvPr>
          <p:cNvSpPr txBox="1">
            <a:spLocks noChangeArrowheads="1"/>
          </p:cNvSpPr>
          <p:nvPr/>
        </p:nvSpPr>
        <p:spPr bwMode="auto">
          <a:xfrm>
            <a:off x="3221981" y="2412132"/>
            <a:ext cx="1638300" cy="42703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bez přímých investic</a:t>
            </a:r>
            <a:endParaRPr kumimoji="0" lang="cs-CZ" altLang="cs-CZ" sz="1800" b="0" i="0" u="none" strike="noStrike" cap="none" normalizeH="0" baseline="0">
              <a:ln>
                <a:noFill/>
              </a:ln>
              <a:solidFill>
                <a:schemeClr val="tx1"/>
              </a:solidFill>
              <a:effectLst/>
              <a:latin typeface="Arial" panose="020B0604020202020204" pitchFamily="34" charset="0"/>
            </a:endParaRPr>
          </a:p>
        </p:txBody>
      </p:sp>
      <p:sp>
        <p:nvSpPr>
          <p:cNvPr id="19" name="Text Box 21">
            <a:extLst>
              <a:ext uri="{FF2B5EF4-FFF2-40B4-BE49-F238E27FC236}">
                <a16:creationId xmlns:a16="http://schemas.microsoft.com/office/drawing/2014/main" id="{94D0CD49-F917-478B-9B48-1E736E21FB87}"/>
              </a:ext>
            </a:extLst>
          </p:cNvPr>
          <p:cNvSpPr txBox="1">
            <a:spLocks noChangeArrowheads="1"/>
          </p:cNvSpPr>
          <p:nvPr/>
        </p:nvSpPr>
        <p:spPr bwMode="auto">
          <a:xfrm>
            <a:off x="688331" y="2364507"/>
            <a:ext cx="828675" cy="47466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exportní</a:t>
            </a:r>
            <a:endParaRPr kumimoji="0" lang="cs-CZ" altLang="cs-CZ" sz="600" b="0" i="0" u="none" strike="noStrike" cap="none" normalizeH="0" baseline="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operace</a:t>
            </a:r>
            <a:endParaRPr kumimoji="0" lang="cs-CZ" altLang="cs-CZ" sz="1800" b="0" i="0" u="none" strike="noStrike" cap="none" normalizeH="0" baseline="0">
              <a:ln>
                <a:noFill/>
              </a:ln>
              <a:solidFill>
                <a:schemeClr val="tx1"/>
              </a:solidFill>
              <a:effectLst/>
              <a:latin typeface="Arial" panose="020B0604020202020204" pitchFamily="34" charset="0"/>
            </a:endParaRPr>
          </a:p>
        </p:txBody>
      </p:sp>
      <p:sp>
        <p:nvSpPr>
          <p:cNvPr id="20" name="Text Box 20">
            <a:extLst>
              <a:ext uri="{FF2B5EF4-FFF2-40B4-BE49-F238E27FC236}">
                <a16:creationId xmlns:a16="http://schemas.microsoft.com/office/drawing/2014/main" id="{3B24A691-B675-41A9-9D1B-38C04B6A4EB0}"/>
              </a:ext>
            </a:extLst>
          </p:cNvPr>
          <p:cNvSpPr txBox="1">
            <a:spLocks noChangeArrowheads="1"/>
          </p:cNvSpPr>
          <p:nvPr/>
        </p:nvSpPr>
        <p:spPr bwMode="auto">
          <a:xfrm>
            <a:off x="5012681" y="2412132"/>
            <a:ext cx="1657350" cy="42703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s přímými investicemi</a:t>
            </a:r>
            <a:endParaRPr kumimoji="0" lang="cs-CZ" altLang="cs-CZ" sz="1800" b="0" i="0" u="none" strike="noStrike" cap="none" normalizeH="0" baseline="0">
              <a:ln>
                <a:noFill/>
              </a:ln>
              <a:solidFill>
                <a:schemeClr val="tx1"/>
              </a:solidFill>
              <a:effectLst/>
              <a:latin typeface="Arial" panose="020B0604020202020204" pitchFamily="34" charset="0"/>
            </a:endParaRPr>
          </a:p>
        </p:txBody>
      </p:sp>
      <p:sp>
        <p:nvSpPr>
          <p:cNvPr id="21" name="AutoShape 19">
            <a:extLst>
              <a:ext uri="{FF2B5EF4-FFF2-40B4-BE49-F238E27FC236}">
                <a16:creationId xmlns:a16="http://schemas.microsoft.com/office/drawing/2014/main" id="{83225BAD-EAC8-4CF1-BEA2-822B174D181F}"/>
              </a:ext>
            </a:extLst>
          </p:cNvPr>
          <p:cNvSpPr>
            <a:spLocks noChangeShapeType="1"/>
          </p:cNvSpPr>
          <p:nvPr/>
        </p:nvSpPr>
        <p:spPr bwMode="auto">
          <a:xfrm flipH="1">
            <a:off x="2155181" y="1269132"/>
            <a:ext cx="542925" cy="3429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2" name="AutoShape 18">
            <a:extLst>
              <a:ext uri="{FF2B5EF4-FFF2-40B4-BE49-F238E27FC236}">
                <a16:creationId xmlns:a16="http://schemas.microsoft.com/office/drawing/2014/main" id="{70F40AA5-4645-4BB8-B602-2906B0F4F3DE}"/>
              </a:ext>
            </a:extLst>
          </p:cNvPr>
          <p:cNvSpPr>
            <a:spLocks noChangeShapeType="1"/>
          </p:cNvSpPr>
          <p:nvPr/>
        </p:nvSpPr>
        <p:spPr bwMode="auto">
          <a:xfrm>
            <a:off x="3974456" y="1246907"/>
            <a:ext cx="695325" cy="28575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3" name="AutoShape 17">
            <a:extLst>
              <a:ext uri="{FF2B5EF4-FFF2-40B4-BE49-F238E27FC236}">
                <a16:creationId xmlns:a16="http://schemas.microsoft.com/office/drawing/2014/main" id="{D9C35FA6-BCCC-48C3-B96F-EB25851E6F34}"/>
              </a:ext>
            </a:extLst>
          </p:cNvPr>
          <p:cNvSpPr>
            <a:spLocks noChangeShapeType="1"/>
          </p:cNvSpPr>
          <p:nvPr/>
        </p:nvSpPr>
        <p:spPr bwMode="auto">
          <a:xfrm flipH="1">
            <a:off x="889943" y="2043832"/>
            <a:ext cx="228600" cy="3429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4" name="AutoShape 16">
            <a:extLst>
              <a:ext uri="{FF2B5EF4-FFF2-40B4-BE49-F238E27FC236}">
                <a16:creationId xmlns:a16="http://schemas.microsoft.com/office/drawing/2014/main" id="{100D76CA-D730-48DA-B6DA-0BE3947F008B}"/>
              </a:ext>
            </a:extLst>
          </p:cNvPr>
          <p:cNvSpPr>
            <a:spLocks noChangeShapeType="1"/>
          </p:cNvSpPr>
          <p:nvPr/>
        </p:nvSpPr>
        <p:spPr bwMode="auto">
          <a:xfrm flipH="1">
            <a:off x="3650606" y="2043832"/>
            <a:ext cx="323850" cy="40005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5" name="AutoShape 15">
            <a:extLst>
              <a:ext uri="{FF2B5EF4-FFF2-40B4-BE49-F238E27FC236}">
                <a16:creationId xmlns:a16="http://schemas.microsoft.com/office/drawing/2014/main" id="{5D664964-D11F-4B6B-8A4F-17C5A23A6D7E}"/>
              </a:ext>
            </a:extLst>
          </p:cNvPr>
          <p:cNvSpPr>
            <a:spLocks noChangeShapeType="1"/>
          </p:cNvSpPr>
          <p:nvPr/>
        </p:nvSpPr>
        <p:spPr bwMode="auto">
          <a:xfrm>
            <a:off x="5260331" y="2000970"/>
            <a:ext cx="457200" cy="40005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6" name="Text Box 14">
            <a:extLst>
              <a:ext uri="{FF2B5EF4-FFF2-40B4-BE49-F238E27FC236}">
                <a16:creationId xmlns:a16="http://schemas.microsoft.com/office/drawing/2014/main" id="{F15E48C4-356E-44FB-B592-7CEE94AD688A}"/>
              </a:ext>
            </a:extLst>
          </p:cNvPr>
          <p:cNvSpPr txBox="1">
            <a:spLocks noChangeArrowheads="1"/>
          </p:cNvSpPr>
          <p:nvPr/>
        </p:nvSpPr>
        <p:spPr bwMode="auto">
          <a:xfrm>
            <a:off x="688331" y="3199532"/>
            <a:ext cx="847725" cy="4826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nepřímý export</a:t>
            </a:r>
            <a:endParaRPr kumimoji="0" lang="cs-CZ" altLang="cs-CZ" sz="1800" b="0" i="0" u="none" strike="noStrike" cap="none" normalizeH="0" baseline="0">
              <a:ln>
                <a:noFill/>
              </a:ln>
              <a:solidFill>
                <a:schemeClr val="tx1"/>
              </a:solidFill>
              <a:effectLst/>
              <a:latin typeface="Arial" panose="020B0604020202020204" pitchFamily="34" charset="0"/>
            </a:endParaRPr>
          </a:p>
        </p:txBody>
      </p:sp>
      <p:sp>
        <p:nvSpPr>
          <p:cNvPr id="27" name="Text Box 13">
            <a:extLst>
              <a:ext uri="{FF2B5EF4-FFF2-40B4-BE49-F238E27FC236}">
                <a16:creationId xmlns:a16="http://schemas.microsoft.com/office/drawing/2014/main" id="{F1EA9F09-0F3F-4E2B-BC22-0674F020B5B6}"/>
              </a:ext>
            </a:extLst>
          </p:cNvPr>
          <p:cNvSpPr txBox="1">
            <a:spLocks noChangeArrowheads="1"/>
          </p:cNvSpPr>
          <p:nvPr/>
        </p:nvSpPr>
        <p:spPr bwMode="auto">
          <a:xfrm>
            <a:off x="1802756" y="2364507"/>
            <a:ext cx="885825" cy="47466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importní </a:t>
            </a:r>
            <a:endParaRPr kumimoji="0" lang="cs-CZ" altLang="cs-CZ" sz="600" b="0" i="0" u="none" strike="noStrike" cap="none" normalizeH="0" baseline="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operace</a:t>
            </a:r>
            <a:endParaRPr kumimoji="0" lang="cs-CZ" altLang="cs-CZ" sz="1800" b="0" i="0" u="none" strike="noStrike" cap="none" normalizeH="0" baseline="0">
              <a:ln>
                <a:noFill/>
              </a:ln>
              <a:solidFill>
                <a:schemeClr val="tx1"/>
              </a:solidFill>
              <a:effectLst/>
              <a:latin typeface="Arial" panose="020B0604020202020204" pitchFamily="34" charset="0"/>
            </a:endParaRPr>
          </a:p>
        </p:txBody>
      </p:sp>
      <p:sp>
        <p:nvSpPr>
          <p:cNvPr id="28" name="AutoShape 12">
            <a:extLst>
              <a:ext uri="{FF2B5EF4-FFF2-40B4-BE49-F238E27FC236}">
                <a16:creationId xmlns:a16="http://schemas.microsoft.com/office/drawing/2014/main" id="{A7AD09AA-D0EF-41A5-B3E1-CDE8ABD10020}"/>
              </a:ext>
            </a:extLst>
          </p:cNvPr>
          <p:cNvSpPr>
            <a:spLocks noChangeShapeType="1"/>
          </p:cNvSpPr>
          <p:nvPr/>
        </p:nvSpPr>
        <p:spPr bwMode="auto">
          <a:xfrm>
            <a:off x="2402831" y="2043832"/>
            <a:ext cx="171450" cy="3429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9" name="Text Box 11">
            <a:extLst>
              <a:ext uri="{FF2B5EF4-FFF2-40B4-BE49-F238E27FC236}">
                <a16:creationId xmlns:a16="http://schemas.microsoft.com/office/drawing/2014/main" id="{7F01A9F8-E0A3-415C-A075-785159AAACC5}"/>
              </a:ext>
            </a:extLst>
          </p:cNvPr>
          <p:cNvSpPr txBox="1">
            <a:spLocks noChangeArrowheads="1"/>
          </p:cNvSpPr>
          <p:nvPr/>
        </p:nvSpPr>
        <p:spPr bwMode="auto">
          <a:xfrm>
            <a:off x="1802756" y="3199532"/>
            <a:ext cx="847725" cy="4826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přímý export</a:t>
            </a:r>
            <a:endParaRPr kumimoji="0" lang="cs-CZ" altLang="cs-CZ" sz="1800" b="0" i="0" u="none" strike="noStrike" cap="none" normalizeH="0" baseline="0">
              <a:ln>
                <a:noFill/>
              </a:ln>
              <a:solidFill>
                <a:schemeClr val="tx1"/>
              </a:solidFill>
              <a:effectLst/>
              <a:latin typeface="Arial" panose="020B0604020202020204" pitchFamily="34" charset="0"/>
            </a:endParaRPr>
          </a:p>
        </p:txBody>
      </p:sp>
      <p:sp>
        <p:nvSpPr>
          <p:cNvPr id="30" name="AutoShape 10">
            <a:extLst>
              <a:ext uri="{FF2B5EF4-FFF2-40B4-BE49-F238E27FC236}">
                <a16:creationId xmlns:a16="http://schemas.microsoft.com/office/drawing/2014/main" id="{1A43CC6C-6955-4D77-80A6-7F804FEA366F}"/>
              </a:ext>
            </a:extLst>
          </p:cNvPr>
          <p:cNvSpPr>
            <a:spLocks noChangeShapeType="1"/>
          </p:cNvSpPr>
          <p:nvPr/>
        </p:nvSpPr>
        <p:spPr bwMode="auto">
          <a:xfrm flipH="1">
            <a:off x="1004243" y="2850282"/>
            <a:ext cx="114300" cy="33655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1" name="AutoShape 9">
            <a:extLst>
              <a:ext uri="{FF2B5EF4-FFF2-40B4-BE49-F238E27FC236}">
                <a16:creationId xmlns:a16="http://schemas.microsoft.com/office/drawing/2014/main" id="{BDB0BEEF-EFD6-4B22-AC41-72B27CE08697}"/>
              </a:ext>
            </a:extLst>
          </p:cNvPr>
          <p:cNvSpPr>
            <a:spLocks noChangeShapeType="1"/>
          </p:cNvSpPr>
          <p:nvPr/>
        </p:nvSpPr>
        <p:spPr bwMode="auto">
          <a:xfrm>
            <a:off x="1326506" y="2850282"/>
            <a:ext cx="647700" cy="33655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2" name="Text Box 8">
            <a:extLst>
              <a:ext uri="{FF2B5EF4-FFF2-40B4-BE49-F238E27FC236}">
                <a16:creationId xmlns:a16="http://schemas.microsoft.com/office/drawing/2014/main" id="{665A28B9-0015-4497-B2EE-5A9B86C0E411}"/>
              </a:ext>
            </a:extLst>
          </p:cNvPr>
          <p:cNvSpPr txBox="1">
            <a:spLocks noChangeArrowheads="1"/>
          </p:cNvSpPr>
          <p:nvPr/>
        </p:nvSpPr>
        <p:spPr bwMode="auto">
          <a:xfrm>
            <a:off x="688331" y="4107582"/>
            <a:ext cx="981075" cy="4826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s přímými investicemi</a:t>
            </a: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
        <p:nvSpPr>
          <p:cNvPr id="33" name="Text Box 7">
            <a:extLst>
              <a:ext uri="{FF2B5EF4-FFF2-40B4-BE49-F238E27FC236}">
                <a16:creationId xmlns:a16="http://schemas.microsoft.com/office/drawing/2014/main" id="{4CE7A19D-DF16-4B4B-BBC0-DC771AAEDF48}"/>
              </a:ext>
            </a:extLst>
          </p:cNvPr>
          <p:cNvSpPr txBox="1">
            <a:spLocks noChangeArrowheads="1"/>
          </p:cNvSpPr>
          <p:nvPr/>
        </p:nvSpPr>
        <p:spPr bwMode="auto">
          <a:xfrm>
            <a:off x="1974206" y="4107582"/>
            <a:ext cx="1076325" cy="4826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bez přímých investic</a:t>
            </a:r>
            <a:endParaRPr kumimoji="0" lang="cs-CZ" altLang="cs-CZ" sz="1800" b="0" i="0" u="none" strike="noStrike" cap="none" normalizeH="0" baseline="0">
              <a:ln>
                <a:noFill/>
              </a:ln>
              <a:solidFill>
                <a:schemeClr val="tx1"/>
              </a:solidFill>
              <a:effectLst/>
              <a:latin typeface="Arial" panose="020B0604020202020204" pitchFamily="34" charset="0"/>
            </a:endParaRPr>
          </a:p>
        </p:txBody>
      </p:sp>
      <p:sp>
        <p:nvSpPr>
          <p:cNvPr id="34" name="AutoShape 6">
            <a:extLst>
              <a:ext uri="{FF2B5EF4-FFF2-40B4-BE49-F238E27FC236}">
                <a16:creationId xmlns:a16="http://schemas.microsoft.com/office/drawing/2014/main" id="{FA75F5A4-2C00-44D1-A1EA-DB2D36D9EE21}"/>
              </a:ext>
            </a:extLst>
          </p:cNvPr>
          <p:cNvSpPr>
            <a:spLocks noChangeShapeType="1"/>
          </p:cNvSpPr>
          <p:nvPr/>
        </p:nvSpPr>
        <p:spPr bwMode="auto">
          <a:xfrm flipH="1">
            <a:off x="1326506" y="3698007"/>
            <a:ext cx="590550" cy="398463"/>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5" name="AutoShape 5">
            <a:extLst>
              <a:ext uri="{FF2B5EF4-FFF2-40B4-BE49-F238E27FC236}">
                <a16:creationId xmlns:a16="http://schemas.microsoft.com/office/drawing/2014/main" id="{4245CE3F-02FD-4068-9CE1-200AE4B6AD5B}"/>
              </a:ext>
            </a:extLst>
          </p:cNvPr>
          <p:cNvSpPr>
            <a:spLocks noChangeShapeType="1"/>
          </p:cNvSpPr>
          <p:nvPr/>
        </p:nvSpPr>
        <p:spPr bwMode="auto">
          <a:xfrm>
            <a:off x="2279006" y="3698007"/>
            <a:ext cx="371475" cy="398463"/>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6" name="Text Box 4">
            <a:extLst>
              <a:ext uri="{FF2B5EF4-FFF2-40B4-BE49-F238E27FC236}">
                <a16:creationId xmlns:a16="http://schemas.microsoft.com/office/drawing/2014/main" id="{3D080C78-59BA-4607-B9DF-BDF88D0F62B5}"/>
              </a:ext>
            </a:extLst>
          </p:cNvPr>
          <p:cNvSpPr txBox="1">
            <a:spLocks noChangeArrowheads="1"/>
          </p:cNvSpPr>
          <p:nvPr/>
        </p:nvSpPr>
        <p:spPr bwMode="auto">
          <a:xfrm>
            <a:off x="4507856" y="3199532"/>
            <a:ext cx="942975" cy="4826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účasti</a:t>
            </a:r>
            <a:endParaRPr kumimoji="0" lang="cs-CZ" altLang="cs-CZ" sz="1800" b="0" i="0" u="none" strike="noStrike" cap="none" normalizeH="0" baseline="0">
              <a:ln>
                <a:noFill/>
              </a:ln>
              <a:solidFill>
                <a:schemeClr val="tx1"/>
              </a:solidFill>
              <a:effectLst/>
              <a:latin typeface="Arial" panose="020B0604020202020204" pitchFamily="34" charset="0"/>
            </a:endParaRPr>
          </a:p>
        </p:txBody>
      </p:sp>
      <p:sp>
        <p:nvSpPr>
          <p:cNvPr id="37" name="Text Box 3">
            <a:extLst>
              <a:ext uri="{FF2B5EF4-FFF2-40B4-BE49-F238E27FC236}">
                <a16:creationId xmlns:a16="http://schemas.microsoft.com/office/drawing/2014/main" id="{241C8BA0-1B2A-4423-B575-E2F985583D2B}"/>
              </a:ext>
            </a:extLst>
          </p:cNvPr>
          <p:cNvSpPr txBox="1">
            <a:spLocks noChangeArrowheads="1"/>
          </p:cNvSpPr>
          <p:nvPr/>
        </p:nvSpPr>
        <p:spPr bwMode="auto">
          <a:xfrm>
            <a:off x="5822306" y="3199532"/>
            <a:ext cx="942975" cy="4826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výhradní vlastnictví</a:t>
            </a:r>
            <a:endParaRPr kumimoji="0" lang="cs-CZ" altLang="cs-CZ" sz="1800" b="0" i="0" u="none" strike="noStrike" cap="none" normalizeH="0" baseline="0">
              <a:ln>
                <a:noFill/>
              </a:ln>
              <a:solidFill>
                <a:schemeClr val="tx1"/>
              </a:solidFill>
              <a:effectLst/>
              <a:latin typeface="Arial" panose="020B0604020202020204" pitchFamily="34" charset="0"/>
            </a:endParaRPr>
          </a:p>
        </p:txBody>
      </p:sp>
      <p:sp>
        <p:nvSpPr>
          <p:cNvPr id="38" name="AutoShape 2">
            <a:extLst>
              <a:ext uri="{FF2B5EF4-FFF2-40B4-BE49-F238E27FC236}">
                <a16:creationId xmlns:a16="http://schemas.microsoft.com/office/drawing/2014/main" id="{F2C5011B-D957-4C53-815A-9CD4D5541F6C}"/>
              </a:ext>
            </a:extLst>
          </p:cNvPr>
          <p:cNvSpPr>
            <a:spLocks noChangeShapeType="1"/>
          </p:cNvSpPr>
          <p:nvPr/>
        </p:nvSpPr>
        <p:spPr bwMode="auto">
          <a:xfrm flipH="1">
            <a:off x="4946006" y="2850282"/>
            <a:ext cx="504825" cy="33655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9" name="AutoShape 1">
            <a:extLst>
              <a:ext uri="{FF2B5EF4-FFF2-40B4-BE49-F238E27FC236}">
                <a16:creationId xmlns:a16="http://schemas.microsoft.com/office/drawing/2014/main" id="{916BF8E7-608B-466D-BBCD-3354DF0CFA98}"/>
              </a:ext>
            </a:extLst>
          </p:cNvPr>
          <p:cNvSpPr>
            <a:spLocks noChangeShapeType="1"/>
          </p:cNvSpPr>
          <p:nvPr/>
        </p:nvSpPr>
        <p:spPr bwMode="auto">
          <a:xfrm>
            <a:off x="5946131" y="2850282"/>
            <a:ext cx="523875" cy="33655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Tree>
    <p:extLst>
      <p:ext uri="{BB962C8B-B14F-4D97-AF65-F5344CB8AC3E}">
        <p14:creationId xmlns:p14="http://schemas.microsoft.com/office/powerpoint/2010/main" val="18838207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71550"/>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400" dirty="0"/>
              <a:t>nejvýznamnějšími a nejznámějšími metodami vstupu;</a:t>
            </a:r>
          </a:p>
          <a:p>
            <a:pPr algn="just"/>
            <a:r>
              <a:rPr lang="cs-CZ" sz="1400" dirty="0"/>
              <a:t>představují směnu zboží a služeb jedné země s jinými státy, což jí umožňuje překonávat bariéry domácích omezení;</a:t>
            </a:r>
          </a:p>
          <a:p>
            <a:pPr algn="just"/>
            <a:r>
              <a:rPr lang="cs-CZ" sz="1400" dirty="0"/>
              <a:t>jsou realizovány na základě smluvních vztahů s obchodními partnery – prostředníci, výhradní prodejci, obchodní zástupci, komisionáři, mandatáři a další;</a:t>
            </a:r>
          </a:p>
          <a:p>
            <a:pPr algn="just"/>
            <a:r>
              <a:rPr lang="cs-CZ" sz="1400" dirty="0"/>
              <a:t>volba práva při uzavírání smluv s těmito obchodními partnery vychází v České republice z ustanovení ………………………………</a:t>
            </a:r>
          </a:p>
          <a:p>
            <a:pPr algn="just"/>
            <a:endParaRPr lang="cs-CZ" sz="1400" dirty="0"/>
          </a:p>
          <a:p>
            <a:pPr algn="just"/>
            <a:r>
              <a:rPr lang="cs-CZ" sz="1400" b="1" dirty="0"/>
              <a:t>Formy:</a:t>
            </a:r>
          </a:p>
          <a:p>
            <a:pPr lvl="1" algn="just"/>
            <a:r>
              <a:rPr lang="cs-CZ" sz="1400" dirty="0"/>
              <a:t>přímá </a:t>
            </a:r>
          </a:p>
          <a:p>
            <a:pPr lvl="1" algn="just"/>
            <a:r>
              <a:rPr lang="cs-CZ" sz="1400" dirty="0"/>
              <a:t>nepřímá</a:t>
            </a:r>
          </a:p>
          <a:p>
            <a:pPr lvl="1" algn="just"/>
            <a:r>
              <a:rPr lang="cs-CZ" sz="1400" dirty="0"/>
              <a:t>kooperativní</a:t>
            </a:r>
          </a:p>
          <a:p>
            <a:pPr algn="just"/>
            <a:endParaRPr lang="cs-CZ" sz="1400" dirty="0"/>
          </a:p>
          <a:p>
            <a:pPr algn="just"/>
            <a:endParaRPr lang="cs-CZ" sz="1400" dirty="0"/>
          </a:p>
          <a:p>
            <a:pPr algn="just"/>
            <a:endParaRPr lang="cs-CZ" sz="14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a:t>Exportní operace</a:t>
            </a:r>
          </a:p>
        </p:txBody>
      </p:sp>
    </p:spTree>
    <p:extLst>
      <p:ext uri="{BB962C8B-B14F-4D97-AF65-F5344CB8AC3E}">
        <p14:creationId xmlns:p14="http://schemas.microsoft.com/office/powerpoint/2010/main" val="1269952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800" dirty="0"/>
              <a:t>Mezinárodní (</a:t>
            </a:r>
            <a:r>
              <a:rPr lang="cs-CZ" sz="1800" dirty="0" err="1"/>
              <a:t>international</a:t>
            </a:r>
            <a:r>
              <a:rPr lang="cs-CZ" sz="1800" dirty="0"/>
              <a:t>) podnik</a:t>
            </a:r>
          </a:p>
          <a:p>
            <a:pPr marL="109728" indent="0">
              <a:buNone/>
            </a:pPr>
            <a:endParaRPr lang="cs-CZ" sz="1800" dirty="0"/>
          </a:p>
          <a:p>
            <a:r>
              <a:rPr lang="cs-CZ" sz="1800" dirty="0"/>
              <a:t>Mnohonárodní (</a:t>
            </a:r>
            <a:r>
              <a:rPr lang="cs-CZ" sz="1800" dirty="0" err="1"/>
              <a:t>multinational</a:t>
            </a:r>
            <a:r>
              <a:rPr lang="cs-CZ" sz="1800" dirty="0"/>
              <a:t>) podnik</a:t>
            </a:r>
          </a:p>
          <a:p>
            <a:pPr marL="109728" indent="0">
              <a:buNone/>
            </a:pPr>
            <a:endParaRPr lang="cs-CZ" sz="1800" dirty="0"/>
          </a:p>
          <a:p>
            <a:r>
              <a:rPr lang="cs-CZ" sz="1800" dirty="0"/>
              <a:t>Globální (</a:t>
            </a:r>
            <a:r>
              <a:rPr lang="cs-CZ" sz="1800" dirty="0" err="1"/>
              <a:t>global</a:t>
            </a:r>
            <a:r>
              <a:rPr lang="cs-CZ" sz="1800" dirty="0"/>
              <a:t>) podnik</a:t>
            </a:r>
          </a:p>
          <a:p>
            <a:pPr marL="109728" indent="0">
              <a:buNone/>
            </a:pPr>
            <a:endParaRPr lang="cs-CZ" sz="1800" dirty="0"/>
          </a:p>
          <a:p>
            <a:r>
              <a:rPr lang="cs-CZ" sz="1800" dirty="0"/>
              <a:t>Transnacionální (</a:t>
            </a:r>
            <a:r>
              <a:rPr lang="cs-CZ" sz="1800" dirty="0" err="1"/>
              <a:t>transnational</a:t>
            </a:r>
            <a:r>
              <a:rPr lang="cs-CZ" sz="1800" dirty="0"/>
              <a:t>) podnik</a:t>
            </a:r>
          </a:p>
          <a:p>
            <a:pPr marL="0" lvl="0" indent="0" algn="just">
              <a:buNone/>
            </a:pPr>
            <a:endParaRPr lang="cs-CZ" sz="1800" dirty="0"/>
          </a:p>
          <a:p>
            <a:pPr lvl="0"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16824" cy="507703"/>
          </a:xfrm>
        </p:spPr>
        <p:txBody>
          <a:bodyPr/>
          <a:lstStyle/>
          <a:p>
            <a:r>
              <a:rPr lang="cs-CZ" dirty="0"/>
              <a:t>Typy nadnárodních podniků</a:t>
            </a:r>
          </a:p>
        </p:txBody>
      </p:sp>
    </p:spTree>
    <p:extLst>
      <p:ext uri="{BB962C8B-B14F-4D97-AF65-F5344CB8AC3E}">
        <p14:creationId xmlns:p14="http://schemas.microsoft.com/office/powerpoint/2010/main" val="52321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400" dirty="0"/>
              <a:t>producenti nebo obchodníci prodávají své produkty přímo importérům nebo kupujícím na zahraničním trhu; </a:t>
            </a:r>
          </a:p>
          <a:p>
            <a:pPr algn="just"/>
            <a:r>
              <a:rPr lang="cs-CZ" sz="1400" dirty="0"/>
              <a:t>realizace přímého exportu předpokládá vytvoření sítě prodejních reprezentantů (prostředníků a zprostředkovatelů) na zahraničních trzích a implementaci exportního marketingu. </a:t>
            </a:r>
          </a:p>
          <a:p>
            <a:pPr algn="just"/>
            <a:endParaRPr lang="cs-CZ" sz="1400" dirty="0"/>
          </a:p>
          <a:p>
            <a:pPr algn="just"/>
            <a:r>
              <a:rPr lang="cs-CZ" sz="1400" b="1" dirty="0"/>
              <a:t>Bez přímých investic </a:t>
            </a:r>
            <a:r>
              <a:rPr lang="cs-CZ" sz="1400" dirty="0"/>
              <a:t>– prostřednictvím cizích distribučních orgánů v zahraničí</a:t>
            </a:r>
          </a:p>
          <a:p>
            <a:pPr lvl="1" algn="just"/>
            <a:r>
              <a:rPr lang="cs-CZ" sz="1400" dirty="0"/>
              <a:t>všem zájemcům</a:t>
            </a:r>
          </a:p>
          <a:p>
            <a:pPr lvl="1" algn="just"/>
            <a:r>
              <a:rPr lang="cs-CZ" sz="1400" dirty="0"/>
              <a:t>výhradnímu importérovi (generálnímu zástupci)</a:t>
            </a:r>
          </a:p>
          <a:p>
            <a:pPr algn="just"/>
            <a:r>
              <a:rPr lang="cs-CZ" sz="1400" b="1" dirty="0"/>
              <a:t>S přímými investicemi </a:t>
            </a:r>
            <a:r>
              <a:rPr lang="cs-CZ" sz="1400" dirty="0"/>
              <a:t>– vlastními distribučními orgány</a:t>
            </a:r>
          </a:p>
          <a:p>
            <a:pPr lvl="1" algn="just"/>
            <a:r>
              <a:rPr lang="cs-CZ" sz="1400" dirty="0"/>
              <a:t>reprezentační kanceláře</a:t>
            </a:r>
          </a:p>
          <a:p>
            <a:pPr lvl="1" algn="just"/>
            <a:r>
              <a:rPr lang="cs-CZ" sz="1400" dirty="0"/>
              <a:t>pobočky</a:t>
            </a:r>
          </a:p>
          <a:p>
            <a:pPr lvl="1" algn="just"/>
            <a:r>
              <a:rPr lang="cs-CZ" sz="1400" dirty="0"/>
              <a:t>dceřiné společnosti</a:t>
            </a:r>
          </a:p>
          <a:p>
            <a:pPr algn="just"/>
            <a:endParaRPr lang="cs-CZ" sz="14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a:t>Přímý export</a:t>
            </a:r>
          </a:p>
        </p:txBody>
      </p:sp>
    </p:spTree>
    <p:extLst>
      <p:ext uri="{BB962C8B-B14F-4D97-AF65-F5344CB8AC3E}">
        <p14:creationId xmlns:p14="http://schemas.microsoft.com/office/powerpoint/2010/main" val="2176565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6753"/>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400" dirty="0"/>
              <a:t>realizována prostřednictvím prodeje nezávislým obchodním článkům na tuzemském trhu, kteří umísťují produkty na zahraniční trhy pro konečné spotřebitele; </a:t>
            </a:r>
          </a:p>
          <a:p>
            <a:pPr algn="just"/>
            <a:r>
              <a:rPr lang="cs-CZ" sz="1400" dirty="0"/>
              <a:t>využívání běžných obchodních článků (prostředníci, zprostředkovatelé) a také exportních společenství a exportních organizací.</a:t>
            </a:r>
          </a:p>
          <a:p>
            <a:pPr algn="just"/>
            <a:r>
              <a:rPr lang="cs-CZ" sz="1400" dirty="0"/>
              <a:t>Některé typy exportních reprezentantů (</a:t>
            </a:r>
            <a:r>
              <a:rPr lang="cs-CZ" sz="1400" dirty="0" err="1"/>
              <a:t>Kotabe</a:t>
            </a:r>
            <a:r>
              <a:rPr lang="cs-CZ" sz="1400" dirty="0"/>
              <a:t> &amp; </a:t>
            </a:r>
            <a:r>
              <a:rPr lang="cs-CZ" sz="1400" dirty="0" err="1"/>
              <a:t>Helsen</a:t>
            </a:r>
            <a:r>
              <a:rPr lang="cs-CZ" sz="1400" dirty="0"/>
              <a:t>, 2001):</a:t>
            </a:r>
          </a:p>
          <a:p>
            <a:pPr lvl="1" algn="just"/>
            <a:r>
              <a:rPr lang="cs-CZ" sz="1300" i="1" dirty="0"/>
              <a:t>Kombinovaný exportní manažer</a:t>
            </a:r>
            <a:r>
              <a:rPr lang="cs-CZ" sz="1300" dirty="0"/>
              <a:t> vystupuje jako exportní oddělení pro malé exportéry nebo větší producenty s malým zahraničním prodejem. Manažer operuje na základě zplnomocnění (komisionářství). </a:t>
            </a:r>
          </a:p>
          <a:p>
            <a:pPr lvl="1" algn="just"/>
            <a:r>
              <a:rPr lang="cs-CZ" sz="1300" i="1" dirty="0"/>
              <a:t>Exportní obchodní firma</a:t>
            </a:r>
            <a:r>
              <a:rPr lang="cs-CZ" sz="1300" dirty="0"/>
              <a:t> (exportní obchodník, komisionář) nakupuje a prodává na svůj vlastní účet a přebírá veškerou zodpovědnost za export produktů. </a:t>
            </a:r>
          </a:p>
          <a:p>
            <a:pPr lvl="1" algn="just"/>
            <a:r>
              <a:rPr lang="cs-CZ" sz="1300" i="1" dirty="0"/>
              <a:t>Exportní broker</a:t>
            </a:r>
            <a:r>
              <a:rPr lang="cs-CZ" sz="1300" dirty="0"/>
              <a:t> je subjekt, který propojuje (dává dohromady) zahraničního kupujícího a tuzemského producenta s cílem exportního prodeje a získává provizi za realizaci kontaktu, jehož výsledkem je prodej.</a:t>
            </a:r>
          </a:p>
          <a:p>
            <a:pPr lvl="1" algn="just"/>
            <a:r>
              <a:rPr lang="cs-CZ" sz="1300" i="1" dirty="0"/>
              <a:t>Exportní obchodní dům</a:t>
            </a:r>
            <a:r>
              <a:rPr lang="cs-CZ" sz="1300" dirty="0"/>
              <a:t> zastupuje své klienty, ale neprovádí samotné nákupy a hledají pro své klienty ty nejlepší nákupy a prodeje.</a:t>
            </a:r>
          </a:p>
          <a:p>
            <a:pPr lvl="1" algn="just"/>
            <a:r>
              <a:rPr lang="cs-CZ" sz="1300" i="1" dirty="0"/>
              <a:t>Obchodní společnosti</a:t>
            </a:r>
            <a:r>
              <a:rPr lang="cs-CZ" sz="1300" dirty="0"/>
              <a:t> jsou velké zahraniční společnosti angažované v exportu a importu. Nakupují produkty na svůj účet v zahraničí a provádí export nakoupeného zboží do své země.</a:t>
            </a:r>
            <a:endParaRPr lang="cs-CZ" sz="1300" b="1"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912768" cy="507703"/>
          </a:xfrm>
        </p:spPr>
        <p:txBody>
          <a:bodyPr/>
          <a:lstStyle/>
          <a:p>
            <a:r>
              <a:rPr lang="cs-CZ" dirty="0"/>
              <a:t>Nepřímý export</a:t>
            </a:r>
          </a:p>
        </p:txBody>
      </p:sp>
    </p:spTree>
    <p:extLst>
      <p:ext uri="{BB962C8B-B14F-4D97-AF65-F5344CB8AC3E}">
        <p14:creationId xmlns:p14="http://schemas.microsoft.com/office/powerpoint/2010/main" val="1620870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6753"/>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400" dirty="0"/>
              <a:t>formu exportu, při které podniky vstupují do spolupráce s ostatními podniky, tuzemskými nebo zahraničními;</a:t>
            </a:r>
          </a:p>
          <a:p>
            <a:pPr algn="just"/>
            <a:r>
              <a:rPr lang="cs-CZ" sz="1400" dirty="0"/>
              <a:t>nejpopulárnější forma kooperativního exportu je </a:t>
            </a:r>
            <a:r>
              <a:rPr lang="cs-CZ" sz="1400" dirty="0" err="1"/>
              <a:t>piggyback</a:t>
            </a:r>
            <a:r>
              <a:rPr lang="cs-CZ" sz="1400" dirty="0"/>
              <a:t> export (</a:t>
            </a:r>
            <a:r>
              <a:rPr lang="cs-CZ" sz="1400" dirty="0" err="1"/>
              <a:t>piggybacking</a:t>
            </a:r>
            <a:r>
              <a:rPr lang="cs-CZ" sz="1400" dirty="0"/>
              <a:t>);</a:t>
            </a:r>
          </a:p>
          <a:p>
            <a:pPr algn="just"/>
            <a:r>
              <a:rPr lang="cs-CZ" sz="1400" dirty="0" err="1"/>
              <a:t>piggybacking</a:t>
            </a:r>
            <a:r>
              <a:rPr lang="cs-CZ" sz="1400" dirty="0"/>
              <a:t> využívá zahraniční distribuční síť ostatních podniků (tuzemských nebo zahraničních) pro prodej svých produktů na zahraničních trzích.</a:t>
            </a:r>
            <a:endParaRPr lang="cs-CZ" sz="1400" b="1"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912768" cy="507703"/>
          </a:xfrm>
        </p:spPr>
        <p:txBody>
          <a:bodyPr/>
          <a:lstStyle/>
          <a:p>
            <a:r>
              <a:rPr lang="cs-CZ" dirty="0"/>
              <a:t>Kooperativní export</a:t>
            </a:r>
          </a:p>
        </p:txBody>
      </p:sp>
    </p:spTree>
    <p:extLst>
      <p:ext uri="{BB962C8B-B14F-4D97-AF65-F5344CB8AC3E}">
        <p14:creationId xmlns:p14="http://schemas.microsoft.com/office/powerpoint/2010/main" val="1404934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6753"/>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400" dirty="0"/>
              <a:t>operace představující nákup zboží nebo služeb od podniku v jiné zemi. </a:t>
            </a:r>
          </a:p>
          <a:p>
            <a:pPr algn="just"/>
            <a:r>
              <a:rPr lang="cs-CZ" sz="1400" dirty="0"/>
              <a:t>mohou probíhat dvěma způsoby :</a:t>
            </a:r>
          </a:p>
          <a:p>
            <a:pPr lvl="1" algn="just"/>
            <a:r>
              <a:rPr lang="cs-CZ" sz="1400" dirty="0"/>
              <a:t>zajištění spotřebitelského a průmyslového zboží nezávislými jednotlivci a podniky bez vztahu ke kupujícímu – nižší cena za kvalitnější zboží,</a:t>
            </a:r>
          </a:p>
          <a:p>
            <a:pPr lvl="1" algn="just"/>
            <a:r>
              <a:rPr lang="cs-CZ" sz="1400" dirty="0"/>
              <a:t>zajištění zboží a služeb prostřednictvím podniků, které jsou součástí dodavatelských řetězců – diverzifikace dodavatelů.</a:t>
            </a:r>
          </a:p>
          <a:p>
            <a:pPr algn="just"/>
            <a:endParaRPr lang="cs-CZ" sz="1400" dirty="0"/>
          </a:p>
          <a:p>
            <a:pPr algn="just"/>
            <a:r>
              <a:rPr lang="cs-CZ" sz="1400" dirty="0"/>
              <a:t>Tři typy importérů:</a:t>
            </a:r>
          </a:p>
          <a:p>
            <a:pPr lvl="1" algn="just"/>
            <a:r>
              <a:rPr lang="cs-CZ" sz="1400" dirty="0"/>
              <a:t>vyhledávající jakékoli produkty po celém světě, které lze dovézt a prodat, jedná je o určité typy zboží použitelné globálně po celém světě a vytvářející zisk pro podnik (typické globální zboží);</a:t>
            </a:r>
          </a:p>
          <a:p>
            <a:pPr lvl="1" algn="just"/>
            <a:r>
              <a:rPr lang="cs-CZ" sz="1400" dirty="0"/>
              <a:t>import vyhledávající zahraniční zdroje poskytnutím co nejvyšší kvality za co nejnižší ceny;</a:t>
            </a:r>
          </a:p>
          <a:p>
            <a:pPr lvl="1" algn="just"/>
            <a:r>
              <a:rPr lang="cs-CZ" sz="1400" dirty="0"/>
              <a:t>využívající zahraniční zdroje jako část jejich globálního dodavatelského řetězce.</a:t>
            </a:r>
          </a:p>
          <a:p>
            <a:pPr algn="just"/>
            <a:r>
              <a:rPr lang="cs-CZ" sz="1400" dirty="0"/>
              <a:t>K realizaci importních obchodních operací se využívají importní brokeři, kteří pomáhají importérovi s vyřízením a provedením celního řízení.</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912768" cy="507703"/>
          </a:xfrm>
        </p:spPr>
        <p:txBody>
          <a:bodyPr/>
          <a:lstStyle/>
          <a:p>
            <a:r>
              <a:rPr lang="cs-CZ" dirty="0"/>
              <a:t>Importní operace</a:t>
            </a:r>
          </a:p>
        </p:txBody>
      </p:sp>
    </p:spTree>
    <p:extLst>
      <p:ext uri="{BB962C8B-B14F-4D97-AF65-F5344CB8AC3E}">
        <p14:creationId xmlns:p14="http://schemas.microsoft.com/office/powerpoint/2010/main" val="525886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6753"/>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400" dirty="0"/>
              <a:t>V případě, že je podnik kapitálově slabý nebo není ochoten převádět větší kapitálové investice do zahraničí, tak realizuje aktivity bez přímých investic, tzv. smluvní metody. </a:t>
            </a:r>
          </a:p>
          <a:p>
            <a:pPr marL="0" indent="0" algn="just">
              <a:buNone/>
            </a:pPr>
            <a:r>
              <a:rPr lang="cs-CZ" sz="1400" dirty="0"/>
              <a:t>Mezi tyto aktivity patří  </a:t>
            </a:r>
          </a:p>
          <a:p>
            <a:pPr algn="just"/>
            <a:r>
              <a:rPr lang="cs-CZ" sz="1400" b="1" dirty="0"/>
              <a:t>licenční obchody </a:t>
            </a:r>
            <a:r>
              <a:rPr lang="cs-CZ" sz="1400" dirty="0"/>
              <a:t>– založeny na prodeji práv zahraničnímu subjektu k využívání vynálezu, užitného nebo průmyslového vzoru nebo ochranných zařízení (ochranné známky nebo obchodního jména)</a:t>
            </a:r>
          </a:p>
          <a:p>
            <a:pPr lvl="1" algn="just"/>
            <a:r>
              <a:rPr lang="cs-CZ" sz="1400" dirty="0"/>
              <a:t>patentové licence</a:t>
            </a:r>
          </a:p>
          <a:p>
            <a:pPr lvl="1" algn="just"/>
            <a:r>
              <a:rPr lang="cs-CZ" sz="1400" dirty="0"/>
              <a:t>licence know-how</a:t>
            </a:r>
          </a:p>
          <a:p>
            <a:pPr lvl="1" algn="just"/>
            <a:r>
              <a:rPr lang="cs-CZ" sz="1400" dirty="0" err="1"/>
              <a:t>frachisingové</a:t>
            </a:r>
            <a:r>
              <a:rPr lang="cs-CZ" sz="1400" dirty="0"/>
              <a:t> licence (business </a:t>
            </a:r>
            <a:r>
              <a:rPr lang="cs-CZ" sz="1400" dirty="0" err="1"/>
              <a:t>format</a:t>
            </a:r>
            <a:r>
              <a:rPr lang="cs-CZ" sz="1400" dirty="0"/>
              <a:t> </a:t>
            </a:r>
            <a:r>
              <a:rPr lang="cs-CZ" sz="1400" dirty="0" err="1"/>
              <a:t>franchising</a:t>
            </a:r>
            <a:r>
              <a:rPr lang="cs-CZ" sz="1400" dirty="0"/>
              <a:t>, distribuční </a:t>
            </a:r>
            <a:r>
              <a:rPr lang="cs-CZ" sz="1400" dirty="0" err="1"/>
              <a:t>franchising</a:t>
            </a:r>
            <a:r>
              <a:rPr lang="cs-CZ" sz="1400" dirty="0"/>
              <a:t>, přímý </a:t>
            </a:r>
            <a:r>
              <a:rPr lang="cs-CZ" sz="1400" dirty="0" err="1"/>
              <a:t>franchising</a:t>
            </a:r>
            <a:r>
              <a:rPr lang="cs-CZ" sz="1400" dirty="0"/>
              <a:t>, master-</a:t>
            </a:r>
            <a:r>
              <a:rPr lang="cs-CZ" sz="1400" dirty="0" err="1"/>
              <a:t>franchising</a:t>
            </a:r>
            <a:r>
              <a:rPr lang="cs-CZ" sz="1400" dirty="0"/>
              <a:t>, area </a:t>
            </a:r>
            <a:r>
              <a:rPr lang="cs-CZ" sz="1400" dirty="0" err="1"/>
              <a:t>representation</a:t>
            </a:r>
            <a:r>
              <a:rPr lang="cs-CZ" sz="1400" dirty="0"/>
              <a:t> </a:t>
            </a:r>
            <a:r>
              <a:rPr lang="cs-CZ" sz="1400" dirty="0" err="1"/>
              <a:t>agreement</a:t>
            </a:r>
            <a:r>
              <a:rPr lang="cs-CZ" sz="1400" dirty="0"/>
              <a:t>)</a:t>
            </a:r>
          </a:p>
          <a:p>
            <a:pPr algn="just"/>
            <a:r>
              <a:rPr lang="cs-CZ" sz="1400" b="1" dirty="0"/>
              <a:t>výrobní kooperace – </a:t>
            </a:r>
            <a:r>
              <a:rPr lang="cs-CZ" sz="1400" dirty="0"/>
              <a:t>jsou založeny na rozdělení výrobního programu mezi výrobce z různých zemí, aniž by došlo k jejich kapitálovému spojení nebo dokonce sloučení</a:t>
            </a:r>
            <a:endParaRPr lang="cs-CZ" sz="1400" b="1" dirty="0"/>
          </a:p>
          <a:p>
            <a:pPr algn="just"/>
            <a:r>
              <a:rPr lang="cs-CZ" sz="1400" b="1" dirty="0"/>
              <a:t>smlouvy o managementu </a:t>
            </a:r>
            <a:r>
              <a:rPr lang="cs-CZ" sz="1400" dirty="0"/>
              <a:t>– zvláštním smluvním typem, jehož předmětem je poskytnutí řídících činností a znalostí a řídících pracovníků na dobu určitou za úplatu, která může mít podobu procenta z tržeb, získání akcií atd.</a:t>
            </a:r>
          </a:p>
          <a:p>
            <a:pPr algn="just"/>
            <a:r>
              <a:rPr lang="cs-CZ" sz="1400" b="1" dirty="0"/>
              <a:t>zušlechťovací operace </a:t>
            </a:r>
            <a:r>
              <a:rPr lang="cs-CZ" sz="1400" dirty="0"/>
              <a:t>– zpracování nebo přepracování surovin, materiálů nebo polotovarů do vyššího stupně finality, případně do konečné podoby hotového výrobku</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912768" cy="507703"/>
          </a:xfrm>
        </p:spPr>
        <p:txBody>
          <a:bodyPr/>
          <a:lstStyle/>
          <a:p>
            <a:r>
              <a:rPr lang="cs-CZ" dirty="0"/>
              <a:t>Smluvní metody</a:t>
            </a:r>
          </a:p>
        </p:txBody>
      </p:sp>
    </p:spTree>
    <p:extLst>
      <p:ext uri="{BB962C8B-B14F-4D97-AF65-F5344CB8AC3E}">
        <p14:creationId xmlns:p14="http://schemas.microsoft.com/office/powerpoint/2010/main" val="2211682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6753"/>
            <a:ext cx="763284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200" dirty="0"/>
              <a:t>metody vstupu na zahraniční trhy, které sebou nesou významné investice;</a:t>
            </a:r>
          </a:p>
          <a:p>
            <a:pPr algn="just"/>
            <a:r>
              <a:rPr lang="cs-CZ" sz="1200" dirty="0"/>
              <a:t>tyto investice mohou mít charakter investic portfoliových nebo přímých.</a:t>
            </a:r>
          </a:p>
          <a:p>
            <a:pPr algn="just"/>
            <a:endParaRPr lang="cs-CZ" sz="1200" dirty="0"/>
          </a:p>
          <a:p>
            <a:pPr algn="just"/>
            <a:r>
              <a:rPr lang="cs-CZ" sz="1200" b="1" dirty="0"/>
              <a:t>Portfoliové investice </a:t>
            </a:r>
            <a:r>
              <a:rPr lang="cs-CZ" sz="1200" dirty="0"/>
              <a:t>představují pasivní držení cenných papírů, jako jsou zahraniční akcie, dluhopisy nebo jiná finanční aktiva. Držení těchto cenných papírů však s sebou nepřináší investorovi možnost aktivně se podílet na řízení nebo kontrole podniku, do kterého bylo takto investováno.</a:t>
            </a:r>
          </a:p>
          <a:p>
            <a:pPr algn="just"/>
            <a:endParaRPr lang="cs-CZ" sz="1200" dirty="0"/>
          </a:p>
          <a:p>
            <a:pPr algn="just"/>
            <a:r>
              <a:rPr lang="cs-CZ" sz="1200" b="1" dirty="0"/>
              <a:t>Přímé zahraniční investice </a:t>
            </a:r>
            <a:r>
              <a:rPr lang="cs-CZ" sz="1200" dirty="0"/>
              <a:t>představují investice, jejichž účelem je založení, získání nebo rozšíření trvalých (dlouhodobých) ekonomických vztahů mezi investorem jedné země a podnikem se sídlem v jiné zemi. </a:t>
            </a:r>
          </a:p>
          <a:p>
            <a:pPr algn="just"/>
            <a:r>
              <a:rPr lang="cs-CZ" sz="1200" dirty="0"/>
              <a:t>Pojem „přímé zahraniční investice“ je dán v České republice Devizovým zákonem č. 219/1995 Sb., který jej definuje jako „vynaložení peněžních prostředků nebo penězi ocenitelných majetkových hodnot či majetkových práv za účelem založení, získání nebo rozšíření trvalých ekonomických vztahů investujícího tuzemce na podnikání v zahraničí nebo investujícího cizozemce na podnikání v tuzemsku, a to některou z těchto forem:</a:t>
            </a:r>
          </a:p>
          <a:p>
            <a:pPr lvl="1" algn="just"/>
            <a:r>
              <a:rPr lang="cs-CZ" sz="1200" dirty="0"/>
              <a:t>vznik nebo získání výlučného podílu na podnikání včetně jeho rozšíření,</a:t>
            </a:r>
          </a:p>
          <a:p>
            <a:pPr lvl="1" algn="just"/>
            <a:r>
              <a:rPr lang="cs-CZ" sz="1200" dirty="0"/>
              <a:t>účast na nově vzniklém nebo existujícím podnikání, jestliže investor vlastní nebo získá nejméně 10% podílu na obchodním jmění nebo nejméně 10% hlasovacích práv,</a:t>
            </a:r>
          </a:p>
          <a:p>
            <a:pPr lvl="1" algn="just"/>
            <a:r>
              <a:rPr lang="cs-CZ" sz="1200" dirty="0"/>
              <a:t>finanční úvěr na 5 nebo více let, poskytnutý investorem na podnikání, na němž má investor účast podle bodu 1. a 2., nebo úvěr spojený s dohodou o podílu na rozdělení zisku, </a:t>
            </a:r>
          </a:p>
          <a:p>
            <a:pPr lvl="1" algn="just"/>
            <a:r>
              <a:rPr lang="cs-CZ" sz="1200" dirty="0"/>
              <a:t>užití zisku ze stávající přímé investice do této investice (reinvestice zisku).“ (Devizový zákon 219/1995Sb.)</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912768" cy="507703"/>
          </a:xfrm>
        </p:spPr>
        <p:txBody>
          <a:bodyPr/>
          <a:lstStyle/>
          <a:p>
            <a:r>
              <a:rPr lang="cs-CZ" dirty="0"/>
              <a:t>Investiční metody</a:t>
            </a:r>
          </a:p>
        </p:txBody>
      </p:sp>
    </p:spTree>
    <p:extLst>
      <p:ext uri="{BB962C8B-B14F-4D97-AF65-F5344CB8AC3E}">
        <p14:creationId xmlns:p14="http://schemas.microsoft.com/office/powerpoint/2010/main" val="799173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6753"/>
            <a:ext cx="763284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400" dirty="0"/>
              <a:t>Přímá investice zahrnuje </a:t>
            </a:r>
          </a:p>
          <a:p>
            <a:pPr lvl="1" algn="just"/>
            <a:r>
              <a:rPr lang="cs-CZ" sz="1400" b="1" dirty="0"/>
              <a:t>přímo vlastněné afilace</a:t>
            </a:r>
            <a:r>
              <a:rPr lang="cs-CZ" sz="1400" dirty="0"/>
              <a:t>;</a:t>
            </a:r>
          </a:p>
          <a:p>
            <a:pPr lvl="1" algn="just"/>
            <a:r>
              <a:rPr lang="cs-CZ" sz="1400" b="1" dirty="0"/>
              <a:t>nepřímo vlastněné afilace</a:t>
            </a:r>
            <a:r>
              <a:rPr lang="cs-CZ" sz="1400" dirty="0"/>
              <a:t>, které se podle procenta podílu investora na základním kapitálu nebo hlasovacích právech dělí na dceřiné společnosti (více než 50% podíl), přidružené společnosti (10 – 50% podíl), spřátelené společnosti (méně než 20% podíl) a pobočky (100% vlastněná trvalá zastoupení nebo kanceláře přímého investora; pozemky a stavby přímo vlastněné nerezidentem; mobilní zařízení operující v ekonomice alespoň 1 rok).</a:t>
            </a:r>
          </a:p>
          <a:p>
            <a:pPr marL="457200" lvl="1" indent="0" algn="just">
              <a:buNone/>
            </a:pPr>
            <a:endParaRPr lang="cs-CZ" sz="1400" dirty="0"/>
          </a:p>
          <a:p>
            <a:pPr algn="just"/>
            <a:r>
              <a:rPr lang="cs-CZ" sz="1400" dirty="0"/>
              <a:t>Za součást přímé zahraniční investice je považován (Česká národní banka, 2007):</a:t>
            </a:r>
          </a:p>
          <a:p>
            <a:pPr lvl="1" algn="just"/>
            <a:r>
              <a:rPr lang="cs-CZ" sz="1400" b="1" dirty="0"/>
              <a:t>podíl na základním kapitálu </a:t>
            </a:r>
            <a:r>
              <a:rPr lang="cs-CZ" sz="1400" dirty="0"/>
              <a:t>(vklad nerezidenta do základního kapitálu společnosti);</a:t>
            </a:r>
          </a:p>
          <a:p>
            <a:pPr lvl="1" algn="just"/>
            <a:r>
              <a:rPr lang="cs-CZ" sz="1400" b="1" dirty="0"/>
              <a:t>reinvestovaný zisk </a:t>
            </a:r>
            <a:r>
              <a:rPr lang="cs-CZ" sz="1400" dirty="0"/>
              <a:t>(podíl přímého investora na hospodářském výsledku nerozděleném formou dividend);</a:t>
            </a:r>
          </a:p>
          <a:p>
            <a:pPr lvl="1" algn="just"/>
            <a:r>
              <a:rPr lang="cs-CZ" sz="1400" b="1" dirty="0"/>
              <a:t>ostatní kapitál </a:t>
            </a:r>
            <a:r>
              <a:rPr lang="cs-CZ" sz="1400" dirty="0"/>
              <a:t>(přijaté a poskytnuté úvěry zachyceny v mezipodnikových pohledávkách a závazcích) .</a:t>
            </a:r>
          </a:p>
          <a:p>
            <a:pPr lvl="1" algn="just"/>
            <a:endParaRPr lang="cs-CZ" sz="14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912768" cy="507703"/>
          </a:xfrm>
        </p:spPr>
        <p:txBody>
          <a:bodyPr/>
          <a:lstStyle/>
          <a:p>
            <a:r>
              <a:rPr lang="cs-CZ" dirty="0"/>
              <a:t>Přímé zahraniční investice</a:t>
            </a:r>
          </a:p>
        </p:txBody>
      </p:sp>
    </p:spTree>
    <p:extLst>
      <p:ext uri="{BB962C8B-B14F-4D97-AF65-F5344CB8AC3E}">
        <p14:creationId xmlns:p14="http://schemas.microsoft.com/office/powerpoint/2010/main" val="1978586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6753"/>
            <a:ext cx="763284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400" b="1" dirty="0" err="1"/>
              <a:t>Greenfield</a:t>
            </a:r>
            <a:r>
              <a:rPr lang="cs-CZ" sz="1400" b="1" dirty="0"/>
              <a:t> investice </a:t>
            </a:r>
            <a:r>
              <a:rPr lang="cs-CZ" sz="1400" dirty="0"/>
              <a:t>(investice na zelené louce) – kapitálové vstupy, při kterých zahraniční investor buduje nové podniky, zařízení.</a:t>
            </a:r>
          </a:p>
          <a:p>
            <a:pPr algn="just"/>
            <a:r>
              <a:rPr lang="cs-CZ" sz="1400" b="1" dirty="0"/>
              <a:t>Mezinárodní fúze </a:t>
            </a:r>
            <a:r>
              <a:rPr lang="cs-CZ" sz="1400" dirty="0"/>
              <a:t>– splynutím dochází k takovému spojení podniků, při kterém splývající podniky zanikají a vzniká podnik nový.</a:t>
            </a:r>
          </a:p>
          <a:p>
            <a:pPr algn="just"/>
            <a:r>
              <a:rPr lang="cs-CZ" sz="1400" b="1" dirty="0"/>
              <a:t>Mezinárodní akvizice </a:t>
            </a:r>
            <a:r>
              <a:rPr lang="cs-CZ" sz="1400" dirty="0"/>
              <a:t>– pohlcení (převzetí) jednoho podniku druhým, většinou větším podnikem, v němž se pohlcený podnik pozvolna rozpouští.</a:t>
            </a:r>
          </a:p>
          <a:p>
            <a:pPr algn="just"/>
            <a:r>
              <a:rPr lang="cs-CZ" sz="1400" b="1" dirty="0" err="1"/>
              <a:t>Brownfield</a:t>
            </a:r>
            <a:r>
              <a:rPr lang="cs-CZ" sz="1400" b="1" dirty="0"/>
              <a:t> investice </a:t>
            </a:r>
            <a:r>
              <a:rPr lang="cs-CZ" sz="1400" dirty="0"/>
              <a:t>– revitalizace nedostatečně využívaných nemovitostí.</a:t>
            </a:r>
          </a:p>
          <a:p>
            <a:pPr algn="just"/>
            <a:r>
              <a:rPr lang="cs-CZ" sz="1400" b="1" dirty="0"/>
              <a:t>Joint </a:t>
            </a:r>
            <a:r>
              <a:rPr lang="cs-CZ" sz="1400" b="1" dirty="0" err="1"/>
              <a:t>ventures</a:t>
            </a:r>
            <a:r>
              <a:rPr lang="cs-CZ" sz="1400" b="1" dirty="0"/>
              <a:t> (společné podnikání) </a:t>
            </a:r>
            <a:r>
              <a:rPr lang="cs-CZ" sz="1400" dirty="0"/>
              <a:t>– představuje spolupráci dvou nebo více partnerů s vlastní organizační formou s cílem realizace společného podnikatelského záměru. </a:t>
            </a:r>
          </a:p>
          <a:p>
            <a:pPr lvl="1" algn="just"/>
            <a:r>
              <a:rPr lang="cs-CZ" sz="1400" dirty="0"/>
              <a:t>Institucionální Joint </a:t>
            </a:r>
            <a:r>
              <a:rPr lang="cs-CZ" sz="1400" dirty="0" err="1"/>
              <a:t>Ventures</a:t>
            </a:r>
            <a:r>
              <a:rPr lang="cs-CZ" sz="1400" dirty="0"/>
              <a:t> zahrnují veškeré situace, kdy je investory vytvořena právnická osoba mající vlastní právní subjektivitu. </a:t>
            </a:r>
          </a:p>
          <a:p>
            <a:pPr lvl="1" algn="just"/>
            <a:r>
              <a:rPr lang="cs-CZ" sz="1400" dirty="0"/>
              <a:t>Smluvní Joint </a:t>
            </a:r>
            <a:r>
              <a:rPr lang="cs-CZ" sz="1400" dirty="0" err="1"/>
              <a:t>Ventures</a:t>
            </a:r>
            <a:r>
              <a:rPr lang="cs-CZ" sz="1400" dirty="0"/>
              <a:t> nevzniká právnická osoba, ale investoři se pouze smluvně zavazují ke spolupráci a upravují mezi sebou práva a povinnosti z toho vyplývající. </a:t>
            </a:r>
          </a:p>
          <a:p>
            <a:pPr algn="just"/>
            <a:r>
              <a:rPr lang="cs-CZ" sz="1400" b="1" dirty="0"/>
              <a:t>Strategické aliance </a:t>
            </a:r>
            <a:r>
              <a:rPr lang="cs-CZ" sz="1400" dirty="0"/>
              <a:t>- organizační forma tvořena dvěma nebo více vzájemně samostatnými organizačními jednotkami, která působí jako relativně autonomní podnikatelská jednotka. Cílem této jednotky je aktivovat a zhodnocovat efekty spolupráce strategických partnerů ve zvolné oblasti podnikatelské činnosti. </a:t>
            </a:r>
          </a:p>
          <a:p>
            <a:pPr lvl="1" algn="just"/>
            <a:endParaRPr lang="cs-CZ" sz="14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912768" cy="507703"/>
          </a:xfrm>
        </p:spPr>
        <p:txBody>
          <a:bodyPr/>
          <a:lstStyle/>
          <a:p>
            <a:r>
              <a:rPr lang="cs-CZ" dirty="0"/>
              <a:t>Podoby přímých zahraničních investic</a:t>
            </a:r>
          </a:p>
        </p:txBody>
      </p:sp>
    </p:spTree>
    <p:extLst>
      <p:ext uri="{BB962C8B-B14F-4D97-AF65-F5344CB8AC3E}">
        <p14:creationId xmlns:p14="http://schemas.microsoft.com/office/powerpoint/2010/main" val="9656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6753"/>
            <a:ext cx="763284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100" dirty="0"/>
              <a:t>Podstatou je svázání dvou nebo více obchodních transakcí za účelem dosažení stanoveného cíle.</a:t>
            </a:r>
          </a:p>
          <a:p>
            <a:pPr algn="just"/>
            <a:r>
              <a:rPr lang="cs-CZ" sz="1100" dirty="0"/>
              <a:t> Cílem těchto obchodů bývá nejčastěji překonávání protekcionistických překážek obchodu, zajištění úhrady za dodávku zboží, snaha o proniknutí na těžko dostupné trhy a využívání cenových a kurzových rozdílů na jednotlivých trzích.</a:t>
            </a:r>
          </a:p>
          <a:p>
            <a:pPr algn="just"/>
            <a:r>
              <a:rPr lang="cs-CZ" sz="1100" dirty="0"/>
              <a:t>Legislativa – např. smlouva o budoucí smlouvě.</a:t>
            </a:r>
          </a:p>
          <a:p>
            <a:pPr algn="just"/>
            <a:endParaRPr lang="cs-CZ" sz="1100" dirty="0"/>
          </a:p>
          <a:p>
            <a:pPr algn="just"/>
            <a:r>
              <a:rPr lang="cs-CZ" sz="1100" b="1" dirty="0"/>
              <a:t>Kompenzace</a:t>
            </a:r>
            <a:r>
              <a:rPr lang="cs-CZ" sz="1100" dirty="0"/>
              <a:t> přestavují výměnné obchodní transakce mezi obchodními partnery ze dvou nebo více zemí.  Kompenzace předpokládají hodnotovou vyrovnanost obchodních operací (vývozu a dovozu) každé země tak, aby nedocházelo k pohybu plateb přes hranice zemí. Formy: firemní barter, kompenzace rozšířené, kompenzace globální.</a:t>
            </a:r>
          </a:p>
          <a:p>
            <a:pPr algn="just"/>
            <a:r>
              <a:rPr lang="cs-CZ" sz="1100" b="1" dirty="0"/>
              <a:t>Protinákupy</a:t>
            </a:r>
            <a:r>
              <a:rPr lang="cs-CZ" sz="1100" dirty="0"/>
              <a:t> jsou založeny na závazku zahraničního dodavatele dodat sjednané produkty a zároveň nakoupit určité produkty v zemi dovozu. </a:t>
            </a:r>
          </a:p>
          <a:p>
            <a:pPr algn="just"/>
            <a:r>
              <a:rPr lang="cs-CZ" sz="1100" b="1" dirty="0" err="1"/>
              <a:t>Buyback</a:t>
            </a:r>
            <a:r>
              <a:rPr lang="cs-CZ" sz="1100" dirty="0"/>
              <a:t> je obchodní transakce, během níž dodavatel strojů, zařízení nebo technologie přijímá jako úhradu kupní ceny část produkce vytvořené dodaným zařízením od zahraničního odběratele.</a:t>
            </a:r>
          </a:p>
          <a:p>
            <a:pPr algn="just"/>
            <a:r>
              <a:rPr lang="cs-CZ" sz="1100" b="1" dirty="0" err="1"/>
              <a:t>Production</a:t>
            </a:r>
            <a:r>
              <a:rPr lang="cs-CZ" sz="1100" b="1" dirty="0"/>
              <a:t> </a:t>
            </a:r>
            <a:r>
              <a:rPr lang="cs-CZ" sz="1100" b="1" dirty="0" err="1"/>
              <a:t>sharing</a:t>
            </a:r>
            <a:r>
              <a:rPr lang="cs-CZ" sz="1100" b="1" dirty="0"/>
              <a:t> </a:t>
            </a:r>
            <a:r>
              <a:rPr lang="cs-CZ" sz="1100" dirty="0"/>
              <a:t>obchodní transakce, při které dodavatel přijímá jako ekvivalent peněžní úhrady za dodanou investici podíl na produkci odběratele.</a:t>
            </a:r>
          </a:p>
          <a:p>
            <a:pPr algn="just"/>
            <a:r>
              <a:rPr lang="cs-CZ" sz="1100" b="1" dirty="0"/>
              <a:t>Kooperace na kompenzačním základě</a:t>
            </a:r>
            <a:r>
              <a:rPr lang="cs-CZ" sz="1100" dirty="0"/>
              <a:t> představují obchodní operace zakládající dlouhodobou spolupráci mezi partnery v oblasti spolupráce při výstavbě průmyslových objektů ropného, chemického, plynárenského a uhelného průmyslu. </a:t>
            </a:r>
          </a:p>
          <a:p>
            <a:pPr algn="just"/>
            <a:r>
              <a:rPr lang="cs-CZ" sz="1100" b="1" dirty="0"/>
              <a:t>Offsety</a:t>
            </a:r>
            <a:r>
              <a:rPr lang="cs-CZ" sz="1100" dirty="0"/>
              <a:t> slouží k vyrovnání jednostrannosti obchodních vztahů podmiňujících realizaci dovozních kontraktů o relativně vysoké hodnotě poskytnutím určitých podnikatelských příležitostí pro kupujícího a různé podnikatelské subjekty v zemi dovozu. </a:t>
            </a:r>
          </a:p>
          <a:p>
            <a:pPr algn="just"/>
            <a:r>
              <a:rPr lang="cs-CZ" sz="1100" b="1" dirty="0" err="1"/>
              <a:t>Switche</a:t>
            </a:r>
            <a:r>
              <a:rPr lang="cs-CZ" sz="1100" dirty="0"/>
              <a:t> představují zvláštní druh nepřímých obchodů, při kterých dochází ke konverzi deviz vzájemně nesměnitelných.</a:t>
            </a:r>
          </a:p>
          <a:p>
            <a:pPr algn="just"/>
            <a:r>
              <a:rPr lang="cs-CZ" sz="1100" b="1" dirty="0"/>
              <a:t>Reexporty</a:t>
            </a:r>
            <a:r>
              <a:rPr lang="cs-CZ" sz="1100" dirty="0"/>
              <a:t> jsou opětovné vývozy dovezených produktů. Motivem k využívání těchto obchodních operací je existence cenových rozdílů na různých trzích, a tím zajištění zisku. </a:t>
            </a:r>
          </a:p>
          <a:p>
            <a:pPr algn="just"/>
            <a:endParaRPr lang="cs-CZ" sz="1100" dirty="0"/>
          </a:p>
          <a:p>
            <a:pPr lvl="1" algn="just"/>
            <a:endParaRPr lang="cs-CZ" sz="11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912768" cy="507703"/>
          </a:xfrm>
        </p:spPr>
        <p:txBody>
          <a:bodyPr/>
          <a:lstStyle/>
          <a:p>
            <a:r>
              <a:rPr lang="cs-CZ" dirty="0"/>
              <a:t>Vázané obchody</a:t>
            </a:r>
          </a:p>
        </p:txBody>
      </p:sp>
    </p:spTree>
    <p:extLst>
      <p:ext uri="{BB962C8B-B14F-4D97-AF65-F5344CB8AC3E}">
        <p14:creationId xmlns:p14="http://schemas.microsoft.com/office/powerpoint/2010/main" val="711105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pPr algn="l"/>
            <a:r>
              <a:rPr lang="cs-CZ" sz="4000" b="1" dirty="0" smtClean="0">
                <a:solidFill>
                  <a:schemeClr val="bg1"/>
                </a:solidFill>
                <a:latin typeface="Times New Roman" panose="02020603050405020304" pitchFamily="18" charset="0"/>
                <a:cs typeface="Times New Roman" panose="02020603050405020304" pitchFamily="18" charset="0"/>
              </a:rPr>
              <a:t>Výběr a implementace strategie</a:t>
            </a: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588224" y="3723878"/>
            <a:ext cx="2384047"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smtClean="0">
                <a:solidFill>
                  <a:srgbClr val="307871"/>
                </a:solidFill>
                <a:latin typeface="Times New Roman" panose="02020603050405020304" pitchFamily="18" charset="0"/>
                <a:cs typeface="Times New Roman" panose="02020603050405020304" pitchFamily="18" charset="0"/>
              </a:rPr>
              <a:t>Ing. Šárka Zapletalová, Ph.D.</a:t>
            </a:r>
          </a:p>
          <a:p>
            <a:pPr algn="r"/>
            <a:r>
              <a:rPr lang="cs-CZ" altLang="cs-CZ" sz="900" dirty="0" smtClean="0">
                <a:solidFill>
                  <a:srgbClr val="307871"/>
                </a:solidFill>
                <a:latin typeface="Times New Roman" panose="02020603050405020304" pitchFamily="18" charset="0"/>
                <a:cs typeface="Times New Roman" panose="02020603050405020304" pitchFamily="18" charset="0"/>
              </a:rPr>
              <a:t>Katedra Podnikové ekonomiky a managementu</a:t>
            </a:r>
            <a:endParaRPr lang="cs-CZ" altLang="cs-CZ" sz="9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09525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71550"/>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800" b="1" dirty="0"/>
              <a:t>Internacionalizace podnikatelských aktivit </a:t>
            </a:r>
            <a:r>
              <a:rPr lang="cs-CZ" sz="1800" dirty="0"/>
              <a:t>– geografické šíření podnikatelských aktivit přes národní hranice státu </a:t>
            </a:r>
          </a:p>
          <a:p>
            <a:r>
              <a:rPr lang="cs-CZ" sz="1800" b="1" dirty="0"/>
              <a:t>Teorie internacionalizace</a:t>
            </a:r>
          </a:p>
          <a:p>
            <a:pPr lvl="1"/>
            <a:r>
              <a:rPr lang="cs-CZ" sz="1400" dirty="0"/>
              <a:t>Tradiční teorie</a:t>
            </a:r>
          </a:p>
          <a:p>
            <a:pPr lvl="1"/>
            <a:r>
              <a:rPr lang="cs-CZ" sz="1400" dirty="0"/>
              <a:t>Teorie mezinárodního podnikání – Born </a:t>
            </a:r>
            <a:r>
              <a:rPr lang="cs-CZ" sz="1400" dirty="0" err="1"/>
              <a:t>global</a:t>
            </a:r>
            <a:r>
              <a:rPr lang="cs-CZ" sz="1400" dirty="0"/>
              <a:t> (BG)</a:t>
            </a:r>
          </a:p>
          <a:p>
            <a:r>
              <a:rPr lang="cs-CZ" sz="1800" b="1" dirty="0"/>
              <a:t>Důvody internacionalizace</a:t>
            </a:r>
          </a:p>
          <a:p>
            <a:pPr lvl="1"/>
            <a:r>
              <a:rPr lang="cs-CZ" sz="1400" dirty="0"/>
              <a:t>Aktivní motivační</a:t>
            </a:r>
          </a:p>
          <a:p>
            <a:pPr lvl="1"/>
            <a:r>
              <a:rPr lang="cs-CZ" sz="1400" dirty="0"/>
              <a:t>Pasivní motivační </a:t>
            </a:r>
          </a:p>
          <a:p>
            <a:r>
              <a:rPr lang="cs-CZ" sz="1800" b="1" dirty="0"/>
              <a:t>Typy mezinárodních podnikatelských aktivit</a:t>
            </a:r>
          </a:p>
          <a:p>
            <a:pPr lvl="1"/>
            <a:r>
              <a:rPr lang="cs-CZ" sz="1400" dirty="0"/>
              <a:t>Obchodní podnikatelské aktivity</a:t>
            </a:r>
          </a:p>
          <a:p>
            <a:pPr lvl="1"/>
            <a:r>
              <a:rPr lang="cs-CZ" sz="1400" dirty="0"/>
              <a:t>Výrobní podnikatelské aktivity</a:t>
            </a:r>
          </a:p>
          <a:p>
            <a:pPr lvl="1"/>
            <a:r>
              <a:rPr lang="cs-CZ" sz="1400" dirty="0"/>
              <a:t>Směřující dovnitř</a:t>
            </a:r>
          </a:p>
          <a:p>
            <a:pPr lvl="1"/>
            <a:r>
              <a:rPr lang="cs-CZ" sz="1400" dirty="0"/>
              <a:t>Směřující ven</a:t>
            </a:r>
          </a:p>
          <a:p>
            <a:pPr lvl="1"/>
            <a:r>
              <a:rPr lang="cs-CZ" sz="1400" dirty="0"/>
              <a:t>Kooperativní</a:t>
            </a:r>
          </a:p>
          <a:p>
            <a:pPr algn="just"/>
            <a:endParaRPr lang="cs-CZ" sz="1800" dirty="0"/>
          </a:p>
          <a:p>
            <a:pPr marL="0" lvl="0" indent="0" algn="just">
              <a:buNone/>
            </a:pPr>
            <a:endParaRPr lang="cs-CZ" sz="1800" dirty="0"/>
          </a:p>
          <a:p>
            <a:pPr lvl="0"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16824" cy="507703"/>
          </a:xfrm>
        </p:spPr>
        <p:txBody>
          <a:bodyPr/>
          <a:lstStyle/>
          <a:p>
            <a:r>
              <a:rPr lang="cs-CZ" dirty="0"/>
              <a:t>Mezinárodní podnikatelské aktivity</a:t>
            </a:r>
          </a:p>
        </p:txBody>
      </p:sp>
    </p:spTree>
    <p:extLst>
      <p:ext uri="{BB962C8B-B14F-4D97-AF65-F5344CB8AC3E}">
        <p14:creationId xmlns:p14="http://schemas.microsoft.com/office/powerpoint/2010/main" val="3380759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Po vytvoření představ o budoucím vývoji podniku a analýze situace, která odhalí vlastnosti nejen podniku, ale ukáže současně i příležitosti a hrozby okolí, je nutno přistoupit k výběru typu podnikové komplexní strategie</a:t>
            </a:r>
            <a:r>
              <a:rPr lang="cs-CZ" sz="1600" dirty="0" smtClean="0"/>
              <a:t>.</a:t>
            </a:r>
          </a:p>
          <a:p>
            <a:pPr algn="just"/>
            <a:r>
              <a:rPr lang="cs-CZ" sz="1600" dirty="0"/>
              <a:t>Výběr strategie představuje v podstatě realizaci určitých změn v chování, přístupech a metodách podniku ve srovnání s původním stavem</a:t>
            </a:r>
            <a:r>
              <a:rPr lang="cs-CZ" sz="1600" dirty="0" smtClean="0"/>
              <a:t>.</a:t>
            </a:r>
          </a:p>
          <a:p>
            <a:pPr algn="just"/>
            <a:r>
              <a:rPr lang="cs-CZ" sz="1600" dirty="0"/>
              <a:t>Výběr strategie podniku představuje důležitou složku strategického řízení, neboť pokud vybereme vhodnou strategii lze počítat s úspěchem</a:t>
            </a:r>
            <a:r>
              <a:rPr lang="cs-CZ" sz="1600" dirty="0" smtClean="0"/>
              <a:t>.</a:t>
            </a:r>
          </a:p>
          <a:p>
            <a:pPr algn="just"/>
            <a:r>
              <a:rPr lang="cs-CZ" sz="1600" dirty="0" smtClean="0"/>
              <a:t>Smyslem </a:t>
            </a:r>
            <a:r>
              <a:rPr lang="cs-CZ" sz="1600" dirty="0"/>
              <a:t>výběru a volby vhodné alternativy podnikové strategie je dosažení podnikového cíle optimálním způsobem. Znamená to, že rozhodnutí nepředstavuje konečný cíl, ale pouze prostředek sloužící k dosažení cíle</a:t>
            </a:r>
            <a:r>
              <a:rPr lang="cs-CZ" sz="1600" dirty="0" smtClean="0"/>
              <a:t>.</a:t>
            </a:r>
          </a:p>
          <a:p>
            <a:pPr algn="just"/>
            <a:r>
              <a:rPr lang="cs-CZ" sz="1600" dirty="0"/>
              <a:t>Výběrem a implementací se strategie podniku stává konkrétním plánem jak dosáhnout vytýčených met podniku v podobě strategických cílů a tím naplnit jak vizi, tak poslání podniku a tak vytvořit určité předpoklady pro realizaci stanovených podnikových </a:t>
            </a:r>
            <a:r>
              <a:rPr lang="cs-CZ" sz="1600" dirty="0" smtClean="0"/>
              <a:t>hodnot.</a:t>
            </a: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smtClean="0"/>
              <a:t>Výběr strategie</a:t>
            </a:r>
            <a:endParaRPr lang="cs-CZ" dirty="0"/>
          </a:p>
        </p:txBody>
      </p:sp>
    </p:spTree>
    <p:extLst>
      <p:ext uri="{BB962C8B-B14F-4D97-AF65-F5344CB8AC3E}">
        <p14:creationId xmlns:p14="http://schemas.microsoft.com/office/powerpoint/2010/main" val="2089690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smtClean="0"/>
              <a:t>Proces </a:t>
            </a:r>
            <a:r>
              <a:rPr lang="cs-CZ" sz="1600" b="1" dirty="0"/>
              <a:t>výběru</a:t>
            </a:r>
            <a:r>
              <a:rPr lang="cs-CZ" sz="1600" dirty="0"/>
              <a:t> určité strategie podniku tvoří následující tři základní kroky (fáze) výběrového procesu:</a:t>
            </a:r>
          </a:p>
          <a:p>
            <a:pPr lvl="1" algn="just"/>
            <a:r>
              <a:rPr lang="cs-CZ" sz="1600" dirty="0"/>
              <a:t>vymezení strategických </a:t>
            </a:r>
            <a:r>
              <a:rPr lang="cs-CZ" sz="1600" dirty="0" smtClean="0"/>
              <a:t>možností – generování strategický alternativ</a:t>
            </a:r>
            <a:endParaRPr lang="cs-CZ" sz="1600" dirty="0"/>
          </a:p>
          <a:p>
            <a:pPr lvl="1" algn="just"/>
            <a:r>
              <a:rPr lang="cs-CZ" sz="1600" dirty="0"/>
              <a:t>zhodnocení předložených možností (variant</a:t>
            </a:r>
            <a:r>
              <a:rPr lang="cs-CZ" sz="1600" dirty="0" smtClean="0"/>
              <a:t>) na základě určitých kritérií;</a:t>
            </a:r>
            <a:endParaRPr lang="cs-CZ" sz="1600" dirty="0"/>
          </a:p>
          <a:p>
            <a:pPr lvl="1" algn="just"/>
            <a:r>
              <a:rPr lang="cs-CZ" sz="1600" dirty="0"/>
              <a:t>vlastní výběr strategie</a:t>
            </a:r>
            <a:r>
              <a:rPr lang="cs-CZ" sz="1600" dirty="0" smtClean="0"/>
              <a:t>.</a:t>
            </a:r>
          </a:p>
          <a:p>
            <a:pPr algn="just"/>
            <a:endParaRPr lang="cs-CZ" sz="1600" dirty="0" smtClean="0"/>
          </a:p>
          <a:p>
            <a:pPr algn="just"/>
            <a:r>
              <a:rPr lang="cs-CZ" sz="1600" dirty="0" smtClean="0"/>
              <a:t>Alternativy identifikují možnosti, které je potřeba objektivně zhodnotit z pohledu jejich přínosu. </a:t>
            </a:r>
          </a:p>
          <a:p>
            <a:pPr algn="just"/>
            <a:r>
              <a:rPr lang="cs-CZ" sz="1600" dirty="0" smtClean="0"/>
              <a:t>Alternativy je potřeba neustále prověřovat. </a:t>
            </a:r>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smtClean="0"/>
              <a:t>Proces výběru strategie</a:t>
            </a:r>
            <a:endParaRPr lang="cs-CZ" dirty="0"/>
          </a:p>
        </p:txBody>
      </p:sp>
    </p:spTree>
    <p:extLst>
      <p:ext uri="{BB962C8B-B14F-4D97-AF65-F5344CB8AC3E}">
        <p14:creationId xmlns:p14="http://schemas.microsoft.com/office/powerpoint/2010/main" val="417269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45469" y="726657"/>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smtClean="0"/>
              <a:t>Alternativy se liší na základě naplnění účelu:</a:t>
            </a:r>
          </a:p>
          <a:p>
            <a:pPr lvl="1" algn="just"/>
            <a:r>
              <a:rPr lang="cs-CZ" sz="1600" dirty="0" smtClean="0"/>
              <a:t>Dosažení cíle</a:t>
            </a:r>
          </a:p>
          <a:p>
            <a:pPr lvl="1" algn="just"/>
            <a:r>
              <a:rPr lang="cs-CZ" sz="1600" dirty="0" smtClean="0"/>
              <a:t>Vyřešení problému</a:t>
            </a:r>
          </a:p>
          <a:p>
            <a:pPr lvl="1" algn="just"/>
            <a:r>
              <a:rPr lang="cs-CZ" sz="1600" dirty="0" smtClean="0"/>
              <a:t>Využití příležitosti</a:t>
            </a:r>
          </a:p>
          <a:p>
            <a:pPr marL="0" indent="0" algn="just">
              <a:buNone/>
            </a:pPr>
            <a:endParaRPr lang="cs-CZ" sz="1600" dirty="0" smtClean="0"/>
          </a:p>
          <a:p>
            <a:pPr algn="just"/>
            <a:r>
              <a:rPr lang="cs-CZ" sz="1600" dirty="0" smtClean="0"/>
              <a:t>Alternativy se liší podle jejich významu:</a:t>
            </a:r>
          </a:p>
          <a:p>
            <a:pPr lvl="1" algn="just"/>
            <a:r>
              <a:rPr lang="cs-CZ" sz="1600" dirty="0" smtClean="0"/>
              <a:t>Vymezující rozsah možností</a:t>
            </a:r>
          </a:p>
          <a:p>
            <a:pPr lvl="1" algn="just"/>
            <a:r>
              <a:rPr lang="cs-CZ" sz="1600" dirty="0" smtClean="0"/>
              <a:t>Určující další směřování podniku</a:t>
            </a:r>
          </a:p>
          <a:p>
            <a:pPr marL="0" indent="0" algn="just">
              <a:buNone/>
            </a:pPr>
            <a:endParaRPr lang="cs-CZ" sz="1600" dirty="0" smtClean="0"/>
          </a:p>
          <a:p>
            <a:pPr algn="just"/>
            <a:r>
              <a:rPr lang="cs-CZ" sz="1600" dirty="0" smtClean="0"/>
              <a:t>Alternativy se liší na základě kritérií:</a:t>
            </a:r>
          </a:p>
          <a:p>
            <a:pPr lvl="1" algn="just"/>
            <a:r>
              <a:rPr lang="cs-CZ" sz="1600" dirty="0" smtClean="0"/>
              <a:t>Míry kreativity a invence</a:t>
            </a:r>
          </a:p>
          <a:p>
            <a:pPr lvl="1" algn="just"/>
            <a:r>
              <a:rPr lang="cs-CZ" sz="1600" dirty="0" smtClean="0"/>
              <a:t>Míry návaznosti na dosavadní strategie</a:t>
            </a:r>
          </a:p>
          <a:p>
            <a:pPr lvl="1" algn="just"/>
            <a:r>
              <a:rPr lang="cs-CZ" sz="1600" dirty="0" smtClean="0"/>
              <a:t>Míry do jaké se odlišují od dříve přijatelných možností a jsou nemyslitelné v souvislosti se současnou činností podniku</a:t>
            </a:r>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4968552" cy="507703"/>
          </a:xfrm>
        </p:spPr>
        <p:txBody>
          <a:bodyPr/>
          <a:lstStyle/>
          <a:p>
            <a:r>
              <a:rPr lang="cs-CZ" dirty="0" smtClean="0"/>
              <a:t>Generování strategických alternativ</a:t>
            </a:r>
            <a:endParaRPr lang="cs-CZ" dirty="0"/>
          </a:p>
        </p:txBody>
      </p:sp>
    </p:spTree>
    <p:extLst>
      <p:ext uri="{BB962C8B-B14F-4D97-AF65-F5344CB8AC3E}">
        <p14:creationId xmlns:p14="http://schemas.microsoft.com/office/powerpoint/2010/main" val="565888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35268"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smtClean="0"/>
              <a:t>Určení rámce problému</a:t>
            </a:r>
          </a:p>
          <a:p>
            <a:pPr lvl="1" algn="just"/>
            <a:r>
              <a:rPr lang="cs-CZ" sz="1600" dirty="0" smtClean="0"/>
              <a:t>Vzniká na základě požadovaných potřeb a příležitostí</a:t>
            </a:r>
          </a:p>
          <a:p>
            <a:pPr lvl="1" algn="just"/>
            <a:r>
              <a:rPr lang="cs-CZ" sz="1600" dirty="0" smtClean="0"/>
              <a:t>Vymezení problému</a:t>
            </a:r>
          </a:p>
          <a:p>
            <a:pPr lvl="1" algn="just"/>
            <a:r>
              <a:rPr lang="cs-CZ" sz="1600" dirty="0" smtClean="0"/>
              <a:t>Strategická situační analýza</a:t>
            </a:r>
          </a:p>
          <a:p>
            <a:pPr marL="0" indent="0" algn="just">
              <a:buNone/>
            </a:pPr>
            <a:endParaRPr lang="cs-CZ" sz="1600" dirty="0" smtClean="0"/>
          </a:p>
          <a:p>
            <a:pPr algn="just"/>
            <a:r>
              <a:rPr lang="cs-CZ" sz="1600" dirty="0" smtClean="0"/>
              <a:t>Generování souboru strategických alternativ</a:t>
            </a:r>
          </a:p>
          <a:p>
            <a:pPr lvl="1" algn="just"/>
            <a:r>
              <a:rPr lang="cs-CZ" sz="1600" dirty="0" smtClean="0"/>
              <a:t>Vytvoření širokého spektra strategických alternativ</a:t>
            </a:r>
          </a:p>
          <a:p>
            <a:pPr lvl="1" algn="just"/>
            <a:r>
              <a:rPr lang="cs-CZ" sz="1600" dirty="0" smtClean="0"/>
              <a:t>Strategické alternativy vytvořené na základě složitosti a důležitosti problému</a:t>
            </a:r>
          </a:p>
          <a:p>
            <a:pPr marL="0" indent="0" algn="just">
              <a:buNone/>
            </a:pPr>
            <a:endParaRPr lang="cs-CZ" sz="1600" dirty="0" smtClean="0"/>
          </a:p>
          <a:p>
            <a:pPr algn="just"/>
            <a:r>
              <a:rPr lang="cs-CZ" sz="1600" dirty="0" smtClean="0"/>
              <a:t>Zúžení souboru strategických alternativ</a:t>
            </a:r>
          </a:p>
          <a:p>
            <a:pPr lvl="1" algn="just"/>
            <a:r>
              <a:rPr lang="cs-CZ" sz="1600" dirty="0" smtClean="0"/>
              <a:t>Zúžení souboru strategických alternativ za pomoci kritérií vycházejících z cílů a disponibilních zdrojů.</a:t>
            </a:r>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192688" cy="507703"/>
          </a:xfrm>
        </p:spPr>
        <p:txBody>
          <a:bodyPr/>
          <a:lstStyle/>
          <a:p>
            <a:r>
              <a:rPr lang="cs-CZ" dirty="0" smtClean="0"/>
              <a:t>Proces generování strategických alternativ</a:t>
            </a:r>
            <a:endParaRPr lang="cs-CZ" dirty="0"/>
          </a:p>
        </p:txBody>
      </p:sp>
    </p:spTree>
    <p:extLst>
      <p:ext uri="{BB962C8B-B14F-4D97-AF65-F5344CB8AC3E}">
        <p14:creationId xmlns:p14="http://schemas.microsoft.com/office/powerpoint/2010/main" val="742541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600" b="1" dirty="0" smtClean="0"/>
              <a:t>Zřejmé, jasné alternativy </a:t>
            </a:r>
          </a:p>
          <a:p>
            <a:pPr algn="just"/>
            <a:r>
              <a:rPr lang="cs-CZ" sz="1600" dirty="0" smtClean="0"/>
              <a:t>vyplývají ze současné, zřejmé strategie podniku</a:t>
            </a:r>
          </a:p>
          <a:p>
            <a:pPr algn="just"/>
            <a:r>
              <a:rPr lang="cs-CZ" sz="1600" dirty="0" smtClean="0"/>
              <a:t>jsou realizované drobnými úpravami a dalším rozvojem, např. přidání nové položky do výrobkové řady nebo restrukturalizace systému odbytu</a:t>
            </a:r>
          </a:p>
          <a:p>
            <a:pPr algn="just"/>
            <a:endParaRPr lang="cs-CZ" sz="1600" dirty="0" smtClean="0"/>
          </a:p>
          <a:p>
            <a:pPr marL="0" indent="0" algn="just">
              <a:buNone/>
            </a:pPr>
            <a:r>
              <a:rPr lang="cs-CZ" sz="1600" b="1" dirty="0" smtClean="0"/>
              <a:t>Kreativní alternativy </a:t>
            </a:r>
          </a:p>
          <a:p>
            <a:pPr algn="just"/>
            <a:r>
              <a:rPr lang="cs-CZ" sz="1600" dirty="0" smtClean="0"/>
              <a:t>obsahují nové přístupy k řešení problému</a:t>
            </a:r>
          </a:p>
          <a:p>
            <a:pPr algn="just"/>
            <a:r>
              <a:rPr lang="cs-CZ" sz="1600" dirty="0" smtClean="0"/>
              <a:t>aplikují se nové myšlenkové pochody, </a:t>
            </a:r>
          </a:p>
          <a:p>
            <a:pPr algn="just"/>
            <a:r>
              <a:rPr lang="cs-CZ" sz="1600" dirty="0" smtClean="0"/>
              <a:t>opouští se dosavadní předpoklady a stereotypy</a:t>
            </a:r>
          </a:p>
          <a:p>
            <a:pPr marL="0" indent="0" algn="just">
              <a:buNone/>
            </a:pPr>
            <a:endParaRPr lang="cs-CZ" sz="1600" dirty="0" smtClean="0"/>
          </a:p>
          <a:p>
            <a:pPr marL="0" indent="0" algn="just">
              <a:buNone/>
            </a:pPr>
            <a:r>
              <a:rPr lang="cs-CZ" sz="1600" b="1" dirty="0" smtClean="0"/>
              <a:t>Nemyslitelné alternativy </a:t>
            </a:r>
          </a:p>
          <a:p>
            <a:pPr algn="just"/>
            <a:r>
              <a:rPr lang="cs-CZ" sz="1600" dirty="0" smtClean="0"/>
              <a:t>jsou nepřijatelné z hlediska pravidel podniku, </a:t>
            </a:r>
          </a:p>
          <a:p>
            <a:pPr algn="just"/>
            <a:r>
              <a:rPr lang="cs-CZ" sz="1600" dirty="0" smtClean="0"/>
              <a:t>v podniku se o nich přemýšlí (nejsou zcela nemyslitelné), </a:t>
            </a:r>
          </a:p>
          <a:p>
            <a:pPr algn="just"/>
            <a:r>
              <a:rPr lang="cs-CZ" sz="1600" dirty="0" smtClean="0"/>
              <a:t>jejich využití je nízké, jelikož odráží radikální rozchod s tradičními metodami</a:t>
            </a:r>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4968552" cy="507703"/>
          </a:xfrm>
        </p:spPr>
        <p:txBody>
          <a:bodyPr/>
          <a:lstStyle/>
          <a:p>
            <a:r>
              <a:rPr lang="cs-CZ" dirty="0" smtClean="0"/>
              <a:t>Typy alternativ</a:t>
            </a:r>
            <a:endParaRPr lang="cs-CZ" dirty="0"/>
          </a:p>
        </p:txBody>
      </p:sp>
    </p:spTree>
    <p:extLst>
      <p:ext uri="{BB962C8B-B14F-4D97-AF65-F5344CB8AC3E}">
        <p14:creationId xmlns:p14="http://schemas.microsoft.com/office/powerpoint/2010/main" val="1791113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Hodnocení jednotlivých strategických alternativ ve vztahu ke kritériím</a:t>
            </a:r>
            <a:r>
              <a:rPr lang="cs-CZ" sz="1600" dirty="0" smtClean="0"/>
              <a:t>:</a:t>
            </a:r>
          </a:p>
          <a:p>
            <a:pPr algn="just"/>
            <a:endParaRPr lang="cs-CZ" sz="1600" dirty="0"/>
          </a:p>
          <a:p>
            <a:pPr lvl="1" algn="just"/>
            <a:r>
              <a:rPr lang="cs-CZ" sz="1600" dirty="0" smtClean="0"/>
              <a:t>Přijatelnost – kritérium</a:t>
            </a:r>
            <a:r>
              <a:rPr lang="cs-CZ" sz="1600" dirty="0"/>
              <a:t>, které vypovídá o tom, do jaké míry splní jednotlivé strategie očekávání, která jsou s nimi spojena (návratnost, riziko), a do jaké míry vyhoví různým očekáváním zájmových </a:t>
            </a:r>
            <a:r>
              <a:rPr lang="cs-CZ" sz="1600" dirty="0" smtClean="0"/>
              <a:t>skupin.</a:t>
            </a:r>
            <a:endParaRPr lang="cs-CZ" sz="1600" dirty="0"/>
          </a:p>
          <a:p>
            <a:pPr lvl="1" algn="just">
              <a:buNone/>
            </a:pPr>
            <a:endParaRPr lang="cs-CZ" sz="1600" dirty="0"/>
          </a:p>
          <a:p>
            <a:pPr lvl="1" algn="just"/>
            <a:r>
              <a:rPr lang="cs-CZ" sz="1600" dirty="0" smtClean="0"/>
              <a:t>Vhodnost – kritérium</a:t>
            </a:r>
            <a:r>
              <a:rPr lang="cs-CZ" sz="1600" dirty="0"/>
              <a:t>, které určuje do jaké míry odpovídají srovnávané strategie předpokládaným budoucím trendům a změnám prostředí a do jaké míry jsou využity klíčové kvalifikace podniku.</a:t>
            </a:r>
          </a:p>
          <a:p>
            <a:pPr lvl="1" algn="just">
              <a:buNone/>
            </a:pPr>
            <a:endParaRPr lang="cs-CZ" sz="1600" dirty="0"/>
          </a:p>
          <a:p>
            <a:pPr lvl="1" algn="just"/>
            <a:r>
              <a:rPr lang="cs-CZ" sz="1600" dirty="0" smtClean="0"/>
              <a:t>Realizovatelnost – kritérium</a:t>
            </a:r>
            <a:r>
              <a:rPr lang="cs-CZ" sz="1600" dirty="0"/>
              <a:t>, které sleduje praktickou využitelnost strategie. V jeho rámci se hodnotí nároky strategií na zdrojovou základnu a strategické způsobilosti podniku</a:t>
            </a:r>
          </a:p>
          <a:p>
            <a:pPr lvl="1" algn="just">
              <a:buNone/>
            </a:pP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smtClean="0"/>
              <a:t>Kritéria výběru strategie</a:t>
            </a:r>
            <a:endParaRPr lang="cs-CZ" dirty="0"/>
          </a:p>
        </p:txBody>
      </p:sp>
    </p:spTree>
    <p:extLst>
      <p:ext uri="{BB962C8B-B14F-4D97-AF65-F5344CB8AC3E}">
        <p14:creationId xmlns:p14="http://schemas.microsoft.com/office/powerpoint/2010/main" val="159095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i="1" dirty="0"/>
              <a:t>Plánovitý přístup</a:t>
            </a:r>
            <a:r>
              <a:rPr lang="cs-CZ" sz="1600" dirty="0"/>
              <a:t>, založený na formálním zhodnocení alternativ je nejblíže probíraným postupům. Je založen na tom, že jsou záměry podniku kvantifikovány a použity jako měřítka, podle nichž jsou hodnoceny různé alternativy. Druhy hodnotících technik jsou v procesu rozhodování rozhodující. Na druhé straně tyto formální postupy nemohou být jediným nástrojem pro výběr strategií. </a:t>
            </a:r>
            <a:r>
              <a:rPr lang="cs-CZ" sz="1600" dirty="0" smtClean="0"/>
              <a:t>přispívají </a:t>
            </a:r>
            <a:r>
              <a:rPr lang="cs-CZ" sz="1600" dirty="0"/>
              <a:t>ke zvýšení odborné úrovně rozhodovacího procesu</a:t>
            </a:r>
            <a:r>
              <a:rPr lang="cs-CZ" sz="1600" dirty="0" smtClean="0"/>
              <a:t>.</a:t>
            </a:r>
          </a:p>
          <a:p>
            <a:pPr algn="just"/>
            <a:endParaRPr lang="cs-CZ" sz="1600" dirty="0"/>
          </a:p>
          <a:p>
            <a:pPr algn="just"/>
            <a:r>
              <a:rPr lang="cs-CZ" sz="1600" b="1" i="1" dirty="0"/>
              <a:t>Řízení</a:t>
            </a:r>
            <a:r>
              <a:rPr lang="cs-CZ" sz="1600" dirty="0"/>
              <a:t> – v tomto přístupu k výběru strategie dominuje rozhodnutí na nejvyšší úrovni řízení na základě informací z různých úrovní zevnitř i vně podniku. Jsou-li strategie vybírány tímto způsobem, je velká pravděpodobnost, že budou komplexní a funkční. Důležitou roli však hraje kvalita informací, na jejichž základě jsou činěna strategická rozhodnutí.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smtClean="0"/>
              <a:t>Přístupy k výběru strategie I</a:t>
            </a:r>
            <a:endParaRPr lang="cs-CZ" dirty="0"/>
          </a:p>
        </p:txBody>
      </p:sp>
    </p:spTree>
    <p:extLst>
      <p:ext uri="{BB962C8B-B14F-4D97-AF65-F5344CB8AC3E}">
        <p14:creationId xmlns:p14="http://schemas.microsoft.com/office/powerpoint/2010/main" val="1856632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i="1" dirty="0" smtClean="0"/>
              <a:t>Poučení </a:t>
            </a:r>
            <a:r>
              <a:rPr lang="cs-CZ" sz="1600" b="1" i="1" dirty="0"/>
              <a:t>zkušeností</a:t>
            </a:r>
            <a:r>
              <a:rPr lang="cs-CZ" sz="1600" dirty="0"/>
              <a:t> – souběžný proces probíhající uvnitř „operačních“ jednotek podniku a reagující a adaptující se na měnící se prostředí. Tento přístup lze doporučit, ovšem jen za předpokladu, že je řízen. Není-li tento proces řízen, hrozí riziko, že se strategický vývoj uvnitř podniku bude ubírat různými směry</a:t>
            </a:r>
            <a:r>
              <a:rPr lang="cs-CZ" sz="1600" dirty="0" smtClean="0"/>
              <a:t>.</a:t>
            </a:r>
          </a:p>
          <a:p>
            <a:pPr algn="just"/>
            <a:endParaRPr lang="cs-CZ" sz="1600" dirty="0"/>
          </a:p>
          <a:p>
            <a:pPr algn="just"/>
            <a:r>
              <a:rPr lang="cs-CZ" sz="1600" b="1" i="1" dirty="0"/>
              <a:t>Vnucený výběr</a:t>
            </a:r>
            <a:r>
              <a:rPr lang="cs-CZ" sz="1600" dirty="0"/>
              <a:t> – může nastat tehdy, když hlavní změny v prostředí zatlačí do pozadí ostatní vlivy, například zásadní technologické objevy. Dalšími případy vnuceného výběru mohou být situace dominantního vlivu nějaké externí zájmové skupiny nebo mimořádné konfiguraci nepříznivých podmínek. Nebezpečí vnuceného výběru lze eliminovat kvalitním a průběžným strategickým managementem, zejména permanentní strategickou analýzou. Například metoda plánování strategií pomocí scénářů vede k připravenosti managementu na různé alternativy vývoje</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smtClean="0"/>
              <a:t>Přístupy k výběru strategie II</a:t>
            </a:r>
            <a:endParaRPr lang="cs-CZ" dirty="0"/>
          </a:p>
        </p:txBody>
      </p:sp>
    </p:spTree>
    <p:extLst>
      <p:ext uri="{BB962C8B-B14F-4D97-AF65-F5344CB8AC3E}">
        <p14:creationId xmlns:p14="http://schemas.microsoft.com/office/powerpoint/2010/main" val="3517054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smtClean="0"/>
              <a:t>Implementace strategie představuje skutečnou realizaci strategie, uvedení strategie do života. </a:t>
            </a:r>
          </a:p>
          <a:p>
            <a:pPr algn="just"/>
            <a:r>
              <a:rPr lang="cs-CZ" sz="1600" dirty="0" smtClean="0"/>
              <a:t>Proces implementace probíhá v několika krocích a vyžaduje také řízení strategických změn. </a:t>
            </a:r>
          </a:p>
          <a:p>
            <a:pPr algn="just"/>
            <a:r>
              <a:rPr lang="cs-CZ" sz="1600" dirty="0" smtClean="0"/>
              <a:t>Celkový proces implementace strategie musí být v souladu s celkovou situací podniku, strukturou podniku, cílem strategie, rozsahem strategických změn, manažerskými znalostmi, styly a metodami.</a:t>
            </a:r>
          </a:p>
          <a:p>
            <a:pPr algn="just"/>
            <a:r>
              <a:rPr lang="cs-CZ" sz="1600" dirty="0" smtClean="0"/>
              <a:t>Implementace a prosazování strategie vyžaduje více energie a času než její samotná formulace. </a:t>
            </a:r>
          </a:p>
          <a:p>
            <a:pPr algn="just"/>
            <a:r>
              <a:rPr lang="cs-CZ" sz="1600" dirty="0" smtClean="0"/>
              <a:t>Při jejím prosazování je velmi důležitá disciplína, schopnost plánovat, schopnost stimulovat a kontrola. To je rozdíl oproti formulování strategie, která spíše vyžaduje a je pro ni rozhodující tzv. kreativní chaos.</a:t>
            </a:r>
          </a:p>
          <a:p>
            <a:pPr algn="just"/>
            <a:endParaRPr lang="cs-CZ" sz="1600" dirty="0"/>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smtClean="0"/>
              <a:t>Podstata implementace strategie</a:t>
            </a:r>
            <a:endParaRPr lang="cs-CZ" dirty="0"/>
          </a:p>
        </p:txBody>
      </p:sp>
    </p:spTree>
    <p:extLst>
      <p:ext uri="{BB962C8B-B14F-4D97-AF65-F5344CB8AC3E}">
        <p14:creationId xmlns:p14="http://schemas.microsoft.com/office/powerpoint/2010/main" val="950073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600" dirty="0"/>
              <a:t>Určení intervenčních </a:t>
            </a:r>
            <a:r>
              <a:rPr lang="cs-CZ" sz="1600" dirty="0" smtClean="0"/>
              <a:t>oblastí – stanovení konkrétních aktivit a procesů v podniku dotčených implementací vybrané strategie.</a:t>
            </a:r>
            <a:endParaRPr lang="cs-CZ" sz="1600" dirty="0"/>
          </a:p>
          <a:p>
            <a:pPr>
              <a:buNone/>
            </a:pPr>
            <a:endParaRPr lang="cs-CZ" sz="1600" dirty="0"/>
          </a:p>
          <a:p>
            <a:r>
              <a:rPr lang="cs-CZ" sz="1600" dirty="0"/>
              <a:t>Personální </a:t>
            </a:r>
            <a:r>
              <a:rPr lang="cs-CZ" sz="1600" dirty="0" smtClean="0"/>
              <a:t>zajištění – výběr konkrétních osob zajišťujících implementaci strategii a stanovení osobní odpovědnosti jednotlivých osob.</a:t>
            </a:r>
            <a:endParaRPr lang="cs-CZ" sz="1600" dirty="0"/>
          </a:p>
          <a:p>
            <a:pPr>
              <a:buNone/>
            </a:pPr>
            <a:endParaRPr lang="cs-CZ" sz="1600" dirty="0"/>
          </a:p>
          <a:p>
            <a:r>
              <a:rPr lang="cs-CZ" sz="1600" dirty="0"/>
              <a:t>Etapy procesu </a:t>
            </a:r>
            <a:r>
              <a:rPr lang="cs-CZ" sz="1600" dirty="0" smtClean="0"/>
              <a:t>implementace – stanovení jednotlivých fází procesu implementace, včetně stanovení časového rámce jednotlivých etap.</a:t>
            </a:r>
            <a:endParaRPr lang="cs-CZ" sz="1600" dirty="0"/>
          </a:p>
          <a:p>
            <a:pPr>
              <a:buNone/>
            </a:pPr>
            <a:endParaRPr lang="cs-CZ" sz="1600" dirty="0"/>
          </a:p>
          <a:p>
            <a:r>
              <a:rPr lang="cs-CZ" sz="1600" dirty="0"/>
              <a:t>Průběžná kontrola procesu </a:t>
            </a:r>
            <a:r>
              <a:rPr lang="cs-CZ" sz="1600" dirty="0" smtClean="0"/>
              <a:t>implementace – stanovení kontrolních mechanismů sledujících průběh procesu implementace. </a:t>
            </a: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Plán implementace strategie</a:t>
            </a:r>
            <a:endParaRPr lang="cs-CZ" dirty="0"/>
          </a:p>
        </p:txBody>
      </p:sp>
    </p:spTree>
    <p:extLst>
      <p:ext uri="{BB962C8B-B14F-4D97-AF65-F5344CB8AC3E}">
        <p14:creationId xmlns:p14="http://schemas.microsoft.com/office/powerpoint/2010/main" val="4094734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16824" cy="507703"/>
          </a:xfrm>
        </p:spPr>
        <p:txBody>
          <a:bodyPr/>
          <a:lstStyle/>
          <a:p>
            <a:r>
              <a:rPr lang="cs-CZ" dirty="0"/>
              <a:t>Globální a krokový přístup k internacionalizaci</a:t>
            </a:r>
          </a:p>
        </p:txBody>
      </p:sp>
      <p:graphicFrame>
        <p:nvGraphicFramePr>
          <p:cNvPr id="6" name="objekt 1"/>
          <p:cNvGraphicFramePr>
            <a:graphicFrameLocks noChangeAspect="1"/>
          </p:cNvGraphicFramePr>
          <p:nvPr>
            <p:extLst/>
          </p:nvPr>
        </p:nvGraphicFramePr>
        <p:xfrm>
          <a:off x="251520" y="771550"/>
          <a:ext cx="7848873" cy="37444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9962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smtClean="0"/>
              <a:t>Vyšší nároky na čas </a:t>
            </a:r>
            <a:r>
              <a:rPr lang="cs-CZ" sz="1600" dirty="0" smtClean="0"/>
              <a:t>– implementace samotné strategie, oproti její formulace, může trvat i několik let. Dlouhodobost procesu implementace vytváří obtížnější podmínky pro manažery z hlediska této implementace. Čím trvá implementace déle, tím častěji může dojít ke změně podmínek externího, ale i interního podnikatelského prostředí. Na změnu podmínek musí implementace včas reagovat, a to případnými korekcemi strategie.</a:t>
            </a:r>
          </a:p>
          <a:p>
            <a:pPr algn="just"/>
            <a:endParaRPr lang="cs-CZ" sz="1600" dirty="0" smtClean="0"/>
          </a:p>
          <a:p>
            <a:pPr algn="just"/>
            <a:r>
              <a:rPr lang="cs-CZ" sz="1600" b="1" dirty="0" smtClean="0"/>
              <a:t>Zapojení většího počtu lidí </a:t>
            </a:r>
            <a:r>
              <a:rPr lang="cs-CZ" sz="1600" dirty="0" smtClean="0"/>
              <a:t>– implementace strategie vyžaduje obvykle větší počet lidí z více řídících úrovní organizace, a to především z střední a operativní úrovně řízení. To vyvolává větší nároky na vertikální i horizontální komunikaci a celkovou koordinaci všech podnikových aktivit. Navíc komplikuje implementaci strategie i potřeba zajištění běžných aktivit a fungování podniku. Dlouhodobý charakter implementace a zapojení většího počtu lidí pak může vést ke vzniku významných problémů ohrožujících úspěšnost implementace. </a:t>
            </a:r>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Důvody náročnosti implementace strategie I</a:t>
            </a:r>
            <a:endParaRPr lang="cs-CZ" dirty="0"/>
          </a:p>
        </p:txBody>
      </p:sp>
    </p:spTree>
    <p:extLst>
      <p:ext uri="{BB962C8B-B14F-4D97-AF65-F5344CB8AC3E}">
        <p14:creationId xmlns:p14="http://schemas.microsoft.com/office/powerpoint/2010/main" val="102816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37519" y="71550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smtClean="0"/>
              <a:t>Nedostatečné dovednosti a znalosti manažerů potřebné pro implementaci strategie </a:t>
            </a:r>
            <a:r>
              <a:rPr lang="cs-CZ" sz="1600" dirty="0" smtClean="0"/>
              <a:t>– nedostatečné dovednosti a znalosti manažerů jsou odrazem školících  a přípravných systémů manažerů, které jsou prioritně zaměřeny na tvorbu strategií, především pak funkčních strategií, a na problematiku plánování jako takovou. Také pozornost odborné literatury je upřena především na tvorbu strategie a plánování, podstatně méně pak na samotnou implementaci strategie.</a:t>
            </a:r>
          </a:p>
          <a:p>
            <a:pPr algn="just"/>
            <a:endParaRPr lang="cs-CZ" sz="1600" dirty="0" smtClean="0"/>
          </a:p>
          <a:p>
            <a:pPr algn="just"/>
            <a:r>
              <a:rPr lang="cs-CZ" sz="1600" b="1" dirty="0" smtClean="0"/>
              <a:t>Neexistence modelů poskytujících manažerům jasný návod nebo vodítko pro implementaci strategie </a:t>
            </a:r>
            <a:r>
              <a:rPr lang="cs-CZ" sz="1600" dirty="0" smtClean="0"/>
              <a:t>– neexistence takových modelů může vést k nekoordinovaným, divergentním a někdy až ke konfliktním rozhodnutím a akcím. Manažeři potřebují vědět, jaký krok je potřeba udělat, co je náplní tohoto kroku a kdy je potřeba jej udělat. Odborná literatura v tomto případě poskytuje pouze rámcový model implementace obecného charakteru. Ve většině případů tyto rámcové modely nesplňují požadavky na to, aby mohly být praktickým vodítkem manažerů při realizaci strategie. </a:t>
            </a:r>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Důvody náročnosti implementace strategie II</a:t>
            </a:r>
            <a:endParaRPr lang="cs-CZ" dirty="0"/>
          </a:p>
        </p:txBody>
      </p:sp>
    </p:spTree>
    <p:extLst>
      <p:ext uri="{BB962C8B-B14F-4D97-AF65-F5344CB8AC3E}">
        <p14:creationId xmlns:p14="http://schemas.microsoft.com/office/powerpoint/2010/main" val="72390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600" dirty="0" smtClean="0"/>
              <a:t>Implementace strategie vychází </a:t>
            </a:r>
            <a:r>
              <a:rPr lang="cs-CZ" sz="1600" dirty="0"/>
              <a:t>z</a:t>
            </a:r>
          </a:p>
          <a:p>
            <a:pPr lvl="1"/>
            <a:r>
              <a:rPr lang="cs-CZ" sz="1600" dirty="0"/>
              <a:t>Teorie změny</a:t>
            </a:r>
          </a:p>
          <a:p>
            <a:pPr lvl="1"/>
            <a:r>
              <a:rPr lang="cs-CZ" sz="1600" dirty="0"/>
              <a:t>Principů řízení změny</a:t>
            </a:r>
          </a:p>
          <a:p>
            <a:pPr lvl="1">
              <a:buNone/>
            </a:pPr>
            <a:endParaRPr lang="cs-CZ" sz="1600" dirty="0"/>
          </a:p>
          <a:p>
            <a:r>
              <a:rPr lang="cs-CZ" sz="1600" dirty="0"/>
              <a:t>Faktory </a:t>
            </a:r>
            <a:r>
              <a:rPr lang="cs-CZ" sz="1600" dirty="0" smtClean="0"/>
              <a:t>ovlivňující způsob implementace strategie</a:t>
            </a:r>
            <a:endParaRPr lang="cs-CZ" sz="1600" dirty="0"/>
          </a:p>
          <a:p>
            <a:pPr lvl="1"/>
            <a:r>
              <a:rPr lang="cs-CZ" sz="1600" dirty="0"/>
              <a:t>Typ </a:t>
            </a:r>
            <a:r>
              <a:rPr lang="cs-CZ" sz="1600" dirty="0" smtClean="0"/>
              <a:t> a velikost podniku</a:t>
            </a:r>
            <a:endParaRPr lang="cs-CZ" sz="1600" dirty="0"/>
          </a:p>
          <a:p>
            <a:pPr lvl="1"/>
            <a:r>
              <a:rPr lang="cs-CZ" sz="1600" dirty="0"/>
              <a:t>Věk podniku</a:t>
            </a:r>
          </a:p>
          <a:p>
            <a:pPr lvl="1"/>
            <a:r>
              <a:rPr lang="cs-CZ" sz="1600" dirty="0"/>
              <a:t>Dostupné zdroje</a:t>
            </a:r>
          </a:p>
          <a:p>
            <a:pPr lvl="1"/>
            <a:r>
              <a:rPr lang="cs-CZ" sz="1600" dirty="0"/>
              <a:t>Věk </a:t>
            </a:r>
            <a:r>
              <a:rPr lang="cs-CZ" sz="1600" dirty="0" smtClean="0"/>
              <a:t>a fáze vývoje trhu a další faktory.</a:t>
            </a:r>
            <a:endParaRPr lang="cs-CZ" sz="1600" dirty="0"/>
          </a:p>
          <a:p>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272808" cy="507703"/>
          </a:xfrm>
        </p:spPr>
        <p:txBody>
          <a:bodyPr/>
          <a:lstStyle/>
          <a:p>
            <a:r>
              <a:rPr lang="cs-CZ" dirty="0" smtClean="0"/>
              <a:t>Východiska a faktory ovlivňující implementaci strategii</a:t>
            </a:r>
            <a:endParaRPr lang="cs-CZ" dirty="0"/>
          </a:p>
        </p:txBody>
      </p:sp>
    </p:spTree>
    <p:extLst>
      <p:ext uri="{BB962C8B-B14F-4D97-AF65-F5344CB8AC3E}">
        <p14:creationId xmlns:p14="http://schemas.microsoft.com/office/powerpoint/2010/main" val="833889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a:t>Obecný model řízení změny</a:t>
            </a:r>
          </a:p>
          <a:p>
            <a:pPr lvl="1" algn="just"/>
            <a:r>
              <a:rPr lang="cs-CZ" sz="1600" dirty="0"/>
              <a:t>Analytická </a:t>
            </a:r>
            <a:r>
              <a:rPr lang="cs-CZ" sz="1600" dirty="0" smtClean="0"/>
              <a:t>fáze – situační analýza a stanovení problému</a:t>
            </a:r>
            <a:endParaRPr lang="cs-CZ" sz="1600" dirty="0"/>
          </a:p>
          <a:p>
            <a:pPr lvl="1" algn="just"/>
            <a:r>
              <a:rPr lang="cs-CZ" sz="1600" dirty="0"/>
              <a:t>Návrhová fáze – vytvoření modelu, stanovení agenta změny, intervenční oblasti podniku</a:t>
            </a:r>
          </a:p>
          <a:p>
            <a:pPr lvl="1" algn="just"/>
            <a:r>
              <a:rPr lang="cs-CZ" sz="1600" dirty="0"/>
              <a:t>Realizační </a:t>
            </a:r>
            <a:r>
              <a:rPr lang="cs-CZ" sz="1600" dirty="0" smtClean="0"/>
              <a:t>fáze – realizace samotné změny a její implementace</a:t>
            </a:r>
            <a:endParaRPr lang="cs-CZ" sz="1600" dirty="0"/>
          </a:p>
          <a:p>
            <a:pPr lvl="1" algn="just"/>
            <a:r>
              <a:rPr lang="cs-CZ" sz="1600" dirty="0"/>
              <a:t>Hodnotová </a:t>
            </a:r>
            <a:r>
              <a:rPr lang="cs-CZ" sz="1600" dirty="0" smtClean="0"/>
              <a:t>fáze – kontrola realizace změny a přínos podniku</a:t>
            </a:r>
            <a:endParaRPr lang="cs-CZ" sz="1600" dirty="0"/>
          </a:p>
          <a:p>
            <a:pPr lvl="1" algn="just">
              <a:buNone/>
            </a:pPr>
            <a:endParaRPr lang="cs-CZ" sz="1600" dirty="0"/>
          </a:p>
          <a:p>
            <a:pPr algn="just"/>
            <a:r>
              <a:rPr lang="cs-CZ" sz="1600" b="1" dirty="0" err="1"/>
              <a:t>Lewinův</a:t>
            </a:r>
            <a:r>
              <a:rPr lang="cs-CZ" sz="1600" b="1" dirty="0"/>
              <a:t> model řízení změny</a:t>
            </a:r>
          </a:p>
          <a:p>
            <a:pPr lvl="1" algn="just"/>
            <a:r>
              <a:rPr lang="cs-CZ" sz="1600" dirty="0"/>
              <a:t>Rozmrazení </a:t>
            </a:r>
            <a:r>
              <a:rPr lang="cs-CZ" sz="1600" dirty="0" smtClean="0"/>
              <a:t>– vytržení lidí ze současného stavu, komunikace a přesvědčování o potřebnosti změn.</a:t>
            </a:r>
            <a:endParaRPr lang="cs-CZ" sz="1600" dirty="0"/>
          </a:p>
          <a:p>
            <a:pPr lvl="1" algn="just"/>
            <a:r>
              <a:rPr lang="cs-CZ" sz="1600" dirty="0"/>
              <a:t>Provedení změny (přechod na novou úroveň</a:t>
            </a:r>
            <a:r>
              <a:rPr lang="cs-CZ" sz="1600" dirty="0" smtClean="0"/>
              <a:t>) – změny jsou realizovány.</a:t>
            </a:r>
            <a:endParaRPr lang="cs-CZ" sz="1600" dirty="0"/>
          </a:p>
          <a:p>
            <a:pPr lvl="1" algn="just"/>
            <a:r>
              <a:rPr lang="cs-CZ" sz="1600" dirty="0"/>
              <a:t>Zamrazení (</a:t>
            </a:r>
            <a:r>
              <a:rPr lang="cs-CZ" sz="1600" dirty="0" smtClean="0"/>
              <a:t>stabilizace) – stabilizace systému umožňující realizaci požadovaných výkonů a výsledků.</a:t>
            </a: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Model řízení změny – implementace </a:t>
            </a:r>
            <a:endParaRPr lang="cs-CZ" dirty="0"/>
          </a:p>
        </p:txBody>
      </p:sp>
    </p:spTree>
    <p:extLst>
      <p:ext uri="{BB962C8B-B14F-4D97-AF65-F5344CB8AC3E}">
        <p14:creationId xmlns:p14="http://schemas.microsoft.com/office/powerpoint/2010/main" val="3298997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600" dirty="0"/>
              <a:t>Maximálně pozitivní vztah</a:t>
            </a:r>
          </a:p>
          <a:p>
            <a:r>
              <a:rPr lang="cs-CZ" sz="1600" dirty="0"/>
              <a:t>Příležitost (aktivní přístup)</a:t>
            </a:r>
          </a:p>
          <a:p>
            <a:r>
              <a:rPr lang="cs-CZ" sz="1600" dirty="0"/>
              <a:t>Hrozba (pasivní přístup)</a:t>
            </a:r>
          </a:p>
          <a:p>
            <a:r>
              <a:rPr lang="cs-CZ" sz="1600" dirty="0"/>
              <a:t>Maximálně negativní vztah</a:t>
            </a:r>
          </a:p>
          <a:p>
            <a:pPr>
              <a:buNone/>
            </a:pPr>
            <a:endParaRPr lang="cs-CZ" sz="1600" dirty="0"/>
          </a:p>
          <a:p>
            <a:r>
              <a:rPr lang="cs-CZ" sz="1600" b="1" i="1" dirty="0"/>
              <a:t>Odpor ke změnám</a:t>
            </a:r>
            <a:r>
              <a:rPr lang="cs-CZ" sz="1600" dirty="0"/>
              <a:t>	</a:t>
            </a:r>
          </a:p>
          <a:p>
            <a:pPr lvl="1"/>
            <a:r>
              <a:rPr lang="cs-CZ" sz="1600" dirty="0" smtClean="0"/>
              <a:t>Jednotlivec – kolektiv</a:t>
            </a:r>
            <a:endParaRPr lang="cs-CZ" sz="1600" dirty="0"/>
          </a:p>
          <a:p>
            <a:pPr lvl="1"/>
            <a:r>
              <a:rPr lang="cs-CZ" sz="1600" dirty="0"/>
              <a:t>Oprávněný – neoprávněný</a:t>
            </a:r>
          </a:p>
          <a:p>
            <a:pPr lvl="1"/>
            <a:r>
              <a:rPr lang="cs-CZ" sz="1600" dirty="0"/>
              <a:t>Zjevný – skrytý</a:t>
            </a:r>
          </a:p>
          <a:p>
            <a:pPr lvl="1"/>
            <a:r>
              <a:rPr lang="cs-CZ" sz="1600" dirty="0"/>
              <a:t>Jasně cílený – nejasně vyjádřený</a:t>
            </a:r>
          </a:p>
          <a:p>
            <a:pPr lvl="1"/>
            <a:r>
              <a:rPr lang="cs-CZ" sz="1600" dirty="0"/>
              <a:t>Mocensky založený – pozičně slabý</a:t>
            </a:r>
          </a:p>
          <a:p>
            <a:pPr lvl="1"/>
            <a:r>
              <a:rPr lang="cs-CZ" sz="1600" dirty="0"/>
              <a:t>Aktivní </a:t>
            </a:r>
            <a:r>
              <a:rPr lang="cs-CZ" sz="1600" dirty="0" smtClean="0"/>
              <a:t>– pasivní</a:t>
            </a: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128792" cy="507703"/>
          </a:xfrm>
        </p:spPr>
        <p:txBody>
          <a:bodyPr/>
          <a:lstStyle/>
          <a:p>
            <a:r>
              <a:rPr lang="cs-CZ" dirty="0" smtClean="0"/>
              <a:t>Postoj zaměstnanců ke změnám při implementaci</a:t>
            </a:r>
            <a:endParaRPr lang="cs-CZ" dirty="0"/>
          </a:p>
        </p:txBody>
      </p:sp>
    </p:spTree>
    <p:extLst>
      <p:ext uri="{BB962C8B-B14F-4D97-AF65-F5344CB8AC3E}">
        <p14:creationId xmlns:p14="http://schemas.microsoft.com/office/powerpoint/2010/main" val="32637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600" dirty="0"/>
              <a:t>Vyvolat vědomí naléhavosti uskutečnit změnu</a:t>
            </a:r>
          </a:p>
          <a:p>
            <a:r>
              <a:rPr lang="cs-CZ" sz="1600" dirty="0"/>
              <a:t>Sestavení koalice spolupracovníků prosazující změny</a:t>
            </a:r>
          </a:p>
          <a:p>
            <a:r>
              <a:rPr lang="cs-CZ" sz="1600" dirty="0"/>
              <a:t>Vytvoření vize a strategie</a:t>
            </a:r>
          </a:p>
          <a:p>
            <a:r>
              <a:rPr lang="cs-CZ" sz="1600" dirty="0"/>
              <a:t>Komunikace</a:t>
            </a:r>
          </a:p>
          <a:p>
            <a:r>
              <a:rPr lang="cs-CZ" sz="1600" dirty="0"/>
              <a:t>Posílení pravomoci zaměstnanců v širokém měřítku</a:t>
            </a:r>
          </a:p>
          <a:p>
            <a:r>
              <a:rPr lang="cs-CZ" sz="1600" dirty="0"/>
              <a:t>Vytváření krátkodobých vítězství</a:t>
            </a:r>
          </a:p>
          <a:p>
            <a:r>
              <a:rPr lang="cs-CZ" sz="1600" dirty="0"/>
              <a:t>Využití výsledků k podpoře dalších změn</a:t>
            </a:r>
          </a:p>
          <a:p>
            <a:r>
              <a:rPr lang="cs-CZ" sz="1600" dirty="0"/>
              <a:t>Zakotvení nových přístupů do podnikové kultury</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472608" cy="507703"/>
          </a:xfrm>
        </p:spPr>
        <p:txBody>
          <a:bodyPr/>
          <a:lstStyle/>
          <a:p>
            <a:r>
              <a:rPr lang="cs-CZ" dirty="0" smtClean="0"/>
              <a:t>Překonání odporu ke změnám dle </a:t>
            </a:r>
            <a:r>
              <a:rPr lang="cs-CZ" dirty="0" err="1" smtClean="0"/>
              <a:t>Kottera</a:t>
            </a:r>
            <a:endParaRPr lang="cs-CZ" dirty="0"/>
          </a:p>
        </p:txBody>
      </p:sp>
    </p:spTree>
    <p:extLst>
      <p:ext uri="{BB962C8B-B14F-4D97-AF65-F5344CB8AC3E}">
        <p14:creationId xmlns:p14="http://schemas.microsoft.com/office/powerpoint/2010/main" val="189959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496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a:t>Velitelský </a:t>
            </a:r>
            <a:r>
              <a:rPr lang="cs-CZ" sz="1600" b="1" dirty="0" smtClean="0"/>
              <a:t>přístup </a:t>
            </a:r>
            <a:r>
              <a:rPr lang="cs-CZ" sz="1600" dirty="0" smtClean="0"/>
              <a:t>– je </a:t>
            </a:r>
            <a:r>
              <a:rPr lang="cs-CZ" sz="1600" dirty="0"/>
              <a:t>typickým </a:t>
            </a:r>
            <a:r>
              <a:rPr lang="cs-CZ" sz="1600" dirty="0" smtClean="0"/>
              <a:t>scénářem </a:t>
            </a:r>
            <a:r>
              <a:rPr lang="cs-CZ" sz="1600" dirty="0"/>
              <a:t>nejtradičnějšího přístupu k formulaci a implementaci strategie. </a:t>
            </a:r>
            <a:r>
              <a:rPr lang="cs-CZ" sz="1600" dirty="0" smtClean="0"/>
              <a:t>Top manažer </a:t>
            </a:r>
            <a:r>
              <a:rPr lang="cs-CZ" sz="1600" dirty="0"/>
              <a:t>připraví strategický plán, pozve manažery do zasedací místnosti, prezentuje jim strategii a řekne jim, aby ji implementovali. </a:t>
            </a:r>
            <a:r>
              <a:rPr lang="cs-CZ" sz="1600" dirty="0" smtClean="0"/>
              <a:t>Top manažer </a:t>
            </a:r>
            <a:r>
              <a:rPr lang="cs-CZ" sz="1600" dirty="0"/>
              <a:t>je v tomto případě zapojen pouze do formulování </a:t>
            </a:r>
            <a:r>
              <a:rPr lang="cs-CZ" sz="1600" dirty="0" smtClean="0"/>
              <a:t>strategie.</a:t>
            </a:r>
            <a:endParaRPr lang="cs-CZ" sz="1600" dirty="0"/>
          </a:p>
          <a:p>
            <a:pPr algn="just"/>
            <a:r>
              <a:rPr lang="cs-CZ" sz="1600" b="1" dirty="0" smtClean="0"/>
              <a:t>Organizační změna </a:t>
            </a:r>
            <a:r>
              <a:rPr lang="cs-CZ" sz="1600" dirty="0" smtClean="0"/>
              <a:t>– v</a:t>
            </a:r>
            <a:r>
              <a:rPr lang="cs-CZ" sz="1600" dirty="0"/>
              <a:t> případě organizační změny </a:t>
            </a:r>
            <a:r>
              <a:rPr lang="cs-CZ" sz="1600" dirty="0" smtClean="0"/>
              <a:t>top manažer </a:t>
            </a:r>
            <a:r>
              <a:rPr lang="cs-CZ" sz="1600" dirty="0"/>
              <a:t>provede strategická rozhodnutí a pak razí cestu implementaci tím, že přeuspořádá organizační strukturu, personál (= organizační změna) nebo zavede informační systém, schéma pro odměňování apod. (= přizpůsobení administrativních systémů).</a:t>
            </a:r>
          </a:p>
          <a:p>
            <a:pPr algn="just"/>
            <a:r>
              <a:rPr lang="cs-CZ" sz="1600" b="1" dirty="0" smtClean="0"/>
              <a:t>Spolupráce</a:t>
            </a:r>
            <a:r>
              <a:rPr lang="cs-CZ" sz="1600" dirty="0" smtClean="0"/>
              <a:t> – rozšiřuje </a:t>
            </a:r>
            <a:r>
              <a:rPr lang="cs-CZ" sz="1600" dirty="0"/>
              <a:t>přístup spolupráce strategická rozhodnutí na tým top manažerů v organizaci</a:t>
            </a:r>
          </a:p>
          <a:p>
            <a:pPr algn="just"/>
            <a:r>
              <a:rPr lang="cs-CZ" sz="1600" b="1" dirty="0" smtClean="0"/>
              <a:t>Kulturní přístup </a:t>
            </a:r>
            <a:r>
              <a:rPr lang="cs-CZ" sz="1600" dirty="0" smtClean="0"/>
              <a:t>– zapojuje </a:t>
            </a:r>
            <a:r>
              <a:rPr lang="cs-CZ" sz="1600" dirty="0"/>
              <a:t>i nižší články řízení v </a:t>
            </a:r>
            <a:r>
              <a:rPr lang="cs-CZ" sz="1600" dirty="0" smtClean="0"/>
              <a:t>organizaci a další prvky externího prostředí.</a:t>
            </a: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Přístupy k implementaci strategie</a:t>
            </a:r>
            <a:endParaRPr lang="cs-CZ" dirty="0"/>
          </a:p>
        </p:txBody>
      </p:sp>
    </p:spTree>
    <p:extLst>
      <p:ext uri="{BB962C8B-B14F-4D97-AF65-F5344CB8AC3E}">
        <p14:creationId xmlns:p14="http://schemas.microsoft.com/office/powerpoint/2010/main" val="277519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600" dirty="0"/>
              <a:t>Centrálním problémem v implementaci strategie bývá převést strategické záměry a cíle do určení těch faktorů, které jsou kritické pro dosažení těchto cílů a těch klíčových úkolů, které zajistí úspěch. Zásady pro KFÚ a klíčové úkoly</a:t>
            </a:r>
            <a:r>
              <a:rPr lang="cs-CZ" sz="1600" dirty="0" smtClean="0"/>
              <a:t>:</a:t>
            </a:r>
          </a:p>
          <a:p>
            <a:pPr algn="just"/>
            <a:endParaRPr lang="cs-CZ" sz="1600" dirty="0"/>
          </a:p>
          <a:p>
            <a:pPr lvl="0" algn="just"/>
            <a:r>
              <a:rPr lang="cs-CZ" sz="1600" dirty="0"/>
              <a:t>Vytvořit seznam 6-8 KFÚ pro vybranou </a:t>
            </a:r>
            <a:r>
              <a:rPr lang="cs-CZ" sz="1600" dirty="0" smtClean="0"/>
              <a:t>strategii.</a:t>
            </a:r>
            <a:endParaRPr lang="cs-CZ" sz="1600" dirty="0"/>
          </a:p>
          <a:p>
            <a:pPr lvl="0" algn="just"/>
            <a:r>
              <a:rPr lang="cs-CZ" sz="1600" dirty="0"/>
              <a:t>Zkontrolovat seznam a ujistit se, že všechny KFÚ jsou skutečně nezbytné a seznam KFÚ je dostatečný pro </a:t>
            </a:r>
            <a:r>
              <a:rPr lang="cs-CZ" sz="1600" dirty="0" smtClean="0"/>
              <a:t>úspěch.</a:t>
            </a:r>
            <a:endParaRPr lang="cs-CZ" sz="1600" dirty="0"/>
          </a:p>
          <a:p>
            <a:pPr lvl="0" algn="just"/>
            <a:r>
              <a:rPr lang="cs-CZ" sz="1600" dirty="0"/>
              <a:t>Identifikovat klíčové úkoly, které jsou důležité pro zajištění každého KFÚ </a:t>
            </a:r>
            <a:r>
              <a:rPr lang="cs-CZ" sz="1600" dirty="0" smtClean="0"/>
              <a:t>.</a:t>
            </a:r>
            <a:endParaRPr lang="cs-CZ" sz="1600" dirty="0"/>
          </a:p>
          <a:p>
            <a:pPr lvl="0" algn="just"/>
            <a:r>
              <a:rPr lang="cs-CZ" sz="1600" dirty="0"/>
              <a:t>Určit zodpovědnost za každý klíčový </a:t>
            </a:r>
            <a:r>
              <a:rPr lang="cs-CZ" sz="1600" dirty="0" smtClean="0"/>
              <a:t>úkol.</a:t>
            </a:r>
            <a:endParaRPr lang="cs-CZ" sz="1600" dirty="0"/>
          </a:p>
          <a:p>
            <a:pPr lvl="0" algn="just"/>
            <a:r>
              <a:rPr lang="cs-CZ" sz="1600" dirty="0"/>
              <a:t>Nebát se ani symbolických úkolů (např. hodnocení dodavatelů</a:t>
            </a:r>
            <a:r>
              <a:rPr lang="cs-CZ" sz="1600" dirty="0" smtClean="0"/>
              <a:t>).</a:t>
            </a: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192688" cy="507703"/>
          </a:xfrm>
        </p:spPr>
        <p:txBody>
          <a:bodyPr/>
          <a:lstStyle/>
          <a:p>
            <a:r>
              <a:rPr lang="cs-CZ" dirty="0" smtClean="0"/>
              <a:t>Klíčové faktory úspěchu implementace strategie</a:t>
            </a:r>
            <a:endParaRPr lang="cs-CZ" dirty="0"/>
          </a:p>
        </p:txBody>
      </p:sp>
    </p:spTree>
    <p:extLst>
      <p:ext uri="{BB962C8B-B14F-4D97-AF65-F5344CB8AC3E}">
        <p14:creationId xmlns:p14="http://schemas.microsoft.com/office/powerpoint/2010/main" val="388700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945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dirty="0"/>
              <a:t>Přesně určit ty hodnototvorné činnosti, kompetence a konkurenční schopnosti, které jsou důležité (kritické) pro úspěšnou realizaci strategie</a:t>
            </a:r>
          </a:p>
          <a:p>
            <a:pPr lvl="0" algn="just"/>
            <a:r>
              <a:rPr lang="cs-CZ" sz="1600" dirty="0"/>
              <a:t>Rozhodnout, zda je možné a efektivnější některé podpůrné (nekritické) aktivity vyčlenit (provést outsourcing)</a:t>
            </a:r>
          </a:p>
          <a:p>
            <a:pPr lvl="0" algn="just"/>
            <a:r>
              <a:rPr lang="cs-CZ" sz="1600" dirty="0"/>
              <a:t>Rozhodnout, které důležité činnosti a schopnosti vyžadují úzkou spolupráci s ostatními (dodavateli, distribučními kanály, event. konkurenty</a:t>
            </a:r>
          </a:p>
          <a:p>
            <a:pPr lvl="0" algn="just"/>
            <a:r>
              <a:rPr lang="cs-CZ" sz="1600" dirty="0"/>
              <a:t>Z primárních (kritických) hodnototvorných činností, které je třeba provádět interně vytvořit základní stavební kameny organizační struktury</a:t>
            </a:r>
          </a:p>
          <a:p>
            <a:pPr lvl="0" algn="just"/>
            <a:r>
              <a:rPr lang="cs-CZ" sz="1600" dirty="0"/>
              <a:t>Určit míru autority, která je potřebná k řízení každé organizační jednotky a udržet rovnováhu mezi centrálním rozhodováním a rozhodováním na co nejnižší úrovni, aby bylo možné zajistit včasná a kompetentní rozhodnutí a dostatečnou informovanost</a:t>
            </a:r>
          </a:p>
          <a:p>
            <a:pPr lvl="0" algn="just"/>
            <a:r>
              <a:rPr lang="cs-CZ" sz="1600" dirty="0"/>
              <a:t>Vytvořit vztahy mezi jednotlivými odděleními k dosažení nezbytné koordinace</a:t>
            </a:r>
          </a:p>
          <a:p>
            <a:pPr algn="just"/>
            <a:r>
              <a:rPr lang="cs-CZ" sz="1600" dirty="0"/>
              <a:t>Určit, jak budou řízeny vztahy s vnějšími partnery, a přiřadit odpovědnost za vytvoření nezbytných organizačních „mostů“</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272808" cy="507703"/>
          </a:xfrm>
        </p:spPr>
        <p:txBody>
          <a:bodyPr/>
          <a:lstStyle/>
          <a:p>
            <a:r>
              <a:rPr lang="cs-CZ" dirty="0" smtClean="0"/>
              <a:t>Změny v organizační struktuře při implementaci strategie</a:t>
            </a:r>
            <a:endParaRPr lang="cs-CZ" dirty="0"/>
          </a:p>
        </p:txBody>
      </p:sp>
    </p:spTree>
    <p:extLst>
      <p:ext uri="{BB962C8B-B14F-4D97-AF65-F5344CB8AC3E}">
        <p14:creationId xmlns:p14="http://schemas.microsoft.com/office/powerpoint/2010/main" val="3235794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600" dirty="0"/>
              <a:t>Pro implementaci strategie jsou kromě vytvoření organizačních schopností a struktury pro pracovní úsilí (tak, aby bylo možné kompetentně a koordinovaně vykonávat strategicky důležité činnosti) důležité i další implementační úkoly:</a:t>
            </a:r>
          </a:p>
          <a:p>
            <a:pPr lvl="0" algn="just"/>
            <a:r>
              <a:rPr lang="cs-CZ" sz="1600" dirty="0"/>
              <a:t>Přerozdělit zdroje tak, aby vyhovovaly rozpočtovým požadavkům nové strategie.</a:t>
            </a:r>
          </a:p>
          <a:p>
            <a:pPr lvl="0" algn="just"/>
            <a:r>
              <a:rPr lang="cs-CZ" sz="1600" dirty="0"/>
              <a:t>Vybudovat takové politiky a procedury, které podporují strategii.</a:t>
            </a:r>
          </a:p>
          <a:p>
            <a:pPr lvl="0" algn="just"/>
            <a:r>
              <a:rPr lang="cs-CZ" sz="1600" dirty="0"/>
              <a:t>Zavést mechanismy pro neustálé zlepšování a adoptovat systém nejlepších praktik.</a:t>
            </a:r>
          </a:p>
          <a:p>
            <a:pPr lvl="0" algn="just"/>
            <a:r>
              <a:rPr lang="cs-CZ" sz="1600" dirty="0"/>
              <a:t>Instalovat podpůrné systémy, které umožní personálu udržovat jejich strategické role.</a:t>
            </a:r>
          </a:p>
          <a:p>
            <a:pPr lvl="0" algn="just"/>
            <a:r>
              <a:rPr lang="cs-CZ" sz="1600" dirty="0"/>
              <a:t>Implementovat motivační praktiky a iniciativy, které podporují úsilí o dobrou realizaci strategie a podporují angažovanost pracovníků.</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272808" cy="507703"/>
          </a:xfrm>
        </p:spPr>
        <p:txBody>
          <a:bodyPr/>
          <a:lstStyle/>
          <a:p>
            <a:r>
              <a:rPr lang="cs-CZ" dirty="0" smtClean="0"/>
              <a:t>Další úkoly významné při implementaci strategie</a:t>
            </a:r>
            <a:endParaRPr lang="cs-CZ" dirty="0"/>
          </a:p>
        </p:txBody>
      </p:sp>
    </p:spTree>
    <p:extLst>
      <p:ext uri="{BB962C8B-B14F-4D97-AF65-F5344CB8AC3E}">
        <p14:creationId xmlns:p14="http://schemas.microsoft.com/office/powerpoint/2010/main" val="314961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Subjektivní faktory x objektivní faktory</a:t>
            </a:r>
          </a:p>
          <a:p>
            <a:pPr algn="just"/>
            <a:r>
              <a:rPr lang="cs-CZ" sz="1600" dirty="0"/>
              <a:t>Vnitřní podmínky x vnější podmínky</a:t>
            </a:r>
          </a:p>
          <a:p>
            <a:pPr algn="just"/>
            <a:r>
              <a:rPr lang="cs-CZ" sz="1600" dirty="0"/>
              <a:t>Aktivní motivační faktory x pasivní motivační faktory</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Faktory ovlivňující rozhodování o strategii</a:t>
            </a:r>
          </a:p>
        </p:txBody>
      </p:sp>
    </p:spTree>
    <p:extLst>
      <p:ext uri="{BB962C8B-B14F-4D97-AF65-F5344CB8AC3E}">
        <p14:creationId xmlns:p14="http://schemas.microsoft.com/office/powerpoint/2010/main" val="4009535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Jedním z nástrojů využitelných pro sledování a implementaci </a:t>
            </a:r>
            <a:r>
              <a:rPr lang="cs-CZ" sz="1600" dirty="0" smtClean="0"/>
              <a:t>strategií </a:t>
            </a:r>
            <a:r>
              <a:rPr lang="cs-CZ" sz="1600" dirty="0"/>
              <a:t>je široce využívaný přístup </a:t>
            </a:r>
            <a:r>
              <a:rPr lang="cs-CZ" sz="1600" dirty="0" err="1"/>
              <a:t>Balanced</a:t>
            </a:r>
            <a:r>
              <a:rPr lang="cs-CZ" sz="1600" dirty="0"/>
              <a:t> </a:t>
            </a:r>
            <a:r>
              <a:rPr lang="cs-CZ" sz="1600" dirty="0" err="1"/>
              <a:t>Scorecard</a:t>
            </a:r>
            <a:r>
              <a:rPr lang="cs-CZ" sz="1600" dirty="0"/>
              <a:t> Davida P. </a:t>
            </a:r>
            <a:r>
              <a:rPr lang="cs-CZ" sz="1600" dirty="0" err="1"/>
              <a:t>Nortona</a:t>
            </a:r>
            <a:r>
              <a:rPr lang="cs-CZ" sz="1600" dirty="0"/>
              <a:t> a Roberta S. Kaplana</a:t>
            </a:r>
            <a:r>
              <a:rPr lang="cs-CZ" sz="1600" dirty="0" smtClean="0"/>
              <a:t>.</a:t>
            </a:r>
          </a:p>
          <a:p>
            <a:pPr algn="just"/>
            <a:r>
              <a:rPr lang="cs-CZ" sz="1600" dirty="0"/>
              <a:t>Založen je na systematickém převodu mise a strategie firmy na ucelenou sadu výkonnostních ukazatelů (tzv. </a:t>
            </a:r>
            <a:r>
              <a:rPr lang="cs-CZ" sz="1600" dirty="0" err="1"/>
              <a:t>Scorecard</a:t>
            </a:r>
            <a:r>
              <a:rPr lang="cs-CZ" sz="1600" dirty="0"/>
              <a:t>), která ve společnosti vytvoří základ pro implementaci i měření dosahování strategie. </a:t>
            </a:r>
            <a:endParaRPr lang="cs-CZ" sz="1600" dirty="0" smtClean="0"/>
          </a:p>
          <a:p>
            <a:pPr algn="just"/>
            <a:r>
              <a:rPr lang="cs-CZ" sz="1600" dirty="0" smtClean="0"/>
              <a:t>Výkonnostní </a:t>
            </a:r>
            <a:r>
              <a:rPr lang="cs-CZ" sz="1600" dirty="0"/>
              <a:t>ukazatele tento přístup doporučuje stanovit pro čtyři základní </a:t>
            </a:r>
            <a:r>
              <a:rPr lang="cs-CZ" sz="1600" dirty="0" smtClean="0"/>
              <a:t>podnikové oblasti, a to finanční, zákaznickou, procesní a učení.</a:t>
            </a:r>
          </a:p>
          <a:p>
            <a:pPr algn="just"/>
            <a:r>
              <a:rPr lang="cs-CZ" sz="1600" dirty="0"/>
              <a:t>Na základě sady těchto ukazatelů následně </a:t>
            </a:r>
            <a:r>
              <a:rPr lang="cs-CZ" sz="1600" dirty="0" smtClean="0"/>
              <a:t>podnik </a:t>
            </a:r>
            <a:r>
              <a:rPr lang="cs-CZ" sz="1600" dirty="0"/>
              <a:t>sleduje a hodnotí svůj </a:t>
            </a:r>
            <a:r>
              <a:rPr lang="cs-CZ" sz="1600" dirty="0" smtClean="0"/>
              <a:t>jak </a:t>
            </a:r>
            <a:r>
              <a:rPr lang="cs-CZ" sz="1600" dirty="0"/>
              <a:t>krátkodobý, tak dlouhodobý výkon</a:t>
            </a:r>
            <a:r>
              <a:rPr lang="cs-CZ" sz="1600" dirty="0" smtClean="0"/>
              <a:t>.</a:t>
            </a:r>
          </a:p>
          <a:p>
            <a:pPr algn="just"/>
            <a:r>
              <a:rPr lang="cs-CZ" sz="1600" dirty="0" smtClean="0"/>
              <a:t>Metoda je univerzálně </a:t>
            </a:r>
            <a:r>
              <a:rPr lang="cs-CZ" sz="1600" dirty="0"/>
              <a:t>využitelná ve všech odvětví a sektorech, </a:t>
            </a:r>
            <a:r>
              <a:rPr lang="cs-CZ" sz="1600" dirty="0" smtClean="0"/>
              <a:t>i pro neziskové organizace.</a:t>
            </a:r>
          </a:p>
          <a:p>
            <a:pPr algn="just"/>
            <a:r>
              <a:rPr lang="cs-CZ" sz="1600" dirty="0" smtClean="0"/>
              <a:t>Nutnou podmínkou pro realizaci této metody je kvalitní informační systém v podniku.</a:t>
            </a:r>
            <a:endParaRPr lang="cs-CZ" sz="1600" dirty="0"/>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272808" cy="507703"/>
          </a:xfrm>
        </p:spPr>
        <p:txBody>
          <a:bodyPr/>
          <a:lstStyle/>
          <a:p>
            <a:r>
              <a:rPr lang="cs-CZ" dirty="0" err="1" smtClean="0"/>
              <a:t>Balanced</a:t>
            </a:r>
            <a:r>
              <a:rPr lang="cs-CZ" dirty="0" smtClean="0"/>
              <a:t> </a:t>
            </a:r>
            <a:r>
              <a:rPr lang="cs-CZ" dirty="0" err="1" smtClean="0"/>
              <a:t>Scorecard</a:t>
            </a:r>
            <a:r>
              <a:rPr lang="cs-CZ" dirty="0" smtClean="0"/>
              <a:t> a implementace strategie</a:t>
            </a:r>
            <a:endParaRPr lang="cs-CZ" dirty="0"/>
          </a:p>
        </p:txBody>
      </p:sp>
    </p:spTree>
    <p:extLst>
      <p:ext uri="{BB962C8B-B14F-4D97-AF65-F5344CB8AC3E}">
        <p14:creationId xmlns:p14="http://schemas.microsoft.com/office/powerpoint/2010/main" val="403620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a:t>Finanční</a:t>
            </a:r>
            <a:r>
              <a:rPr lang="cs-CZ" sz="1600" dirty="0"/>
              <a:t> – sada výkonnostních ukazatelů, které </a:t>
            </a:r>
            <a:r>
              <a:rPr lang="cs-CZ" sz="1600" dirty="0" smtClean="0"/>
              <a:t>podnik </a:t>
            </a:r>
            <a:r>
              <a:rPr lang="cs-CZ" sz="1600" dirty="0"/>
              <a:t>v této oblasti sleduje, má podat měřitelný obraz o ekonomických důsledcích aktivit </a:t>
            </a:r>
            <a:r>
              <a:rPr lang="cs-CZ" sz="1600" dirty="0" smtClean="0"/>
              <a:t>podniku </a:t>
            </a:r>
            <a:r>
              <a:rPr lang="cs-CZ" sz="1600" dirty="0"/>
              <a:t>realizovaných v rámci dané </a:t>
            </a:r>
            <a:r>
              <a:rPr lang="cs-CZ" sz="1600" dirty="0" smtClean="0"/>
              <a:t>strategie.</a:t>
            </a:r>
          </a:p>
          <a:p>
            <a:pPr algn="just"/>
            <a:r>
              <a:rPr lang="cs-CZ" sz="1600" b="1" dirty="0"/>
              <a:t>Zákaznická</a:t>
            </a:r>
            <a:r>
              <a:rPr lang="cs-CZ" sz="1600" dirty="0"/>
              <a:t> – zde má </a:t>
            </a:r>
            <a:r>
              <a:rPr lang="cs-CZ" sz="1600" dirty="0" smtClean="0"/>
              <a:t>podnik </a:t>
            </a:r>
            <a:r>
              <a:rPr lang="cs-CZ" sz="1600" dirty="0"/>
              <a:t>definovat ukazatele výkonnosti a výkonnost sledovat pro své hlavní segmenty </a:t>
            </a:r>
            <a:r>
              <a:rPr lang="cs-CZ" sz="1600" dirty="0" smtClean="0"/>
              <a:t>zákazníků.</a:t>
            </a:r>
          </a:p>
          <a:p>
            <a:pPr algn="just"/>
            <a:r>
              <a:rPr lang="cs-CZ" sz="1600" b="1" dirty="0" smtClean="0"/>
              <a:t>Procesní</a:t>
            </a:r>
            <a:r>
              <a:rPr lang="cs-CZ" sz="1600" dirty="0" smtClean="0"/>
              <a:t> – v</a:t>
            </a:r>
            <a:r>
              <a:rPr lang="cs-CZ" sz="1600" dirty="0"/>
              <a:t> rámci této oblasti má </a:t>
            </a:r>
            <a:r>
              <a:rPr lang="cs-CZ" sz="1600" dirty="0" smtClean="0"/>
              <a:t>podnik </a:t>
            </a:r>
            <a:r>
              <a:rPr lang="cs-CZ" sz="1600" dirty="0"/>
              <a:t>měřit resp. vyhodnocovat výkonnost základních podnikových procesů (aspektů), které jsou páteří její </a:t>
            </a:r>
            <a:r>
              <a:rPr lang="cs-CZ" sz="1600" dirty="0" smtClean="0"/>
              <a:t>konkurenceschopnosti.</a:t>
            </a:r>
          </a:p>
          <a:p>
            <a:pPr algn="just"/>
            <a:r>
              <a:rPr lang="cs-CZ" sz="1600" b="1" dirty="0" smtClean="0"/>
              <a:t>Učení se a růstu (inovace a učení se) </a:t>
            </a:r>
            <a:r>
              <a:rPr lang="cs-CZ" sz="1600" dirty="0" smtClean="0"/>
              <a:t>– </a:t>
            </a:r>
            <a:r>
              <a:rPr lang="cs-CZ" sz="1600" dirty="0"/>
              <a:t>v této oblasti pak stanovit ukazatele pro měření a hodnocení své schopnosti dlouhodobě se učit a </a:t>
            </a:r>
            <a:r>
              <a:rPr lang="cs-CZ" sz="1600" dirty="0" smtClean="0"/>
              <a:t>zlepšovat.</a:t>
            </a:r>
            <a:endParaRPr lang="cs-CZ" sz="1600" dirty="0"/>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272808" cy="507703"/>
          </a:xfrm>
        </p:spPr>
        <p:txBody>
          <a:bodyPr/>
          <a:lstStyle/>
          <a:p>
            <a:r>
              <a:rPr lang="cs-CZ" dirty="0" smtClean="0"/>
              <a:t>Výkonnostní ukazatele v </a:t>
            </a:r>
            <a:r>
              <a:rPr lang="cs-CZ" dirty="0" err="1" smtClean="0"/>
              <a:t>Balanced</a:t>
            </a:r>
            <a:r>
              <a:rPr lang="cs-CZ" dirty="0" smtClean="0"/>
              <a:t> </a:t>
            </a:r>
            <a:r>
              <a:rPr lang="cs-CZ" dirty="0" err="1" smtClean="0"/>
              <a:t>Scorecard</a:t>
            </a:r>
            <a:endParaRPr lang="cs-CZ" dirty="0"/>
          </a:p>
        </p:txBody>
      </p:sp>
    </p:spTree>
    <p:extLst>
      <p:ext uri="{BB962C8B-B14F-4D97-AF65-F5344CB8AC3E}">
        <p14:creationId xmlns:p14="http://schemas.microsoft.com/office/powerpoint/2010/main" val="452227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272808" cy="507703"/>
          </a:xfrm>
        </p:spPr>
        <p:txBody>
          <a:bodyPr/>
          <a:lstStyle/>
          <a:p>
            <a:r>
              <a:rPr lang="cs-CZ" dirty="0" smtClean="0"/>
              <a:t>Proces </a:t>
            </a:r>
            <a:r>
              <a:rPr lang="cs-CZ" dirty="0" err="1" smtClean="0"/>
              <a:t>Balanced</a:t>
            </a:r>
            <a:r>
              <a:rPr lang="cs-CZ" dirty="0" smtClean="0"/>
              <a:t> </a:t>
            </a:r>
            <a:r>
              <a:rPr lang="cs-CZ" dirty="0" err="1" smtClean="0"/>
              <a:t>Scorecard</a:t>
            </a:r>
            <a:endParaRPr lang="cs-CZ" dirty="0"/>
          </a:p>
        </p:txBody>
      </p:sp>
      <p:pic>
        <p:nvPicPr>
          <p:cNvPr id="5" name="Zástupný symbol pro obsah 3" descr="056BalancedScorecard.jpg"/>
          <p:cNvPicPr>
            <a:picLocks noChangeAspect="1"/>
          </p:cNvPicPr>
          <p:nvPr/>
        </p:nvPicPr>
        <p:blipFill>
          <a:blip r:embed="rId2" cstate="print"/>
          <a:stretch>
            <a:fillRect/>
          </a:stretch>
        </p:blipFill>
        <p:spPr>
          <a:xfrm>
            <a:off x="827584" y="899073"/>
            <a:ext cx="6408711" cy="3652480"/>
          </a:xfrm>
          <a:prstGeom prst="rect">
            <a:avLst/>
          </a:prstGeom>
        </p:spPr>
      </p:pic>
    </p:spTree>
    <p:extLst>
      <p:ext uri="{BB962C8B-B14F-4D97-AF65-F5344CB8AC3E}">
        <p14:creationId xmlns:p14="http://schemas.microsoft.com/office/powerpoint/2010/main" val="380167729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600" dirty="0"/>
              <a:t>Konečný úspěch strategie v organizaci záleží na tom, do jaké míry budou lidé ochotni (z)měnit své chování (např. ve vztahu k zákazníkům apod.). Proto je důležité</a:t>
            </a:r>
            <a:r>
              <a:rPr lang="cs-CZ" sz="1600" dirty="0" smtClean="0"/>
              <a:t>:</a:t>
            </a:r>
          </a:p>
          <a:p>
            <a:pPr marL="0" indent="0" algn="just">
              <a:buNone/>
            </a:pPr>
            <a:endParaRPr lang="cs-CZ" sz="1600" dirty="0"/>
          </a:p>
          <a:p>
            <a:pPr lvl="0" algn="just"/>
            <a:r>
              <a:rPr lang="cs-CZ" sz="1600" dirty="0"/>
              <a:t>aby v organizaci panoval jasný názor na strategii, kterou je třeba realizovat,</a:t>
            </a:r>
          </a:p>
          <a:p>
            <a:pPr lvl="0" algn="just"/>
            <a:r>
              <a:rPr lang="cs-CZ" sz="1600" dirty="0"/>
              <a:t>aby manažeři zvážili, jakým způsobem dosáhnout angažovanosti, protože změna nenastane, dokud lidé v organizaci nebudou v oblasti změny angažováni,</a:t>
            </a:r>
          </a:p>
          <a:p>
            <a:pPr lvl="0" algn="just"/>
            <a:r>
              <a:rPr lang="cs-CZ" sz="1600" dirty="0"/>
              <a:t>zvážit různé přístupy k řízení strategické změny, protože ta bude pravděpodobně záviset na okolnostech.</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272808" cy="507703"/>
          </a:xfrm>
        </p:spPr>
        <p:txBody>
          <a:bodyPr/>
          <a:lstStyle/>
          <a:p>
            <a:r>
              <a:rPr lang="cs-CZ" dirty="0" smtClean="0"/>
              <a:t>Faktory důležité pro úspěšnou implementaci strategie</a:t>
            </a:r>
            <a:endParaRPr lang="cs-CZ" dirty="0"/>
          </a:p>
        </p:txBody>
      </p:sp>
    </p:spTree>
    <p:extLst>
      <p:ext uri="{BB962C8B-B14F-4D97-AF65-F5344CB8AC3E}">
        <p14:creationId xmlns:p14="http://schemas.microsoft.com/office/powerpoint/2010/main" val="590889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25067"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dirty="0" smtClean="0"/>
              <a:t>Omezenost zdrojů – finanční prostředky, lidské a materiální zdroje nedostačují na realizaci strategických rozhodnutí.</a:t>
            </a:r>
          </a:p>
          <a:p>
            <a:pPr lvl="0" algn="just"/>
            <a:r>
              <a:rPr lang="cs-CZ" sz="1600" dirty="0" smtClean="0"/>
              <a:t>Neúspěšnost – známost neúspěšnosti organizace při realizaci strategických rozhodnutích.</a:t>
            </a:r>
          </a:p>
          <a:p>
            <a:pPr lvl="0" algn="just"/>
            <a:r>
              <a:rPr lang="cs-CZ" sz="1600" dirty="0" smtClean="0"/>
              <a:t>Špatná komunikace – transfer informací a znalostí v různých jednotkách organizace je špatný a nefunguje.</a:t>
            </a:r>
          </a:p>
          <a:p>
            <a:pPr lvl="0" algn="just"/>
            <a:r>
              <a:rPr lang="cs-CZ" sz="1600" dirty="0" smtClean="0"/>
              <a:t>Konfliktní cíle a priority – cíle a strategie organizace jsou vzájemně divergentní, vzájemně si odporující.</a:t>
            </a:r>
          </a:p>
          <a:p>
            <a:pPr lvl="0" algn="just"/>
            <a:r>
              <a:rPr lang="cs-CZ" sz="1600" dirty="0" smtClean="0"/>
              <a:t>Nejistota okolí – při implementaci strategie se vyskytly neočekávané problémy a změny v podnikatelském prostředí.</a:t>
            </a:r>
          </a:p>
          <a:p>
            <a:pPr lvl="0" algn="just"/>
            <a:r>
              <a:rPr lang="cs-CZ" sz="1600" dirty="0" smtClean="0"/>
              <a:t>Koordinace – koordinace exekutivních aktivit je špatná a neúčinná.</a:t>
            </a:r>
          </a:p>
          <a:p>
            <a:pPr lvl="0" algn="just"/>
            <a:r>
              <a:rPr lang="cs-CZ" sz="1600" dirty="0" smtClean="0"/>
              <a:t>Nekompetentní lidské zdroje – pracovníkům, kteří se angažují při implementaci strategie, scházejí potřebné schopnosti a dovednosti.</a:t>
            </a:r>
          </a:p>
          <a:p>
            <a:pPr lvl="0"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272808" cy="507703"/>
          </a:xfrm>
        </p:spPr>
        <p:txBody>
          <a:bodyPr/>
          <a:lstStyle/>
          <a:p>
            <a:r>
              <a:rPr lang="cs-CZ" dirty="0" smtClean="0"/>
              <a:t>Bariéry implementace strategie</a:t>
            </a:r>
            <a:endParaRPr lang="cs-CZ" dirty="0"/>
          </a:p>
        </p:txBody>
      </p:sp>
    </p:spTree>
    <p:extLst>
      <p:ext uri="{BB962C8B-B14F-4D97-AF65-F5344CB8AC3E}">
        <p14:creationId xmlns:p14="http://schemas.microsoft.com/office/powerpoint/2010/main" val="1423527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pPr algn="l"/>
            <a:r>
              <a:rPr lang="cs-CZ" sz="4000" b="1" dirty="0">
                <a:solidFill>
                  <a:schemeClr val="bg1"/>
                </a:solidFill>
                <a:latin typeface="Times New Roman" panose="02020603050405020304" pitchFamily="18" charset="0"/>
                <a:cs typeface="Times New Roman" panose="02020603050405020304" pitchFamily="18" charset="0"/>
              </a:rPr>
              <a:t>Strategická kontrola</a:t>
            </a: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588224" y="3723878"/>
            <a:ext cx="2384047"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Ing. Šárka Zapletalová, Ph.D.</a:t>
            </a:r>
          </a:p>
          <a:p>
            <a:pPr algn="r"/>
            <a:r>
              <a:rPr lang="cs-CZ" altLang="cs-CZ" sz="900" dirty="0">
                <a:solidFill>
                  <a:srgbClr val="307871"/>
                </a:solidFill>
                <a:latin typeface="Times New Roman" panose="02020603050405020304" pitchFamily="18" charset="0"/>
                <a:cs typeface="Times New Roman" panose="02020603050405020304" pitchFamily="18" charset="0"/>
              </a:rPr>
              <a:t>Katedra Podnikové ekonomiky a managementu</a:t>
            </a:r>
          </a:p>
          <a:p>
            <a:pPr algn="r"/>
            <a:r>
              <a:rPr lang="cs-CZ" altLang="cs-CZ" sz="900">
                <a:solidFill>
                  <a:srgbClr val="307871"/>
                </a:solidFill>
                <a:latin typeface="Times New Roman" panose="02020603050405020304" pitchFamily="18" charset="0"/>
                <a:cs typeface="Times New Roman" panose="02020603050405020304" pitchFamily="18" charset="0"/>
              </a:rPr>
              <a:t>STRATEGICKÝ MANAGEMENT</a:t>
            </a:r>
          </a:p>
          <a:p>
            <a:pPr algn="r"/>
            <a:endParaRPr lang="cs-CZ" altLang="cs-CZ" sz="9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40543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600" dirty="0"/>
              <a:t>Kontrola – určení, zda bylo dosaženo shody ve vývoji kontrolované reality vůči specifikovaným požadavkům.</a:t>
            </a:r>
          </a:p>
          <a:p>
            <a:r>
              <a:rPr lang="cs-CZ" sz="1600" dirty="0"/>
              <a:t>Základní náplní kontroly v obecném slova smyslu je sledování plnění úkolů plánu, zjišťování odchylek skutečnosti od plánu, rozbor příčin vzniku odchylek a jejich včasné odstranění.</a:t>
            </a:r>
          </a:p>
          <a:p>
            <a:r>
              <a:rPr lang="pl-PL" sz="1600" dirty="0"/>
              <a:t>Kontrola je jednou ze základních funkcí řízení.</a:t>
            </a:r>
          </a:p>
          <a:p>
            <a:r>
              <a:rPr lang="cs-CZ" sz="1600" dirty="0"/>
              <a:t>Z hlediska systémového je kontrola zpětnovazební činností.</a:t>
            </a:r>
          </a:p>
          <a:p>
            <a:r>
              <a:rPr lang="cs-CZ" sz="1600" dirty="0"/>
              <a:t>Kontrola umožňuje prostřednictvím identifikace odchylek od cíle a plánu realizovat nápravná opatření vedoucí k dosažení cílů. A to, pokud možno, ještě dříve, než odchylky nastanou (jde o prevenci).</a:t>
            </a:r>
          </a:p>
          <a:p>
            <a:r>
              <a:rPr lang="cs-CZ" sz="1600" dirty="0"/>
              <a:t>Je to proces, jehož prováděním získává řídící orgán informace o rozdílu mezi plánovaným a skutečným stavem systému (struktury, organizace, firmy) a také o příčinách jeho vzniku.</a:t>
            </a:r>
          </a:p>
          <a:p>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a:t>Pojetí kontroly</a:t>
            </a:r>
          </a:p>
        </p:txBody>
      </p:sp>
    </p:spTree>
    <p:extLst>
      <p:ext uri="{BB962C8B-B14F-4D97-AF65-F5344CB8AC3E}">
        <p14:creationId xmlns:p14="http://schemas.microsoft.com/office/powerpoint/2010/main" val="192386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b="1" dirty="0"/>
              <a:t>Rozborový charakter kontroly</a:t>
            </a:r>
            <a:r>
              <a:rPr lang="cs-CZ" sz="1600" dirty="0"/>
              <a:t> při sledování příčin a rozsahu odchylek mezi plánem a skutečností.</a:t>
            </a:r>
          </a:p>
          <a:p>
            <a:pPr lvl="0" algn="just"/>
            <a:r>
              <a:rPr lang="cs-CZ" sz="1600" b="1" dirty="0"/>
              <a:t>Cílová orientace kontrolního procesu</a:t>
            </a:r>
            <a:r>
              <a:rPr lang="cs-CZ" sz="1600" dirty="0"/>
              <a:t> zejména z hlediska dosažení cíle v požadované kvalitě i době.</a:t>
            </a:r>
          </a:p>
          <a:p>
            <a:pPr lvl="0" algn="just"/>
            <a:r>
              <a:rPr lang="cs-CZ" sz="1600" b="1" dirty="0"/>
              <a:t>Pozitivnost kontroly </a:t>
            </a:r>
            <a:r>
              <a:rPr lang="cs-CZ" sz="1600" dirty="0"/>
              <a:t>před regresivním pojetím, které je spojeno především s postihy. Kontrola totiž musí podchytit nejen negativní odchylky, ale i pozitivní odchýlení od plánu a tyto relevantní pozitivní rozdíly umět vhodně ocenit.</a:t>
            </a:r>
          </a:p>
          <a:p>
            <a:pPr lvl="0" algn="just"/>
            <a:r>
              <a:rPr lang="cs-CZ" sz="1600" b="1" dirty="0"/>
              <a:t>Nezbytnost preventivnosti v </a:t>
            </a:r>
            <a:r>
              <a:rPr lang="cs-CZ" sz="1600" dirty="0"/>
              <a:t>návaznosti na její včasné zabudování do všech manažerských funkcí jak sekvenčního tak paralelního charakteru.</a:t>
            </a:r>
          </a:p>
          <a:p>
            <a:pPr lvl="0" algn="just"/>
            <a:r>
              <a:rPr lang="cs-CZ" sz="1600" b="1" dirty="0"/>
              <a:t>Vyvolání aktivity všech pracovníků podniku </a:t>
            </a:r>
            <a:r>
              <a:rPr lang="cs-CZ" sz="1600" dirty="0"/>
              <a:t>při navrhování kontrolních postupů jednotlivých typů a jejich samotné účasti při provádění kontrol. Nelze přitom zapomínat na kontrolu sebe sama </a:t>
            </a:r>
          </a:p>
          <a:p>
            <a:pPr lvl="0" algn="just"/>
            <a:r>
              <a:rPr lang="cs-CZ" sz="1600" b="1" dirty="0"/>
              <a:t>Uvědomění si skutečnost, že vše nelze kontrolovat. </a:t>
            </a:r>
            <a:r>
              <a:rPr lang="cs-CZ" sz="1600" dirty="0"/>
              <a:t>Některé odchylky malého rozsahu lze považovat za normální a pokud nepřekročí odchylky určitou velikost, je zbytečné věnovat jim pozornost.</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a:t>Vlastnosti kontrolního procesu</a:t>
            </a:r>
          </a:p>
        </p:txBody>
      </p:sp>
    </p:spTree>
    <p:extLst>
      <p:ext uri="{BB962C8B-B14F-4D97-AF65-F5344CB8AC3E}">
        <p14:creationId xmlns:p14="http://schemas.microsoft.com/office/powerpoint/2010/main" val="336122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1557"/>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a:t>Poznávací funkce</a:t>
            </a:r>
          </a:p>
          <a:p>
            <a:pPr lvl="1" algn="just"/>
            <a:r>
              <a:rPr lang="cs-CZ" sz="1600" dirty="0"/>
              <a:t>zjišťovací fáze</a:t>
            </a:r>
          </a:p>
          <a:p>
            <a:pPr lvl="1" algn="just"/>
            <a:r>
              <a:rPr lang="cs-CZ" sz="1600" dirty="0"/>
              <a:t>hodnotící fáze </a:t>
            </a:r>
          </a:p>
          <a:p>
            <a:pPr marL="457200" lvl="1" indent="0" algn="just">
              <a:buNone/>
            </a:pPr>
            <a:endParaRPr lang="cs-CZ" sz="1600" dirty="0"/>
          </a:p>
          <a:p>
            <a:pPr algn="just"/>
            <a:r>
              <a:rPr lang="cs-CZ" sz="1600" b="1" dirty="0"/>
              <a:t>Nápravná funkce </a:t>
            </a:r>
            <a:r>
              <a:rPr lang="cs-CZ" sz="1600" dirty="0"/>
              <a:t>– určující faktor účinnosti kontroly; vzniká po zaregistrování výsledků poznání, které mohou nabývat těchto parametrů:</a:t>
            </a:r>
          </a:p>
          <a:p>
            <a:pPr lvl="1" algn="just"/>
            <a:r>
              <a:rPr lang="cs-CZ" sz="1600" dirty="0"/>
              <a:t>odpovídající,</a:t>
            </a:r>
          </a:p>
          <a:p>
            <a:pPr lvl="1" algn="just"/>
            <a:r>
              <a:rPr lang="cs-CZ" sz="1600" dirty="0"/>
              <a:t>neodpovídající – kladné</a:t>
            </a:r>
          </a:p>
          <a:p>
            <a:pPr lvl="1" algn="just"/>
            <a:r>
              <a:rPr lang="cs-CZ" sz="1600" dirty="0"/>
              <a:t>neodpovídající - záporné</a:t>
            </a:r>
          </a:p>
          <a:p>
            <a:pPr marL="457200" lvl="1" indent="0" algn="just">
              <a:buNone/>
            </a:pPr>
            <a:endParaRPr lang="cs-CZ" sz="1600" dirty="0"/>
          </a:p>
          <a:p>
            <a:pPr algn="just"/>
            <a:r>
              <a:rPr lang="cs-CZ" sz="1600" b="1" dirty="0"/>
              <a:t>Výchovná funkce </a:t>
            </a:r>
          </a:p>
          <a:p>
            <a:pPr lvl="1" algn="just"/>
            <a:r>
              <a:rPr lang="cs-CZ" sz="1600" dirty="0"/>
              <a:t>upevňuje společenskou a pracovní kázeň,</a:t>
            </a:r>
          </a:p>
          <a:p>
            <a:pPr lvl="1" algn="just"/>
            <a:r>
              <a:rPr lang="cs-CZ" sz="1600" dirty="0"/>
              <a:t>omezuje nesprávné metody práce ( rozbor příčin odchylek),</a:t>
            </a:r>
          </a:p>
          <a:p>
            <a:pPr lvl="1" algn="just"/>
            <a:r>
              <a:rPr lang="cs-CZ" sz="1600" dirty="0"/>
              <a:t>vychovává k odpovědnosti a rozšiřuje zkušenosti všech pracovníků</a:t>
            </a:r>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a:t>Funkce kontrolního procesu</a:t>
            </a:r>
          </a:p>
        </p:txBody>
      </p:sp>
    </p:spTree>
    <p:extLst>
      <p:ext uri="{BB962C8B-B14F-4D97-AF65-F5344CB8AC3E}">
        <p14:creationId xmlns:p14="http://schemas.microsoft.com/office/powerpoint/2010/main" val="4229809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a:t>Fáze kontrolního procesu</a:t>
            </a:r>
          </a:p>
        </p:txBody>
      </p:sp>
      <p:pic>
        <p:nvPicPr>
          <p:cNvPr id="4" name="Obrázek 3"/>
          <p:cNvPicPr>
            <a:picLocks noChangeAspect="1"/>
          </p:cNvPicPr>
          <p:nvPr/>
        </p:nvPicPr>
        <p:blipFill rotWithShape="1">
          <a:blip r:embed="rId2"/>
          <a:srcRect t="16144"/>
          <a:stretch/>
        </p:blipFill>
        <p:spPr>
          <a:xfrm>
            <a:off x="593812" y="843558"/>
            <a:ext cx="6588224" cy="3744416"/>
          </a:xfrm>
          <a:prstGeom prst="rect">
            <a:avLst/>
          </a:prstGeom>
        </p:spPr>
      </p:pic>
    </p:spTree>
    <p:extLst>
      <p:ext uri="{BB962C8B-B14F-4D97-AF65-F5344CB8AC3E}">
        <p14:creationId xmlns:p14="http://schemas.microsoft.com/office/powerpoint/2010/main" val="2228253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560840" cy="507703"/>
          </a:xfrm>
        </p:spPr>
        <p:txBody>
          <a:bodyPr/>
          <a:lstStyle/>
          <a:p>
            <a:r>
              <a:rPr lang="cs-CZ" dirty="0"/>
              <a:t>Faktory ovlivňující rozhodování o strategii – české podniky</a:t>
            </a:r>
          </a:p>
        </p:txBody>
      </p:sp>
      <p:graphicFrame>
        <p:nvGraphicFramePr>
          <p:cNvPr id="5" name="Objekt 4"/>
          <p:cNvGraphicFramePr>
            <a:graphicFrameLocks noChangeAspect="1"/>
          </p:cNvGraphicFramePr>
          <p:nvPr>
            <p:extLst/>
          </p:nvPr>
        </p:nvGraphicFramePr>
        <p:xfrm>
          <a:off x="1381950" y="896436"/>
          <a:ext cx="6380100" cy="3591594"/>
        </p:xfrm>
        <a:graphic>
          <a:graphicData uri="http://schemas.openxmlformats.org/presentationml/2006/ole">
            <mc:AlternateContent xmlns:mc="http://schemas.openxmlformats.org/markup-compatibility/2006">
              <mc:Choice xmlns:v="urn:schemas-microsoft-com:vml" Requires="v">
                <p:oleObj spid="_x0000_s1033" name="Graf" r:id="rId3" imgW="5448367" imgH="3067185" progId="MSGraph.Chart.8">
                  <p:embed/>
                </p:oleObj>
              </mc:Choice>
              <mc:Fallback>
                <p:oleObj name="Graf" r:id="rId3" imgW="5448367" imgH="3067185" progId="MSGraph.Chart.8">
                  <p:embed/>
                  <p:pic>
                    <p:nvPicPr>
                      <p:cNvPr id="5" name="Objek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1950" y="896436"/>
                        <a:ext cx="6380100" cy="3591594"/>
                      </a:xfrm>
                      <a:prstGeom prst="rect">
                        <a:avLst/>
                      </a:prstGeom>
                      <a:noFill/>
                    </p:spPr>
                  </p:pic>
                </p:oleObj>
              </mc:Fallback>
            </mc:AlternateContent>
          </a:graphicData>
        </a:graphic>
      </p:graphicFrame>
    </p:spTree>
    <p:extLst>
      <p:ext uri="{BB962C8B-B14F-4D97-AF65-F5344CB8AC3E}">
        <p14:creationId xmlns:p14="http://schemas.microsoft.com/office/powerpoint/2010/main" val="19805057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40616" y="71040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600" b="1" dirty="0"/>
              <a:t>Základní typy kontrol</a:t>
            </a:r>
          </a:p>
          <a:p>
            <a:pPr marL="357188" lvl="1" indent="-357188">
              <a:buFont typeface="Arial" panose="020B0604020202020204" pitchFamily="34" charset="0"/>
              <a:buChar char="•"/>
            </a:pPr>
            <a:r>
              <a:rPr lang="cs-CZ" sz="1600" b="1" i="1" dirty="0"/>
              <a:t>Kontrola ročního plánu </a:t>
            </a:r>
            <a:r>
              <a:rPr lang="cs-CZ" sz="1600" dirty="0"/>
              <a:t>– zjišťuje zda bylo dosaženo plánovaných výsledků stanovených v ročním plánu  pomocí různých postupů: analýza prodeje, analýza </a:t>
            </a:r>
            <a:r>
              <a:rPr lang="cs-CZ" sz="1600" dirty="0" err="1"/>
              <a:t>mikroprodeje</a:t>
            </a:r>
            <a:r>
              <a:rPr lang="cs-CZ" sz="1600" dirty="0"/>
              <a:t>, analýza podílu na trhu, analýza marketingových výdajů vzhledem k obratu, finanční analýza, analýza srovnávacích tabulek výkonnosti.</a:t>
            </a:r>
          </a:p>
          <a:p>
            <a:pPr lvl="0"/>
            <a:r>
              <a:rPr lang="cs-CZ" sz="1600" b="1" i="1" dirty="0"/>
              <a:t>Analýza ziskovosti </a:t>
            </a:r>
            <a:r>
              <a:rPr lang="cs-CZ" sz="1600" dirty="0"/>
              <a:t>- sleduje a zjišťuje, kde podnik vydělává a kde prodělává. Sleduje ziskovost produktů, regionů, zákazníků, segmentů, distribučních cest, velikosti objednávek a dalších objektů. </a:t>
            </a:r>
          </a:p>
          <a:p>
            <a:pPr marL="357188" lvl="1" indent="-357188">
              <a:buFont typeface="Arial" panose="020B0604020202020204" pitchFamily="34" charset="0"/>
              <a:buChar char="•"/>
            </a:pPr>
            <a:r>
              <a:rPr lang="cs-CZ" sz="1600" b="1" i="1" dirty="0"/>
              <a:t>Analýza produktivity </a:t>
            </a:r>
            <a:r>
              <a:rPr lang="cs-CZ" sz="1600" dirty="0"/>
              <a:t>- provádí posouzení, zda firma dosahuje u určitých produktů, oblastí a trhů přiměřeného zisku pomocí metod: analýza historických vztahů, analýza konkurenční parity, tržní experimenty, data z jediného zdroje, úsudkové odhady</a:t>
            </a:r>
          </a:p>
          <a:p>
            <a:pPr marL="357188" lvl="1" indent="-357188">
              <a:buFont typeface="Arial" panose="020B0604020202020204" pitchFamily="34" charset="0"/>
              <a:buChar char="•"/>
            </a:pPr>
            <a:r>
              <a:rPr lang="cs-CZ" sz="1600" b="1" i="1" dirty="0"/>
              <a:t>Strategická kontrola</a:t>
            </a:r>
          </a:p>
          <a:p>
            <a:endParaRPr lang="cs-CZ" sz="1600" dirty="0"/>
          </a:p>
          <a:p>
            <a:pPr marL="0" indent="0">
              <a:buNone/>
            </a:pPr>
            <a:endParaRPr lang="cs-CZ" sz="1600" dirty="0"/>
          </a:p>
          <a:p>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a:t>Typologie kontrol I</a:t>
            </a:r>
          </a:p>
        </p:txBody>
      </p:sp>
    </p:spTree>
    <p:extLst>
      <p:ext uri="{BB962C8B-B14F-4D97-AF65-F5344CB8AC3E}">
        <p14:creationId xmlns:p14="http://schemas.microsoft.com/office/powerpoint/2010/main" val="2726492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600" b="1" dirty="0"/>
              <a:t>Kontroly podle různých hledisek</a:t>
            </a:r>
          </a:p>
          <a:p>
            <a:pPr algn="just"/>
            <a:r>
              <a:rPr lang="cs-CZ" sz="1600" dirty="0"/>
              <a:t>Kontroly podle obsahové náplně – dle procesů, které jsou řízeny</a:t>
            </a:r>
          </a:p>
          <a:p>
            <a:pPr algn="just"/>
            <a:r>
              <a:rPr lang="cs-CZ" sz="1600" dirty="0"/>
              <a:t>Kontroly podle organizační úrovně – na různých úrovních řízení (vrcholové, střední a nižší úrovni) </a:t>
            </a:r>
          </a:p>
          <a:p>
            <a:pPr algn="just"/>
            <a:r>
              <a:rPr lang="cs-CZ" sz="1600" dirty="0"/>
              <a:t>Kontrola podle zaměření – na finanční hodnoty, na fyzické hodnoty</a:t>
            </a:r>
          </a:p>
          <a:p>
            <a:pPr algn="just"/>
            <a:r>
              <a:rPr lang="cs-CZ" sz="1600" dirty="0"/>
              <a:t>Kontrola podle hlediska doby trvání – nepřetržitá, občasná pravidelná, občasná nepravidelná</a:t>
            </a:r>
          </a:p>
          <a:p>
            <a:pPr algn="just"/>
            <a:r>
              <a:rPr lang="cs-CZ" sz="1600" b="1" i="1" dirty="0"/>
              <a:t>Kontrola z hlediska rozsahu </a:t>
            </a:r>
          </a:p>
          <a:p>
            <a:pPr lvl="1" algn="just"/>
            <a:r>
              <a:rPr lang="cs-CZ" sz="1600" dirty="0"/>
              <a:t>Souhrnná - předmětem kontroly jsou všechny v úvahu připadající veličiny. Například kontrola plnění ročního plánu, rozbor zavádění nového výrobku apod. </a:t>
            </a:r>
          </a:p>
          <a:p>
            <a:pPr lvl="1" algn="just"/>
            <a:r>
              <a:rPr lang="cs-CZ" sz="1600" dirty="0"/>
              <a:t>Dílčí - předmětem kontroly jsou pouze některé objekty. Tyto objekty mohou být zvoleny namátkově, nebo na základě předem stanoveného hlediska výběru. Například rozbor reklamací či kontrola nákladů</a:t>
            </a:r>
          </a:p>
          <a:p>
            <a:pPr algn="just"/>
            <a:endParaRPr lang="cs-CZ" sz="1600" dirty="0"/>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a:t>Typologie kontrol II</a:t>
            </a:r>
          </a:p>
        </p:txBody>
      </p:sp>
    </p:spTree>
    <p:extLst>
      <p:ext uri="{BB962C8B-B14F-4D97-AF65-F5344CB8AC3E}">
        <p14:creationId xmlns:p14="http://schemas.microsoft.com/office/powerpoint/2010/main" val="1430933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600" b="1" dirty="0"/>
              <a:t>Kontroly podle charakteru provádění členíme dále na:</a:t>
            </a:r>
          </a:p>
          <a:p>
            <a:pPr algn="just"/>
            <a:r>
              <a:rPr lang="cs-CZ" sz="1600" b="1" i="1" dirty="0"/>
              <a:t>pravidelné a nepravidelné</a:t>
            </a:r>
            <a:r>
              <a:rPr lang="cs-CZ" sz="1600" dirty="0"/>
              <a:t> – pravidelné (periodické) kontroly pro zjišťování odchylek  od plánu; nepravidelné kontroly vycházejí z potřeby specifických aktivit, zejména v je  jich kritických stádiích a z potřeby ověřit správnost provádění činnosti.</a:t>
            </a:r>
          </a:p>
          <a:p>
            <a:pPr algn="just"/>
            <a:r>
              <a:rPr lang="cs-CZ" sz="1600" b="1" i="1" dirty="0"/>
              <a:t>přímé a nepřímé</a:t>
            </a:r>
            <a:r>
              <a:rPr lang="cs-CZ" sz="1600" dirty="0"/>
              <a:t> – přímé kontroly se provádějí osobně řídícími orgány a nepřímé zprostředkovaně, např. pomocí auditorů, speciálních kontrolorů apod.</a:t>
            </a:r>
          </a:p>
          <a:p>
            <a:pPr algn="just"/>
            <a:r>
              <a:rPr lang="cs-CZ" sz="1600" b="1" i="1" dirty="0"/>
              <a:t>interní a externí</a:t>
            </a:r>
            <a:r>
              <a:rPr lang="cs-CZ" sz="1600" dirty="0"/>
              <a:t> – interní kontroly se provádějí vlastními silami, externí pak přes  experty a poradce.</a:t>
            </a:r>
          </a:p>
          <a:p>
            <a:pPr algn="just"/>
            <a:r>
              <a:rPr lang="cs-CZ" sz="1600" b="1" i="1" dirty="0"/>
              <a:t>preventivní, průběžné a následné</a:t>
            </a:r>
            <a:r>
              <a:rPr lang="cs-CZ" sz="1600" dirty="0"/>
              <a:t> – preventivní kontroly mají za cíl předcházet vzniku  problémů, škod, nedostatků, průběžné kontroly sledují odchylky v průběhu procesů,  následné kontroly se soustřeďují na výstupy.</a:t>
            </a:r>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a:t>Typologie kontrol III</a:t>
            </a:r>
          </a:p>
        </p:txBody>
      </p:sp>
    </p:spTree>
    <p:extLst>
      <p:ext uri="{BB962C8B-B14F-4D97-AF65-F5344CB8AC3E}">
        <p14:creationId xmlns:p14="http://schemas.microsoft.com/office/powerpoint/2010/main" val="1427911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a:t>Organičnost</a:t>
            </a:r>
            <a:r>
              <a:rPr lang="cs-CZ" sz="1600" dirty="0"/>
              <a:t> – kontrolní aktivity musí být v organickém souladu s cíli, plány, oblastmi, strukturami, organizační kulturou organizace i s ostatními manažerskými funkcemi. </a:t>
            </a:r>
          </a:p>
          <a:p>
            <a:pPr algn="just"/>
            <a:r>
              <a:rPr lang="cs-CZ" sz="1600" b="1" dirty="0"/>
              <a:t>Přiměřenost</a:t>
            </a:r>
            <a:r>
              <a:rPr lang="cs-CZ" sz="1600" dirty="0"/>
              <a:t> – kontrola musí zjišťovat informace skutečně potřebné a závažné, ne podružné. </a:t>
            </a:r>
          </a:p>
          <a:p>
            <a:pPr algn="just"/>
            <a:r>
              <a:rPr lang="cs-CZ" sz="1600" b="1" dirty="0"/>
              <a:t>Efektivnost</a:t>
            </a:r>
            <a:r>
              <a:rPr lang="cs-CZ" sz="1600" dirty="0"/>
              <a:t> – nízké náklady, malé vedlejší účinky a vysoké přínosy kontroly (přínos musí být vyšší než náklady na kontrolu). </a:t>
            </a:r>
          </a:p>
          <a:p>
            <a:pPr algn="just"/>
            <a:r>
              <a:rPr lang="cs-CZ" sz="1600" b="1" dirty="0"/>
              <a:t>Budoucnost</a:t>
            </a:r>
            <a:r>
              <a:rPr lang="cs-CZ" sz="1600" dirty="0"/>
              <a:t> – na základě výsledků kontroly rozhodujeme o budoucím vývoji procesů (zjišťujeme současný a vlastně i minulý stav a náprava teprve nastane s časovým odstupem). </a:t>
            </a:r>
          </a:p>
          <a:p>
            <a:pPr algn="just"/>
            <a:r>
              <a:rPr lang="cs-CZ" sz="1600" b="1" dirty="0"/>
              <a:t>Pružnost</a:t>
            </a:r>
            <a:r>
              <a:rPr lang="cs-CZ" sz="1600" dirty="0"/>
              <a:t> – systém kontroly musí být schopen rychlé reakce na potřeby, neočekávané změny i možná nová řešení.  </a:t>
            </a:r>
          </a:p>
          <a:p>
            <a:pPr algn="just"/>
            <a:r>
              <a:rPr lang="cs-CZ" sz="1600" b="1" dirty="0"/>
              <a:t>Motivace</a:t>
            </a:r>
            <a:r>
              <a:rPr lang="cs-CZ" sz="1600" dirty="0"/>
              <a:t> – kontrola má mít motivační funkci. Jejím cílem je sjednocovat lidi, ale také vytvářet povědomí o tom, že jsem či mohu být kontrolován.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a:t>Zásady efektivní kontroly</a:t>
            </a:r>
          </a:p>
        </p:txBody>
      </p:sp>
    </p:spTree>
    <p:extLst>
      <p:ext uri="{BB962C8B-B14F-4D97-AF65-F5344CB8AC3E}">
        <p14:creationId xmlns:p14="http://schemas.microsoft.com/office/powerpoint/2010/main" val="2228980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a:t>Formálnost a samoúčelnost </a:t>
            </a:r>
            <a:r>
              <a:rPr lang="cs-CZ" sz="1600" dirty="0"/>
              <a:t>– kontroly, které nepřinesou poznatky či tyto poznatky nejsou využity pro další rozhodování, jsou zbytečné a v důsledcích mohou být škodlivé. </a:t>
            </a:r>
          </a:p>
          <a:p>
            <a:pPr algn="just"/>
            <a:r>
              <a:rPr lang="cs-CZ" sz="1600" b="1" dirty="0"/>
              <a:t>Subjektivnost</a:t>
            </a:r>
            <a:r>
              <a:rPr lang="cs-CZ" sz="1600" dirty="0"/>
              <a:t> – každý člověk je osobností a má svůj pohled na problém, pokud tento pohled je převažující, je to špatně. </a:t>
            </a:r>
          </a:p>
          <a:p>
            <a:pPr algn="just"/>
            <a:r>
              <a:rPr lang="cs-CZ" sz="1600" b="1" dirty="0"/>
              <a:t>Nepřesnost a nesrozumitelnost </a:t>
            </a:r>
            <a:r>
              <a:rPr lang="cs-CZ" sz="1600" dirty="0"/>
              <a:t>– zjištění nepřesných či neúplných poznatků. Výsledky jsou nesrozumitelné a manažer na ně nemůže reagovat. </a:t>
            </a:r>
          </a:p>
          <a:p>
            <a:pPr algn="just"/>
            <a:r>
              <a:rPr lang="cs-CZ" sz="1600" b="1" dirty="0"/>
              <a:t>Nízká efektivita </a:t>
            </a:r>
            <a:r>
              <a:rPr lang="cs-CZ" sz="1600" dirty="0"/>
              <a:t>– náklady na kontrolu jsou vyšší než přínos poznatků z ní získaných. Některé výsledky nelze ani ovlivnit. </a:t>
            </a:r>
          </a:p>
          <a:p>
            <a:pPr algn="just"/>
            <a:r>
              <a:rPr lang="cs-CZ" sz="1600" b="1" dirty="0"/>
              <a:t>Žádná nebo malá kontrola </a:t>
            </a:r>
            <a:r>
              <a:rPr lang="cs-CZ" sz="1600" dirty="0"/>
              <a:t>– může vést k problémům v organizaci a vždy platí „Důvěřuj, ale prověřuj!“  </a:t>
            </a:r>
          </a:p>
          <a:p>
            <a:pPr algn="just"/>
            <a:r>
              <a:rPr lang="cs-CZ" sz="1600" b="1" dirty="0"/>
              <a:t>Častá a silná kontrola </a:t>
            </a:r>
            <a:r>
              <a:rPr lang="cs-CZ" sz="1600" dirty="0"/>
              <a:t>– neplní svoji funkci, lidé si na ni zvyknou a sníží se jejich odpovědnost. Může také vést k odporu, lidé jsou frustrovaní neustálým dohledem a dělají jen to nejnutnější. Jakmile dozor pomine, přestanou se snažit.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a:t>Nedostatky kontroly</a:t>
            </a:r>
          </a:p>
        </p:txBody>
      </p:sp>
    </p:spTree>
    <p:extLst>
      <p:ext uri="{BB962C8B-B14F-4D97-AF65-F5344CB8AC3E}">
        <p14:creationId xmlns:p14="http://schemas.microsoft.com/office/powerpoint/2010/main" val="1136177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a:t>Strategická kontrola </a:t>
            </a:r>
            <a:r>
              <a:rPr lang="cs-CZ" sz="1600" dirty="0"/>
              <a:t>– směr vývoje podniku, hodnocení strategie, celkové výsledky hospodaření, vztahy s podnikatelským prostředím, vztahy mezi organizačními jednotkami.</a:t>
            </a:r>
          </a:p>
          <a:p>
            <a:pPr algn="just"/>
            <a:endParaRPr lang="cs-CZ" sz="1600" dirty="0"/>
          </a:p>
          <a:p>
            <a:pPr algn="just"/>
            <a:r>
              <a:rPr lang="cs-CZ" sz="1600" b="1" dirty="0"/>
              <a:t>Taktická (manažerská) kontrola </a:t>
            </a:r>
            <a:r>
              <a:rPr lang="cs-CZ" sz="1600" dirty="0"/>
              <a:t>– zaměření na organizační </a:t>
            </a:r>
            <a:r>
              <a:rPr lang="pl-PL" sz="1600" dirty="0"/>
              <a:t>jednotky jako celek, kontroly zpravidla periodické. </a:t>
            </a:r>
          </a:p>
          <a:p>
            <a:pPr algn="just"/>
            <a:endParaRPr lang="cs-CZ" sz="1600" dirty="0"/>
          </a:p>
          <a:p>
            <a:r>
              <a:rPr lang="cs-CZ" sz="1600" b="1" dirty="0"/>
              <a:t>Operativní kontrola </a:t>
            </a:r>
            <a:r>
              <a:rPr lang="cs-CZ" sz="1600" dirty="0"/>
              <a:t>– časové intervaly kontroly kratší než u výše uvedených. Zaměřeno na individuální a dílčí úkoly a činnosti – zda práce provedena ve shodě s postupy, pravidly a daných termínech.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192688" cy="507703"/>
          </a:xfrm>
        </p:spPr>
        <p:txBody>
          <a:bodyPr/>
          <a:lstStyle/>
          <a:p>
            <a:r>
              <a:rPr lang="cs-CZ" dirty="0"/>
              <a:t>Úrovně kontrol v podniku z pohledu řízení </a:t>
            </a:r>
          </a:p>
        </p:txBody>
      </p:sp>
    </p:spTree>
    <p:extLst>
      <p:ext uri="{BB962C8B-B14F-4D97-AF65-F5344CB8AC3E}">
        <p14:creationId xmlns:p14="http://schemas.microsoft.com/office/powerpoint/2010/main" val="3668009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dirty="0"/>
              <a:t>Strategická kontrola je procesem sledování, rozboru a přijetí opatření vzniklých odchylek mezi záměry strategie a její postupnou realizaci, včetně sledování rozdílů v době její tvorby.</a:t>
            </a:r>
          </a:p>
          <a:p>
            <a:pPr lvl="0" algn="just"/>
            <a:r>
              <a:rPr lang="cs-CZ" sz="1600" dirty="0"/>
              <a:t>Typickým znakem strategické kontroly je skutečnost, že strategická kontrola doprovází tvorbu strategie od jejího počátku, přes její uplatnění v reálných podmínkách a dokonce i v podmínkách ukončení výhodnosti používání.</a:t>
            </a:r>
          </a:p>
          <a:p>
            <a:pPr lvl="0" algn="just"/>
            <a:r>
              <a:rPr lang="cs-CZ" sz="1600" dirty="0"/>
              <a:t>Strategická kontrola je velmi často prováděna v delším časovém intervalu a zejména se soustřeďuje na budoucnost. </a:t>
            </a:r>
          </a:p>
          <a:p>
            <a:pPr lvl="0" algn="just"/>
            <a:r>
              <a:rPr lang="cs-CZ" sz="1600" dirty="0"/>
              <a:t>Její potřeba přitom vyplývá ze skutečnosti, že strategii podniku nelze přesně vypracovat jako strategický plán, neboť musí být podle potřeby upravitelná (pružná). Tato potřeba flexibility je dána tím, že předpověď budoucnosti ve velké míře není přesná a proto strategie musí reagovat na objevující se významné změny.</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a:t>Strategická kontrola</a:t>
            </a:r>
          </a:p>
        </p:txBody>
      </p:sp>
    </p:spTree>
    <p:extLst>
      <p:ext uri="{BB962C8B-B14F-4D97-AF65-F5344CB8AC3E}">
        <p14:creationId xmlns:p14="http://schemas.microsoft.com/office/powerpoint/2010/main" val="2479064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600" i="1" dirty="0"/>
              <a:t>Strategický kontrolní proces se zabývá:</a:t>
            </a:r>
          </a:p>
          <a:p>
            <a:pPr marL="0" indent="0" algn="just">
              <a:buNone/>
            </a:pPr>
            <a:endParaRPr lang="cs-CZ" sz="1600" dirty="0"/>
          </a:p>
          <a:p>
            <a:pPr lvl="0" algn="just"/>
            <a:r>
              <a:rPr lang="cs-CZ" sz="1600" dirty="0"/>
              <a:t>kontrolou naplňování strategického záměru (sledování vývojového směru podniku);</a:t>
            </a:r>
          </a:p>
          <a:p>
            <a:pPr lvl="0" algn="just"/>
            <a:endParaRPr lang="cs-CZ" sz="1600" dirty="0"/>
          </a:p>
          <a:p>
            <a:pPr lvl="0" algn="just"/>
            <a:r>
              <a:rPr lang="cs-CZ" sz="1600" dirty="0"/>
              <a:t>kontrolou analytického postupu prostředí i vnitřních stránek podniku a jeho aplikací do konkrétních podnikových podmínek;</a:t>
            </a:r>
          </a:p>
          <a:p>
            <a:pPr lvl="0" algn="just"/>
            <a:endParaRPr lang="cs-CZ" sz="1600" dirty="0"/>
          </a:p>
          <a:p>
            <a:pPr lvl="0" algn="just"/>
            <a:r>
              <a:rPr lang="cs-CZ" sz="1600" dirty="0"/>
              <a:t>kontrolou vztahů mezi jednotlivými organizačními celky podniku prostřednictvím návaznosti a plněním funkčních strategií;</a:t>
            </a:r>
          </a:p>
          <a:p>
            <a:pPr lvl="0" algn="just"/>
            <a:endParaRPr lang="cs-CZ" sz="1600" dirty="0"/>
          </a:p>
          <a:p>
            <a:pPr lvl="0" algn="just"/>
            <a:r>
              <a:rPr lang="cs-CZ" sz="1600" dirty="0"/>
              <a:t>kontrolou celkových výsledků hospodaření podniku;</a:t>
            </a:r>
          </a:p>
          <a:p>
            <a:pPr lvl="0" algn="just"/>
            <a:endParaRPr lang="cs-CZ" sz="1600" dirty="0"/>
          </a:p>
          <a:p>
            <a:pPr algn="just"/>
            <a:r>
              <a:rPr lang="cs-CZ" sz="1600" dirty="0"/>
              <a:t>kontrolou vztahů podniku s okolním prostředím.</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184576" cy="507703"/>
          </a:xfrm>
        </p:spPr>
        <p:txBody>
          <a:bodyPr/>
          <a:lstStyle/>
          <a:p>
            <a:r>
              <a:rPr lang="cs-CZ" dirty="0"/>
              <a:t>Náplň strategického kontrolního procesu</a:t>
            </a:r>
          </a:p>
        </p:txBody>
      </p:sp>
    </p:spTree>
    <p:extLst>
      <p:ext uri="{BB962C8B-B14F-4D97-AF65-F5344CB8AC3E}">
        <p14:creationId xmlns:p14="http://schemas.microsoft.com/office/powerpoint/2010/main" val="1340512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600" dirty="0"/>
              <a:t>Výkonnost strategie</a:t>
            </a:r>
          </a:p>
          <a:p>
            <a:endParaRPr lang="cs-CZ" sz="1600" dirty="0"/>
          </a:p>
          <a:p>
            <a:r>
              <a:rPr lang="cs-CZ" sz="1600" dirty="0"/>
              <a:t>Korekce strategie </a:t>
            </a:r>
          </a:p>
          <a:p>
            <a:endParaRPr lang="cs-CZ" sz="1600" dirty="0"/>
          </a:p>
          <a:p>
            <a:r>
              <a:rPr lang="cs-CZ" sz="1600" dirty="0"/>
              <a:t>Revize strategie</a:t>
            </a:r>
          </a:p>
          <a:p>
            <a:pPr>
              <a:buNone/>
            </a:pPr>
            <a:endParaRPr lang="cs-CZ" sz="1600" dirty="0"/>
          </a:p>
          <a:p>
            <a:r>
              <a:rPr lang="cs-CZ" sz="1600" dirty="0"/>
              <a:t>Oblast strategické kontroly</a:t>
            </a:r>
          </a:p>
          <a:p>
            <a:pPr lvl="1"/>
            <a:r>
              <a:rPr lang="cs-CZ" sz="1600" dirty="0"/>
              <a:t>Prostředí</a:t>
            </a:r>
          </a:p>
          <a:p>
            <a:pPr lvl="1"/>
            <a:r>
              <a:rPr lang="cs-CZ" sz="1600" dirty="0"/>
              <a:t>Analýza produkt –trh</a:t>
            </a:r>
          </a:p>
          <a:p>
            <a:pPr lvl="1"/>
            <a:r>
              <a:rPr lang="cs-CZ" sz="1600" dirty="0"/>
              <a:t>Hodnocení funkčních strategií</a:t>
            </a:r>
          </a:p>
          <a:p>
            <a:pPr lvl="1"/>
            <a:r>
              <a:rPr lang="cs-CZ" sz="1600" dirty="0"/>
              <a:t>Měření efektivnost funkčních strategií</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a:t>Zaměření a oblasti strategické kontroly</a:t>
            </a:r>
          </a:p>
        </p:txBody>
      </p:sp>
    </p:spTree>
    <p:extLst>
      <p:ext uri="{BB962C8B-B14F-4D97-AF65-F5344CB8AC3E}">
        <p14:creationId xmlns:p14="http://schemas.microsoft.com/office/powerpoint/2010/main" val="836342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a:t>Kontrola konzistence </a:t>
            </a:r>
            <a:r>
              <a:rPr lang="cs-CZ" sz="1600" dirty="0"/>
              <a:t>– zahrnuje formální prověřování strategických podnikových plánů co do úplnosti, logické stavby a neexistence rozměrů z hlediska cílů, jakož i cílů jednotlivých dílčích plánů.</a:t>
            </a:r>
          </a:p>
          <a:p>
            <a:pPr algn="just"/>
            <a:endParaRPr lang="cs-CZ" sz="1600" dirty="0"/>
          </a:p>
          <a:p>
            <a:pPr algn="just"/>
            <a:r>
              <a:rPr lang="cs-CZ" sz="1600" b="1" dirty="0"/>
              <a:t>Kontrola premis </a:t>
            </a:r>
            <a:r>
              <a:rPr lang="cs-CZ" sz="1600" dirty="0"/>
              <a:t>– představuje dohled nad kontrolou interního a externího vývoje předpokladů strategického podnikového plánu.</a:t>
            </a:r>
          </a:p>
          <a:p>
            <a:pPr algn="just"/>
            <a:endParaRPr lang="cs-CZ" sz="1600" dirty="0"/>
          </a:p>
          <a:p>
            <a:pPr algn="just"/>
            <a:r>
              <a:rPr lang="cs-CZ" sz="1600" b="1" dirty="0"/>
              <a:t>Kontrola provedení </a:t>
            </a:r>
            <a:r>
              <a:rPr lang="cs-CZ" sz="1600" dirty="0"/>
              <a:t>– představuje prověření postupné realizace strategických cílů podle dílčích cílů, respektive trajektorie cílů.</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272808" cy="507703"/>
          </a:xfrm>
        </p:spPr>
        <p:txBody>
          <a:bodyPr/>
          <a:lstStyle/>
          <a:p>
            <a:r>
              <a:rPr lang="cs-CZ" dirty="0"/>
              <a:t>Základní aspekty strategické kontroly podle </a:t>
            </a:r>
            <a:r>
              <a:rPr lang="cs-CZ" dirty="0" err="1"/>
              <a:t>Mefferta</a:t>
            </a:r>
            <a:endParaRPr lang="cs-CZ" dirty="0"/>
          </a:p>
        </p:txBody>
      </p:sp>
    </p:spTree>
    <p:extLst>
      <p:ext uri="{BB962C8B-B14F-4D97-AF65-F5344CB8AC3E}">
        <p14:creationId xmlns:p14="http://schemas.microsoft.com/office/powerpoint/2010/main" val="4241569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43512" y="682409"/>
            <a:ext cx="7424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900" b="1" dirty="0"/>
              <a:t>Strategická orientace </a:t>
            </a:r>
          </a:p>
          <a:p>
            <a:pPr marL="742950" lvl="2" indent="-342900" algn="just"/>
            <a:r>
              <a:rPr lang="cs-CZ" sz="1900" dirty="0"/>
              <a:t>Globální integrace</a:t>
            </a:r>
          </a:p>
          <a:p>
            <a:pPr marL="742950" lvl="2" indent="-342900" algn="just"/>
            <a:r>
              <a:rPr lang="cs-CZ" sz="1900" dirty="0"/>
              <a:t>Lokální citlivost</a:t>
            </a:r>
          </a:p>
          <a:p>
            <a:pPr marL="342900" lvl="1" indent="-342900" algn="just">
              <a:buFont typeface="Arial" panose="020B0604020202020204" pitchFamily="34" charset="0"/>
              <a:buChar char="•"/>
            </a:pPr>
            <a:endParaRPr lang="cs-CZ" sz="1900" dirty="0"/>
          </a:p>
          <a:p>
            <a:pPr algn="just"/>
            <a:r>
              <a:rPr lang="cs-CZ" sz="1900" b="1" dirty="0"/>
              <a:t>Volba geografického regionu/kulturního klastru </a:t>
            </a:r>
            <a:r>
              <a:rPr lang="cs-CZ" sz="1900" dirty="0"/>
              <a:t>– CAGE Framework</a:t>
            </a:r>
          </a:p>
          <a:p>
            <a:pPr marL="342900" lvl="2" indent="-342900" algn="just"/>
            <a:endParaRPr lang="cs-CZ" sz="1900" dirty="0"/>
          </a:p>
          <a:p>
            <a:pPr marL="342900" lvl="2" indent="-342900" algn="just"/>
            <a:r>
              <a:rPr lang="cs-CZ" sz="1900" b="1" dirty="0"/>
              <a:t>Vertikální integrace</a:t>
            </a:r>
            <a:r>
              <a:rPr lang="cs-CZ" sz="1900" dirty="0"/>
              <a:t>: Ve které fázi průmyslového hodnotového řetězce by mohl podnik participovat?</a:t>
            </a:r>
          </a:p>
          <a:p>
            <a:pPr marL="342900" lvl="2" indent="-342900" algn="just"/>
            <a:endParaRPr lang="cs-CZ" sz="1900" dirty="0"/>
          </a:p>
          <a:p>
            <a:pPr marL="342900" lvl="2" indent="-342900" algn="just"/>
            <a:r>
              <a:rPr lang="cs-CZ" sz="1900" b="1" dirty="0"/>
              <a:t>Produktová diverzifikace</a:t>
            </a:r>
            <a:r>
              <a:rPr lang="cs-CZ" sz="1900" dirty="0"/>
              <a:t>: Jaký rozsah výrobků a služeb by měl podnik nabízet?</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a:t>Základní strategická rozhodnutí</a:t>
            </a:r>
          </a:p>
        </p:txBody>
      </p:sp>
    </p:spTree>
    <p:extLst>
      <p:ext uri="{BB962C8B-B14F-4D97-AF65-F5344CB8AC3E}">
        <p14:creationId xmlns:p14="http://schemas.microsoft.com/office/powerpoint/2010/main" val="4181413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36569"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600" i="1" dirty="0"/>
              <a:t>Strategická kontrola zkoumá tvorbu i uplatnění strategie podniku těchto základních momentech:</a:t>
            </a:r>
          </a:p>
          <a:p>
            <a:pPr lvl="0" algn="just"/>
            <a:r>
              <a:rPr lang="cs-CZ" sz="1600" b="1" dirty="0"/>
              <a:t>Před zahájením prací na strategii </a:t>
            </a:r>
            <a:r>
              <a:rPr lang="cs-CZ" sz="1600" dirty="0"/>
              <a:t>(sledování a kontrola východisek – předpokladů úspěchu strategie) – kontrola východisek strategie je typická již svým počátkem, neboť začíná ještě před zahájením strategie a je zaměřena na poznání, zda je únosné zpracovat podnikovou strategii s určitým zaměřením nebo zda je nutno její strategický záměr přehodnotit.</a:t>
            </a:r>
          </a:p>
          <a:p>
            <a:pPr lvl="0" algn="just"/>
            <a:endParaRPr lang="cs-CZ" sz="1600" dirty="0"/>
          </a:p>
          <a:p>
            <a:pPr lvl="0" algn="just"/>
            <a:r>
              <a:rPr lang="cs-CZ" sz="1600" b="1" dirty="0"/>
              <a:t>Před implementací </a:t>
            </a:r>
            <a:r>
              <a:rPr lang="cs-CZ" sz="1600" dirty="0"/>
              <a:t>(průzkum tvorby strategie a kontrola dodržování základních metodických postupů) – kontrola před implementací strategie zahrnuje soulad strategie s budoucími klíčovými faktory a použitými metodami, její pevnost odolat možným hrozbám, možnost vytvořit schopnost konkurence a realizovatelnost.</a:t>
            </a:r>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184576" cy="507703"/>
          </a:xfrm>
        </p:spPr>
        <p:txBody>
          <a:bodyPr/>
          <a:lstStyle/>
          <a:p>
            <a:r>
              <a:rPr lang="cs-CZ" dirty="0"/>
              <a:t>Uplatnění strategické kontroly I</a:t>
            </a:r>
          </a:p>
        </p:txBody>
      </p:sp>
    </p:spTree>
    <p:extLst>
      <p:ext uri="{BB962C8B-B14F-4D97-AF65-F5344CB8AC3E}">
        <p14:creationId xmlns:p14="http://schemas.microsoft.com/office/powerpoint/2010/main" val="2083769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07504" y="703189"/>
            <a:ext cx="7788965"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b="1" dirty="0"/>
              <a:t>V době implementace </a:t>
            </a:r>
            <a:r>
              <a:rPr lang="cs-CZ" sz="1600" dirty="0"/>
              <a:t>– kontrola úspěšnosti zavádění strategie do konkrétních podmínek reálné situace. </a:t>
            </a:r>
          </a:p>
          <a:p>
            <a:pPr lvl="0" algn="just"/>
            <a:endParaRPr lang="cs-CZ" sz="1600" dirty="0"/>
          </a:p>
          <a:p>
            <a:pPr lvl="0" algn="just"/>
            <a:r>
              <a:rPr lang="cs-CZ" sz="1600" b="1" dirty="0"/>
              <a:t>Po implementaci strategie </a:t>
            </a:r>
            <a:r>
              <a:rPr lang="cs-CZ" sz="1600" dirty="0"/>
              <a:t>(kontrola reakce na vyskytující se změny, kontrola dosažení strategického cíle v plánovaném čase, požadované kvalitě a při udržení plánovaných nákladů) – kontrola v době po implementaci představuje kontrolu plnění základních úkolů, aby bylo podle plánu dosaženo všech strategických cílů. Strategie je hodnocena především podle těchto konkrétních ukazatelů, kam patří: vývoj tržního podílu podniku a její pozice na trhu, vývoj zisku po zdanění a rentabilita investic, průběh a zabezpečenost plynulosti finančního toku, hodnota podniku.</a:t>
            </a:r>
          </a:p>
          <a:p>
            <a:pPr lvl="0" algn="just"/>
            <a:endParaRPr lang="cs-CZ" sz="1600" dirty="0"/>
          </a:p>
          <a:p>
            <a:pPr lvl="0" algn="just"/>
            <a:r>
              <a:rPr lang="cs-CZ" sz="1600" b="1" dirty="0"/>
              <a:t>Trvalé sledování životnosti strategie </a:t>
            </a:r>
            <a:r>
              <a:rPr lang="cs-CZ" sz="1600" dirty="0"/>
              <a:t>(možné využívání předností používané strategie) – kontrola životnosti bývá označována někdy jako „strategické pozorování chování podniku“ neboť má za úkol monitorovat výskyt širokého spektra nejrůznějších události vně i uvnitř podniku a jejich dopad.</a:t>
            </a:r>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184576" cy="507703"/>
          </a:xfrm>
        </p:spPr>
        <p:txBody>
          <a:bodyPr/>
          <a:lstStyle/>
          <a:p>
            <a:r>
              <a:rPr lang="cs-CZ" dirty="0"/>
              <a:t>Uplatnění strategické kontroly II</a:t>
            </a:r>
          </a:p>
        </p:txBody>
      </p:sp>
    </p:spTree>
    <p:extLst>
      <p:ext uri="{BB962C8B-B14F-4D97-AF65-F5344CB8AC3E}">
        <p14:creationId xmlns:p14="http://schemas.microsoft.com/office/powerpoint/2010/main" val="3352770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644949"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b="1" dirty="0"/>
              <a:t>Sledování „přežití strategie“</a:t>
            </a:r>
            <a:r>
              <a:rPr lang="cs-CZ" sz="1600" dirty="0"/>
              <a:t>, kdy kontrola nastupuje okamžitě ve chvílích, kdy se objevují a začínají působit hrozby – kontrola „přežití“ strategie má charakter rychlé, okamžité kontroly po výskytu nečekané a přitom negativní události (jevu).</a:t>
            </a:r>
          </a:p>
          <a:p>
            <a:pPr algn="just"/>
            <a:endParaRPr lang="cs-CZ" sz="1600" dirty="0"/>
          </a:p>
          <a:p>
            <a:pPr algn="just"/>
            <a:r>
              <a:rPr lang="cs-CZ" sz="1600" dirty="0"/>
              <a:t>Pokud nevznikají podstatné diskontinuity a okolí podniku je v „poměrném“ klidu, je výsledek kontroly směřován na udržení a plnění dosavadního strategického záměru. </a:t>
            </a:r>
          </a:p>
          <a:p>
            <a:pPr algn="just"/>
            <a:r>
              <a:rPr lang="cs-CZ" sz="1600" dirty="0"/>
              <a:t>Naopak dochází-li k nečekaným změnám vně podniku, pak musí následovat okamžitá kontrola, která může naznačit nutnost provedení opatření, jež ve svém důsledku mohou znamenat potřebu okamžité inovace nevyhovujících částí strategie, případně vytvoření nové speciální strategie.</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184576" cy="507703"/>
          </a:xfrm>
        </p:spPr>
        <p:txBody>
          <a:bodyPr/>
          <a:lstStyle/>
          <a:p>
            <a:r>
              <a:rPr lang="cs-CZ" dirty="0"/>
              <a:t>Uplatnění strategické kontroly III</a:t>
            </a:r>
          </a:p>
        </p:txBody>
      </p:sp>
    </p:spTree>
    <p:extLst>
      <p:ext uri="{BB962C8B-B14F-4D97-AF65-F5344CB8AC3E}">
        <p14:creationId xmlns:p14="http://schemas.microsoft.com/office/powerpoint/2010/main" val="1750822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644949"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I v případě strategické kontroly platí, že efektivní a účinná kontrola musí být přizpůsobena především plánům podniku, možnostem a vlastnostem jednotlivých manažerů na vedoucích pozicích, objektivnímu průběhu a vyhodnocení i organizační struktuře sledovaného podniku. </a:t>
            </a:r>
          </a:p>
          <a:p>
            <a:pPr algn="just"/>
            <a:endParaRPr lang="cs-CZ" sz="1600" dirty="0"/>
          </a:p>
          <a:p>
            <a:pPr algn="just"/>
            <a:r>
              <a:rPr lang="cs-CZ" sz="1600" dirty="0"/>
              <a:t>Zároveň je nutno zdůraznit, že výsledky strategické kontroly mohou být zaměřeny jednak na </a:t>
            </a:r>
            <a:r>
              <a:rPr lang="cs-CZ" sz="1600" b="1" dirty="0"/>
              <a:t>kontrolu</a:t>
            </a:r>
            <a:r>
              <a:rPr lang="cs-CZ" sz="1600" dirty="0"/>
              <a:t> </a:t>
            </a:r>
            <a:r>
              <a:rPr lang="cs-CZ" sz="1600" b="1" dirty="0"/>
              <a:t>interní oblast podniku</a:t>
            </a:r>
            <a:r>
              <a:rPr lang="cs-CZ" sz="1600" dirty="0"/>
              <a:t>, kdy kontrolní orgán hodnotí a monitoruje alokaci zdrojů, organizační operace, zaměření a realizaci strategických procesů a navrhuje potřebné změny. </a:t>
            </a:r>
          </a:p>
          <a:p>
            <a:pPr algn="just"/>
            <a:endParaRPr lang="cs-CZ" sz="1600" dirty="0"/>
          </a:p>
          <a:p>
            <a:pPr algn="just"/>
            <a:r>
              <a:rPr lang="cs-CZ" sz="1600" dirty="0"/>
              <a:t>Naopak </a:t>
            </a:r>
            <a:r>
              <a:rPr lang="cs-CZ" sz="1600" b="1" dirty="0"/>
              <a:t>kontrola vnější oblasti podniku </a:t>
            </a:r>
            <a:r>
              <a:rPr lang="cs-CZ" sz="1600" dirty="0"/>
              <a:t>je zaměřena na hodnocení využití příležitostí a na omezení vlivu hrozeb, na řešení změn, které se vyskytnou v průběhu platnosti strategie, na hodnocení úspěšnosti strategie a navrhuje taková opatření, která mohou zvýšit nejen odolnost vůči konkurenci, ale zajistí podniku prodloužení konkurenceschopnosti.</a:t>
            </a:r>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184576" cy="507703"/>
          </a:xfrm>
        </p:spPr>
        <p:txBody>
          <a:bodyPr/>
          <a:lstStyle/>
          <a:p>
            <a:r>
              <a:rPr lang="cs-CZ" dirty="0"/>
              <a:t>Význam strategické kontroly I</a:t>
            </a:r>
          </a:p>
        </p:txBody>
      </p:sp>
    </p:spTree>
    <p:extLst>
      <p:ext uri="{BB962C8B-B14F-4D97-AF65-F5344CB8AC3E}">
        <p14:creationId xmlns:p14="http://schemas.microsoft.com/office/powerpoint/2010/main" val="677928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644949"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a:t>Zaměření úsilí organizace (podnik, úřad) žádoucím směrem </a:t>
            </a:r>
            <a:r>
              <a:rPr lang="cs-CZ" sz="1600" dirty="0"/>
              <a:t>– dosahování stanovených cílů, možnost jejich úpravy v souladu s realitou (nebudu vyrábět něco, co jsem si sice naplánoval, ale co nejde na odbyt). </a:t>
            </a:r>
          </a:p>
          <a:p>
            <a:pPr algn="just"/>
            <a:endParaRPr lang="cs-CZ" sz="1600" dirty="0"/>
          </a:p>
          <a:p>
            <a:pPr algn="just"/>
            <a:r>
              <a:rPr lang="cs-CZ" sz="1600" b="1" dirty="0"/>
              <a:t>Zjišťování stavu, hodnocení a ovlivňování chování organizace </a:t>
            </a:r>
            <a:r>
              <a:rPr lang="cs-CZ" sz="1600" dirty="0"/>
              <a:t>– tyto činnosti jsou podmínkou úspěchu. </a:t>
            </a:r>
          </a:p>
          <a:p>
            <a:pPr algn="just"/>
            <a:endParaRPr lang="cs-CZ" sz="1600" dirty="0"/>
          </a:p>
          <a:p>
            <a:pPr algn="just"/>
            <a:r>
              <a:rPr lang="cs-CZ" sz="1600" b="1" dirty="0"/>
              <a:t>Slaďování úsilí lidí </a:t>
            </a:r>
            <a:r>
              <a:rPr lang="cs-CZ" sz="1600" dirty="0"/>
              <a:t>– tak, aby lidé jednali cíleně a efektivně pro užitek organizace i svůj.</a:t>
            </a:r>
          </a:p>
          <a:p>
            <a:pPr algn="just"/>
            <a:endParaRPr lang="cs-CZ" sz="1600" dirty="0"/>
          </a:p>
          <a:p>
            <a:pPr algn="just"/>
            <a:r>
              <a:rPr lang="cs-CZ" sz="1600" b="1" dirty="0"/>
              <a:t>Vytváření podmínek pro dynamickou stabilitu organizace </a:t>
            </a:r>
            <a:r>
              <a:rPr lang="cs-CZ" sz="1600" dirty="0"/>
              <a:t>– zvyšuje se jistota aktivit organizace a jejich lidí a také se stanovují pravidla pro řešení opakujících se činností a situací.</a:t>
            </a:r>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184576" cy="507703"/>
          </a:xfrm>
        </p:spPr>
        <p:txBody>
          <a:bodyPr/>
          <a:lstStyle/>
          <a:p>
            <a:r>
              <a:rPr lang="cs-CZ" dirty="0"/>
              <a:t>Význam strategické kontroly II</a:t>
            </a:r>
          </a:p>
        </p:txBody>
      </p:sp>
    </p:spTree>
    <p:extLst>
      <p:ext uri="{BB962C8B-B14F-4D97-AF65-F5344CB8AC3E}">
        <p14:creationId xmlns:p14="http://schemas.microsoft.com/office/powerpoint/2010/main" val="4189612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1557"/>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a:t>Strategický audit </a:t>
            </a:r>
            <a:r>
              <a:rPr lang="cs-CZ" sz="1600" dirty="0"/>
              <a:t>– je potřebný v začátku strategického hodnotícího programu a je nezbytný k položení  určitého základu před   spuštěním samotného hodnotícího programu. Audit je širší než situační analýza a podává kompletnější pohled na marketingovou strategii a výkon</a:t>
            </a:r>
          </a:p>
          <a:p>
            <a:pPr algn="just"/>
            <a:r>
              <a:rPr lang="cs-CZ" sz="1600" b="1" dirty="0"/>
              <a:t>Výběr hodnotících kritérií </a:t>
            </a:r>
            <a:r>
              <a:rPr lang="cs-CZ" sz="1600" dirty="0"/>
              <a:t>– představuje výběr kritérií a měřítek sloužících k monitorování výkonnosti, která slouží jako základ pro hodnocení úspěchu strategie. Kritéria výkonnosti jsou stanovena jak pro celkový plán, tak pro jeho významné prvky a dílčí části.</a:t>
            </a:r>
          </a:p>
          <a:p>
            <a:pPr algn="just"/>
            <a:r>
              <a:rPr lang="cs-CZ" sz="1600" b="1" dirty="0"/>
              <a:t>Analýza informací </a:t>
            </a:r>
            <a:r>
              <a:rPr lang="cs-CZ" sz="1600" dirty="0"/>
              <a:t>– určuje informační zdroje sloužící k provádění strategického hodnocení a kontroly. Potřebné informace pro strategické plánování a hodnocení bývají získávány z  informačního systému podniku.</a:t>
            </a:r>
          </a:p>
          <a:p>
            <a:pPr algn="just"/>
            <a:r>
              <a:rPr lang="cs-CZ" sz="1600" b="1" dirty="0"/>
              <a:t>Hodnocení výkonnosti </a:t>
            </a:r>
            <a:r>
              <a:rPr lang="cs-CZ" sz="1600" dirty="0"/>
              <a:t>– porovnává aktuální výsledky s plánovanými a v případě významných odchylek navrhuje adekvátní akce ke korekci těchto odchylek. Hodnocení identifikuje příležitosti nebo mezery ve výkonnosti a iniciuje akce k řešení existujících a očekávaných problémů</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a:t>Proces strategické kontroly</a:t>
            </a:r>
          </a:p>
        </p:txBody>
      </p:sp>
    </p:spTree>
    <p:extLst>
      <p:ext uri="{BB962C8B-B14F-4D97-AF65-F5344CB8AC3E}">
        <p14:creationId xmlns:p14="http://schemas.microsoft.com/office/powerpoint/2010/main" val="1276154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Standardy</a:t>
            </a:r>
          </a:p>
          <a:p>
            <a:pPr lvl="1" algn="just"/>
            <a:r>
              <a:rPr lang="cs-CZ" sz="1600" dirty="0"/>
              <a:t>Obecné normy a pravidla chování</a:t>
            </a:r>
          </a:p>
          <a:p>
            <a:pPr lvl="1" algn="just"/>
            <a:r>
              <a:rPr lang="cs-CZ" sz="1600" dirty="0"/>
              <a:t>Specifické požadavky</a:t>
            </a:r>
          </a:p>
          <a:p>
            <a:pPr lvl="2" algn="just"/>
            <a:r>
              <a:rPr lang="cs-CZ" sz="1600" dirty="0"/>
              <a:t>Fyzikální veličiny (teplota, tlak…)</a:t>
            </a:r>
          </a:p>
          <a:p>
            <a:pPr lvl="2" algn="just"/>
            <a:r>
              <a:rPr lang="cs-CZ" sz="1600" dirty="0"/>
              <a:t>Ekonomické veličiny (náklady, zásoby, pohledávky…)</a:t>
            </a:r>
          </a:p>
          <a:p>
            <a:pPr lvl="2" algn="just"/>
            <a:r>
              <a:rPr lang="cs-CZ" sz="1600" dirty="0"/>
              <a:t>Kombinované veličiny (kalkulační položky, mzdové náklady na jednotku…)</a:t>
            </a:r>
          </a:p>
          <a:p>
            <a:pPr lvl="2" algn="just"/>
            <a:r>
              <a:rPr lang="cs-CZ" sz="1600" dirty="0"/>
              <a:t>Neměřitelné veličiny (barevné odstíny, kvalita povrchu…)</a:t>
            </a:r>
          </a:p>
          <a:p>
            <a:pPr marL="393192" lvl="1" indent="0" algn="just">
              <a:buNone/>
            </a:pPr>
            <a:endParaRPr lang="cs-CZ" sz="1600" dirty="0"/>
          </a:p>
          <a:p>
            <a:pPr algn="just"/>
            <a:r>
              <a:rPr lang="cs-CZ" sz="1600" dirty="0"/>
              <a:t>Časové srovnání</a:t>
            </a:r>
          </a:p>
          <a:p>
            <a:pPr algn="just"/>
            <a:r>
              <a:rPr lang="cs-CZ" sz="1600" dirty="0"/>
              <a:t>Konkurenční srovnání</a:t>
            </a:r>
          </a:p>
          <a:p>
            <a:pPr algn="just"/>
            <a:r>
              <a:rPr lang="cs-CZ" sz="1600" dirty="0"/>
              <a:t>Správné řídící a provozní praktiky</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a:t>Hodnotící kritéria</a:t>
            </a:r>
          </a:p>
        </p:txBody>
      </p:sp>
    </p:spTree>
    <p:extLst>
      <p:ext uri="{BB962C8B-B14F-4D97-AF65-F5344CB8AC3E}">
        <p14:creationId xmlns:p14="http://schemas.microsoft.com/office/powerpoint/2010/main" val="347601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600" i="1" dirty="0"/>
              <a:t>Odchylky zjištěné v průběhu kontrolního procesu mohou být posuzovány:</a:t>
            </a:r>
          </a:p>
          <a:p>
            <a:pPr algn="just"/>
            <a:r>
              <a:rPr lang="cs-CZ" sz="1600" dirty="0"/>
              <a:t>z hlediska cíle nebo kritérií manažerských procesů,</a:t>
            </a:r>
          </a:p>
          <a:p>
            <a:pPr algn="just"/>
            <a:r>
              <a:rPr lang="cs-CZ" sz="1600" dirty="0"/>
              <a:t>z hlediska důležitosti</a:t>
            </a:r>
          </a:p>
          <a:p>
            <a:pPr marL="0" indent="0" algn="just">
              <a:buNone/>
            </a:pPr>
            <a:r>
              <a:rPr lang="cs-CZ" sz="1600" i="1" dirty="0"/>
              <a:t>Odchylky z hlediska cíle nebo kritérií manažerských procesů mohou být:</a:t>
            </a:r>
          </a:p>
          <a:p>
            <a:pPr algn="just"/>
            <a:r>
              <a:rPr lang="cs-CZ" sz="1600" dirty="0"/>
              <a:t>pozitivní, které představují dosažení lepších výsledků, než předpokládá plán a žádoucí stav,</a:t>
            </a:r>
          </a:p>
          <a:p>
            <a:pPr algn="just"/>
            <a:r>
              <a:rPr lang="cs-CZ" sz="1600" dirty="0"/>
              <a:t>negativní, které představují dosažení horších výsledků, než předpokládá plán a žádoucí stav.</a:t>
            </a:r>
          </a:p>
          <a:p>
            <a:pPr marL="0" indent="0" algn="just">
              <a:buNone/>
            </a:pPr>
            <a:r>
              <a:rPr lang="cs-CZ" sz="1600" i="1" dirty="0"/>
              <a:t>Odchylky z hlediska důležitosti ukazují, jakou pozornost je nutné výsledkům kontroly přisuzovat, proto rozlišujeme:</a:t>
            </a:r>
          </a:p>
          <a:p>
            <a:pPr algn="just"/>
            <a:r>
              <a:rPr lang="cs-CZ" sz="1600" dirty="0"/>
              <a:t>odchylky významné, které vyžadují přijetí opatření a jeho následnou realizaci a novou kontrolu,</a:t>
            </a:r>
          </a:p>
          <a:p>
            <a:pPr algn="just"/>
            <a:r>
              <a:rPr lang="cs-CZ" sz="1600" dirty="0"/>
              <a:t>odchylky nevýznamné, které jsou natolik zanedbatelné, že nevyžadují manažerskou reakci.</a:t>
            </a:r>
          </a:p>
          <a:p>
            <a:pPr algn="just"/>
            <a:endParaRPr lang="cs-CZ" sz="1600" dirty="0"/>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a:t>Odchylky zjištěné v průběhu kontroly</a:t>
            </a:r>
          </a:p>
        </p:txBody>
      </p:sp>
    </p:spTree>
    <p:extLst>
      <p:ext uri="{BB962C8B-B14F-4D97-AF65-F5344CB8AC3E}">
        <p14:creationId xmlns:p14="http://schemas.microsoft.com/office/powerpoint/2010/main" val="50149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Strategický audit slouží pro širší a dlouhodobější pohled na podnik. </a:t>
            </a:r>
          </a:p>
          <a:p>
            <a:pPr algn="just"/>
            <a:r>
              <a:rPr lang="cs-CZ" sz="1600" dirty="0"/>
              <a:t>Audit provádí zevrubné, systematické, nezávislé a periodické zkoumání a hodnocení chování organizace, strategických cílů, zvolených strategií a způsobu jejich uskutečňování. </a:t>
            </a:r>
          </a:p>
          <a:p>
            <a:pPr algn="just"/>
            <a:r>
              <a:rPr lang="cs-CZ" sz="1600" dirty="0"/>
              <a:t>Dále identifikuje problémové okruhy, příležitosti a hrozby a doporučuje aktivity směřující ke zdokonalení a zefektivnění procesu realizace strategie podniku.</a:t>
            </a:r>
          </a:p>
          <a:p>
            <a:pPr algn="just"/>
            <a:r>
              <a:rPr lang="cs-CZ" sz="1600" dirty="0"/>
              <a:t>Kromě rozhodnutí, co bude kontrolováno, existují v auditu další důležité faktory jako je:</a:t>
            </a:r>
          </a:p>
          <a:p>
            <a:pPr lvl="1" algn="just"/>
            <a:r>
              <a:rPr lang="cs-CZ" sz="1600" dirty="0"/>
              <a:t>Zodpovědnost za audit, která má zajišťovat objektivitu a profesionální expertízu.</a:t>
            </a:r>
          </a:p>
          <a:p>
            <a:pPr lvl="1" algn="just"/>
            <a:r>
              <a:rPr lang="cs-CZ" sz="1600" dirty="0"/>
              <a:t>Plánování auditu stanovující oblast auditu, rozsah kontrolních operací, program aktivit, koordinace součinnosti, požadovaný způsob oznámení výsledků.</a:t>
            </a:r>
          </a:p>
          <a:p>
            <a:pPr lvl="1" algn="just"/>
            <a:r>
              <a:rPr lang="cs-CZ" sz="1600" dirty="0"/>
              <a:t>Využití závěrů ke zvýšení a zlepšení výkonnosti</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a:t>Strategický audit</a:t>
            </a:r>
          </a:p>
        </p:txBody>
      </p:sp>
    </p:spTree>
    <p:extLst>
      <p:ext uri="{BB962C8B-B14F-4D97-AF65-F5344CB8AC3E}">
        <p14:creationId xmlns:p14="http://schemas.microsoft.com/office/powerpoint/2010/main" val="1437381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1557"/>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600" b="1" dirty="0"/>
              <a:t>Postup auditu:</a:t>
            </a:r>
            <a:endParaRPr lang="cs-CZ" sz="1600" dirty="0"/>
          </a:p>
          <a:p>
            <a:pPr lvl="1" algn="just"/>
            <a:r>
              <a:rPr lang="cs-CZ" sz="1600" dirty="0"/>
              <a:t>Setkání členů představenstva firmy a auditorů za účelem stanovení cíle auditu, rozsahu a hloubky auditu, informačních zdrojů, formátu hlášení a časových omezení auditu.</a:t>
            </a:r>
          </a:p>
          <a:p>
            <a:pPr lvl="1" algn="just"/>
            <a:r>
              <a:rPr lang="cs-CZ" sz="1600" dirty="0"/>
              <a:t>Příprava detailního plánu dotazování osob.</a:t>
            </a:r>
          </a:p>
          <a:p>
            <a:pPr lvl="1" algn="just"/>
            <a:r>
              <a:rPr lang="cs-CZ" sz="1600" dirty="0"/>
              <a:t>Zpracování otázek.</a:t>
            </a:r>
          </a:p>
          <a:p>
            <a:pPr lvl="1" algn="just"/>
            <a:r>
              <a:rPr lang="cs-CZ" sz="1600" dirty="0"/>
              <a:t>Termín, čas a místo schůzek.</a:t>
            </a:r>
          </a:p>
          <a:p>
            <a:pPr algn="just"/>
            <a:r>
              <a:rPr lang="cs-CZ" sz="1600" dirty="0"/>
              <a:t>Položky zahrnuté v auditu jsou přizpůsobeny potřebám jednotlivého podniku a odpovídají strategickému plánu, jehož účinek je hodnocen.  </a:t>
            </a:r>
          </a:p>
          <a:p>
            <a:pPr marL="0" indent="0" algn="just">
              <a:buNone/>
            </a:pPr>
            <a:r>
              <a:rPr lang="cs-CZ" sz="1600" b="1" dirty="0"/>
              <a:t>Položky  strategického auditu</a:t>
            </a:r>
          </a:p>
          <a:p>
            <a:pPr lvl="1" algn="just"/>
            <a:r>
              <a:rPr lang="cs-CZ" sz="1600" dirty="0"/>
              <a:t>Mise a cíle podniku</a:t>
            </a:r>
          </a:p>
          <a:p>
            <a:pPr lvl="1" algn="just"/>
            <a:r>
              <a:rPr lang="cs-CZ" sz="1600" dirty="0"/>
              <a:t>Složení podniku a strategie</a:t>
            </a:r>
          </a:p>
          <a:p>
            <a:pPr lvl="1" algn="just"/>
            <a:r>
              <a:rPr lang="cs-CZ" sz="1600" dirty="0"/>
              <a:t>Strategie pro každou plánovanou jednotku</a:t>
            </a:r>
          </a:p>
          <a:p>
            <a:pPr lvl="1" algn="just"/>
            <a:r>
              <a:rPr lang="cs-CZ" sz="1600" dirty="0"/>
              <a:t>Implementace a řízení</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a:t>Postup a položky strategického auditu</a:t>
            </a:r>
          </a:p>
        </p:txBody>
      </p:sp>
    </p:spTree>
    <p:extLst>
      <p:ext uri="{BB962C8B-B14F-4D97-AF65-F5344CB8AC3E}">
        <p14:creationId xmlns:p14="http://schemas.microsoft.com/office/powerpoint/2010/main" val="68878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688926"/>
            <a:ext cx="763284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500" b="1" dirty="0" err="1"/>
              <a:t>Cultural</a:t>
            </a:r>
            <a:r>
              <a:rPr lang="cs-CZ" sz="1500" b="1" dirty="0"/>
              <a:t> (kulturní vzdálenost)</a:t>
            </a:r>
            <a:r>
              <a:rPr lang="cs-CZ" sz="1500" dirty="0"/>
              <a:t> – kulturní vzdálenost hodnotí kulturní rozdílnosti (jako je odlišný jazyk, etnické skupiny, náboženství, sociální normy a zvyky, názory a hodnoty a další faktory) mezi tuzemským trhem a cílovým zahraničním trhem. Velké kulturní rozdílnosti sebou mohou přinést nejen vysoké náklady a nejistotu ve vedení, ale také nedostatek důvěry a vzájemného respektu mezi obchodními partnery.</a:t>
            </a:r>
          </a:p>
          <a:p>
            <a:pPr lvl="0" algn="just"/>
            <a:r>
              <a:rPr lang="cs-CZ" sz="1500" b="1" dirty="0" err="1"/>
              <a:t>Administrative</a:t>
            </a:r>
            <a:r>
              <a:rPr lang="cs-CZ" sz="1500" b="1" dirty="0"/>
              <a:t> and </a:t>
            </a:r>
            <a:r>
              <a:rPr lang="cs-CZ" sz="1500" b="1" dirty="0" err="1"/>
              <a:t>political</a:t>
            </a:r>
            <a:r>
              <a:rPr lang="cs-CZ" sz="1500" b="1" dirty="0"/>
              <a:t> (administrativní a politická vzdálenost)</a:t>
            </a:r>
            <a:r>
              <a:rPr lang="cs-CZ" sz="1500" dirty="0"/>
              <a:t> – administrativní a politická vzdálenost je sledována z pohledu takových faktorů, jako je absence nebo existence měnových nebo politických smluv (mezi tuzemským a cílovým trhem), silný nebo slabý vliv legislativních a finančních institucí, popřípadě existence politického nepřátelství mezi zeměmi. </a:t>
            </a:r>
          </a:p>
          <a:p>
            <a:pPr lvl="0" algn="just"/>
            <a:r>
              <a:rPr lang="cs-CZ" sz="1500" b="1" dirty="0" err="1"/>
              <a:t>Geographic</a:t>
            </a:r>
            <a:r>
              <a:rPr lang="cs-CZ" sz="1500" b="1" dirty="0"/>
              <a:t> (geografická vzdálenost)</a:t>
            </a:r>
            <a:r>
              <a:rPr lang="cs-CZ" sz="1500" dirty="0"/>
              <a:t> – geografická vzdálenost hodnotí jak je tuzemský a cílový trh vzdálen z pohledu konkrétních geografických jednotek, tj. počtu kilometrů nebo mil.</a:t>
            </a:r>
          </a:p>
          <a:p>
            <a:pPr lvl="0" algn="just"/>
            <a:r>
              <a:rPr lang="cs-CZ" sz="1500" b="1" dirty="0" err="1"/>
              <a:t>Economic</a:t>
            </a:r>
            <a:r>
              <a:rPr lang="cs-CZ" sz="1500" b="1" dirty="0"/>
              <a:t> (ekonomická vzdálenost)</a:t>
            </a:r>
            <a:r>
              <a:rPr lang="cs-CZ" sz="1500" dirty="0"/>
              <a:t> – ekonomická vzdálenost mezi tuzemským a cílovým regionem je determinována pomocí bohatství a příjmu na jednoho obyvatele. Obecně platí, že podniky z ekonomicky bohatších zemí se více zapojují do mezinárodního podnikání než podniky z ekonomicky chudších zemí.</a:t>
            </a:r>
          </a:p>
          <a:p>
            <a:pPr lvl="0" algn="just"/>
            <a:endParaRPr lang="cs-CZ" sz="15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CAGE Distance Framework</a:t>
            </a:r>
          </a:p>
        </p:txBody>
      </p:sp>
    </p:spTree>
    <p:extLst>
      <p:ext uri="{BB962C8B-B14F-4D97-AF65-F5344CB8AC3E}">
        <p14:creationId xmlns:p14="http://schemas.microsoft.com/office/powerpoint/2010/main" val="51911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600" i="1" dirty="0"/>
              <a:t>Oddíl A – základní problémové okruhy</a:t>
            </a:r>
            <a:endParaRPr lang="cs-CZ" sz="1600" dirty="0"/>
          </a:p>
          <a:p>
            <a:pPr lvl="1"/>
            <a:r>
              <a:rPr lang="cs-CZ" sz="1600" dirty="0"/>
              <a:t>audit chování podniku ve vztahu k prostředí, trhu</a:t>
            </a:r>
          </a:p>
          <a:p>
            <a:pPr lvl="1"/>
            <a:r>
              <a:rPr lang="cs-CZ" sz="1600" dirty="0"/>
              <a:t>audit strategických cílů a strategie jejich dosahování</a:t>
            </a:r>
          </a:p>
          <a:p>
            <a:pPr lvl="1"/>
            <a:r>
              <a:rPr lang="cs-CZ" sz="1600" dirty="0"/>
              <a:t>audit organizační infrastruktury</a:t>
            </a:r>
          </a:p>
          <a:p>
            <a:pPr lvl="1"/>
            <a:r>
              <a:rPr lang="cs-CZ" sz="1600" dirty="0"/>
              <a:t>audit systému managementu</a:t>
            </a:r>
          </a:p>
          <a:p>
            <a:pPr lvl="1"/>
            <a:r>
              <a:rPr lang="cs-CZ" sz="1600" dirty="0"/>
              <a:t>audit strategické výkonnosti</a:t>
            </a:r>
          </a:p>
          <a:p>
            <a:pPr lvl="1"/>
            <a:r>
              <a:rPr lang="cs-CZ" sz="1600" dirty="0"/>
              <a:t>audit nástrojů managementu a jeho funkcí</a:t>
            </a:r>
          </a:p>
          <a:p>
            <a:pPr lvl="1"/>
            <a:endParaRPr lang="cs-CZ" sz="1600" dirty="0"/>
          </a:p>
          <a:p>
            <a:r>
              <a:rPr lang="cs-CZ" sz="1600" i="1" dirty="0"/>
              <a:t>Oddíl B – prohlubující analýza systému managementu</a:t>
            </a:r>
          </a:p>
          <a:p>
            <a:pPr lvl="1"/>
            <a:r>
              <a:rPr lang="cs-CZ" sz="1600" dirty="0"/>
              <a:t>Výrobní program</a:t>
            </a:r>
          </a:p>
          <a:p>
            <a:pPr lvl="1"/>
            <a:r>
              <a:rPr lang="cs-CZ" sz="1600" dirty="0"/>
              <a:t>Trhy</a:t>
            </a:r>
          </a:p>
          <a:p>
            <a:pPr lvl="1"/>
            <a:r>
              <a:rPr lang="cs-CZ" sz="1600" dirty="0"/>
              <a:t>Personální politika</a:t>
            </a:r>
          </a:p>
          <a:p>
            <a:pPr lvl="1"/>
            <a:r>
              <a:rPr lang="cs-CZ" sz="1600" dirty="0"/>
              <a:t>Organizační struktura</a:t>
            </a:r>
          </a:p>
          <a:p>
            <a:pPr lvl="1"/>
            <a:r>
              <a:rPr lang="cs-CZ" sz="1600" dirty="0"/>
              <a:t>Systém řízení podniku</a:t>
            </a:r>
          </a:p>
          <a:p>
            <a:pPr marL="0" indent="0">
              <a:buNone/>
            </a:pP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a:t>Příklad metodiky strategického auditu</a:t>
            </a:r>
          </a:p>
        </p:txBody>
      </p:sp>
    </p:spTree>
    <p:extLst>
      <p:ext uri="{BB962C8B-B14F-4D97-AF65-F5344CB8AC3E}">
        <p14:creationId xmlns:p14="http://schemas.microsoft.com/office/powerpoint/2010/main" val="9491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71550"/>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600" dirty="0"/>
              <a:t>Specifickými formami kontroly jsou:</a:t>
            </a:r>
          </a:p>
          <a:p>
            <a:pPr algn="just"/>
            <a:r>
              <a:rPr lang="cs-CZ" sz="1600" b="1" dirty="0"/>
              <a:t>Controlling – </a:t>
            </a:r>
            <a:r>
              <a:rPr lang="cs-CZ" sz="1600" dirty="0"/>
              <a:t>controlling je součástí celopodnikového řídicího systému. Jeho úlohou je poskytovat managementu (zpravidla vrcholovému) vhodné informace sloužící ke koordinaci, ovlivňování a usměrňování celopodnikových aktivit. Východiskem controllingu je vyhodnocování stavu plnění podnikových plánů a rozpočtů. Analýzy vycházejí nejčastěji z údajů účetnictví, z rozboru nákladů, rozborů odbytu, statistických výkazů apod. V podniku ho realizuje kontrolor nebo útvar controllingu.</a:t>
            </a:r>
          </a:p>
          <a:p>
            <a:pPr algn="just"/>
            <a:endParaRPr lang="cs-CZ" sz="1600" dirty="0"/>
          </a:p>
          <a:p>
            <a:pPr algn="just"/>
            <a:r>
              <a:rPr lang="cs-CZ" sz="1600" b="1" dirty="0"/>
              <a:t>Vnitřní audit</a:t>
            </a:r>
            <a:r>
              <a:rPr lang="cs-CZ" sz="1600" dirty="0"/>
              <a:t> – vnitřní audit je nestranné prověřování určité činnosti, procesu, a nebo funkcí útvarů. Audit provádí nestranný auditor, což je pracovník jiného podnikového útvaru k tomu vyškolený. Auditoři mají k dispozici příslušné směrnice, předpisy, instrukce a pokyny a prověřují dodržování stanovených postupů. Typickým rysem interních auditů je prověřování průběhu procesů, správnost procesů.</a:t>
            </a:r>
          </a:p>
          <a:p>
            <a:pPr algn="just"/>
            <a:endParaRPr lang="cs-CZ" sz="1600" dirty="0"/>
          </a:p>
          <a:p>
            <a:pPr marL="0" indent="0" algn="just">
              <a:buNone/>
            </a:pP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a:t>Specifické formy kontroly</a:t>
            </a:r>
          </a:p>
        </p:txBody>
      </p:sp>
    </p:spTree>
    <p:extLst>
      <p:ext uri="{BB962C8B-B14F-4D97-AF65-F5344CB8AC3E}">
        <p14:creationId xmlns:p14="http://schemas.microsoft.com/office/powerpoint/2010/main" val="4255674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fontScale="90000"/>
          </a:bodyPr>
          <a:lstStyle/>
          <a:p>
            <a:pPr algn="l"/>
            <a:r>
              <a:rPr lang="cs-CZ" sz="4000" b="1" dirty="0">
                <a:solidFill>
                  <a:schemeClr val="bg1"/>
                </a:solidFill>
                <a:latin typeface="Times New Roman" panose="02020603050405020304" pitchFamily="18" charset="0"/>
                <a:cs typeface="Times New Roman" panose="02020603050405020304" pitchFamily="18" charset="0"/>
              </a:rPr>
              <a:t>Současné manažerské přístupy k řízení jako součást strategie podniku</a:t>
            </a: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588224" y="3723878"/>
            <a:ext cx="2384047"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Ing. Šárka Zapletalová, Ph.D.</a:t>
            </a:r>
          </a:p>
          <a:p>
            <a:pPr algn="r"/>
            <a:r>
              <a:rPr lang="cs-CZ" altLang="cs-CZ" sz="900" dirty="0">
                <a:solidFill>
                  <a:srgbClr val="307871"/>
                </a:solidFill>
                <a:latin typeface="Times New Roman" panose="02020603050405020304" pitchFamily="18" charset="0"/>
                <a:cs typeface="Times New Roman" panose="02020603050405020304" pitchFamily="18" charset="0"/>
              </a:rPr>
              <a:t>Katedra Podnikové ekonomiky a managementu</a:t>
            </a:r>
          </a:p>
        </p:txBody>
      </p:sp>
    </p:spTree>
    <p:extLst>
      <p:ext uri="{BB962C8B-B14F-4D97-AF65-F5344CB8AC3E}">
        <p14:creationId xmlns:p14="http://schemas.microsoft.com/office/powerpoint/2010/main" val="12310862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000" dirty="0"/>
              <a:t>Síťový přístup vnímá podnik jako soubor propojených vztahů spojujících podnik s ostatními podniky ve více či méně důvěrném způsobu, závisejícím na vztazích uvnitř sítě. </a:t>
            </a:r>
          </a:p>
          <a:p>
            <a:pPr>
              <a:buNone/>
            </a:pPr>
            <a:endParaRPr lang="cs-CZ" sz="2000" dirty="0"/>
          </a:p>
          <a:p>
            <a:r>
              <a:rPr lang="cs-CZ" sz="2000" dirty="0"/>
              <a:t>Síť dvě nebo více organizací spojených dlouhodobými vztahy a vazbami. Vazby mezi členy sítě formuje reflexe a poznání vzájemné závislosti a jsou základem pro dlouhodobé vazby. (</a:t>
            </a:r>
            <a:r>
              <a:rPr lang="cs-CZ" sz="2000" dirty="0" err="1"/>
              <a:t>Thorelli</a:t>
            </a:r>
            <a:r>
              <a:rPr lang="cs-CZ" sz="2000" dirty="0"/>
              <a:t>, 1986)</a:t>
            </a:r>
          </a:p>
          <a:p>
            <a:pPr>
              <a:buNone/>
            </a:pPr>
            <a:endParaRPr lang="cs-CZ" sz="2000" dirty="0"/>
          </a:p>
          <a:p>
            <a:r>
              <a:rPr lang="cs-CZ" sz="2000" dirty="0"/>
              <a:t>Komplementarita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err="1"/>
              <a:t>Networking</a:t>
            </a:r>
            <a:endParaRPr lang="cs-CZ" dirty="0"/>
          </a:p>
        </p:txBody>
      </p:sp>
    </p:spTree>
    <p:extLst>
      <p:ext uri="{BB962C8B-B14F-4D97-AF65-F5344CB8AC3E}">
        <p14:creationId xmlns:p14="http://schemas.microsoft.com/office/powerpoint/2010/main" val="4164711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000" dirty="0"/>
              <a:t>Sítě kontaktů, znalostí – sociální kapitál podnikatelů</a:t>
            </a:r>
          </a:p>
          <a:p>
            <a:pPr>
              <a:buNone/>
            </a:pPr>
            <a:endParaRPr lang="cs-CZ" sz="2000" dirty="0"/>
          </a:p>
          <a:p>
            <a:r>
              <a:rPr lang="cs-CZ" sz="2000" dirty="0"/>
              <a:t>Sítě podniků</a:t>
            </a:r>
          </a:p>
          <a:p>
            <a:pPr lvl="1"/>
            <a:r>
              <a:rPr lang="cs-CZ" sz="2000" dirty="0"/>
              <a:t>Přímé zapojení podniků </a:t>
            </a:r>
          </a:p>
          <a:p>
            <a:pPr lvl="1"/>
            <a:r>
              <a:rPr lang="cs-CZ" sz="2000" dirty="0"/>
              <a:t>Nepřímé zapojení podniků</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a:t>Formy </a:t>
            </a:r>
            <a:r>
              <a:rPr lang="cs-CZ" dirty="0" err="1"/>
              <a:t>networking</a:t>
            </a:r>
            <a:endParaRPr lang="cs-CZ" dirty="0"/>
          </a:p>
        </p:txBody>
      </p:sp>
    </p:spTree>
    <p:extLst>
      <p:ext uri="{BB962C8B-B14F-4D97-AF65-F5344CB8AC3E}">
        <p14:creationId xmlns:p14="http://schemas.microsoft.com/office/powerpoint/2010/main" val="1855126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800" b="1" i="1" dirty="0"/>
              <a:t>Procesy člena sítě</a:t>
            </a:r>
            <a:r>
              <a:rPr lang="cs-CZ" sz="1800" dirty="0"/>
              <a:t>:</a:t>
            </a:r>
          </a:p>
          <a:p>
            <a:pPr lvl="1"/>
            <a:r>
              <a:rPr lang="cs-CZ" sz="1800" dirty="0"/>
              <a:t>Vstup</a:t>
            </a:r>
          </a:p>
          <a:p>
            <a:pPr lvl="1"/>
            <a:r>
              <a:rPr lang="cs-CZ" sz="1800" dirty="0"/>
              <a:t>Tvorba pozice</a:t>
            </a:r>
          </a:p>
          <a:p>
            <a:pPr lvl="1"/>
            <a:r>
              <a:rPr lang="cs-CZ" sz="1800" dirty="0"/>
              <a:t>Repozice</a:t>
            </a:r>
          </a:p>
          <a:p>
            <a:pPr lvl="1"/>
            <a:r>
              <a:rPr lang="cs-CZ" sz="1800" dirty="0"/>
              <a:t>Výstup</a:t>
            </a:r>
          </a:p>
          <a:p>
            <a:pPr lvl="1">
              <a:buNone/>
            </a:pPr>
            <a:endParaRPr lang="cs-CZ" sz="1800" dirty="0"/>
          </a:p>
          <a:p>
            <a:r>
              <a:rPr lang="cs-CZ" sz="1800" b="1" i="1" dirty="0"/>
              <a:t>Faktory ovlivňující pozici člena v síti</a:t>
            </a:r>
            <a:r>
              <a:rPr lang="cs-CZ" sz="1800" dirty="0"/>
              <a:t>:</a:t>
            </a:r>
          </a:p>
          <a:p>
            <a:pPr lvl="1"/>
            <a:r>
              <a:rPr lang="cs-CZ" sz="1800" dirty="0"/>
              <a:t>Doména podniku (rozdělení práce)</a:t>
            </a:r>
          </a:p>
          <a:p>
            <a:pPr lvl="1"/>
            <a:r>
              <a:rPr lang="cs-CZ" sz="1800" dirty="0"/>
              <a:t>Pozice podniku v dalších sítích</a:t>
            </a:r>
          </a:p>
          <a:p>
            <a:pPr lvl="1"/>
            <a:r>
              <a:rPr lang="cs-CZ" sz="1800" dirty="0"/>
              <a:t>síla podniku ve vztahu k ostatním účastníkům v ústřední síti</a:t>
            </a:r>
          </a:p>
          <a:p>
            <a:pPr lvl="2"/>
            <a:r>
              <a:rPr lang="cs-CZ" sz="1800" dirty="0"/>
              <a:t>ekonomická základna (podíl na trhu), technologie, odbornost, důvěra a zákonnost</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a:t>Členství v síti</a:t>
            </a:r>
          </a:p>
        </p:txBody>
      </p:sp>
    </p:spTree>
    <p:extLst>
      <p:ext uri="{BB962C8B-B14F-4D97-AF65-F5344CB8AC3E}">
        <p14:creationId xmlns:p14="http://schemas.microsoft.com/office/powerpoint/2010/main" val="135262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771550"/>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dirty="0"/>
              <a:t>V rámci analýzy podmínek, ve kterých působí strategie, jak se strategie vyvíjí a jaké rozhodující příčiny ovlivňují strategické chování i aktivity podniku, lze využívat řadu dalších metod, jako je třeba </a:t>
            </a:r>
            <a:r>
              <a:rPr lang="cs-CZ" sz="1600" dirty="0" err="1"/>
              <a:t>benchmarking</a:t>
            </a:r>
            <a:r>
              <a:rPr lang="cs-CZ" sz="1600" dirty="0"/>
              <a:t>.</a:t>
            </a:r>
          </a:p>
          <a:p>
            <a:pPr algn="just"/>
            <a:r>
              <a:rPr lang="cs-CZ" sz="1600" dirty="0"/>
              <a:t>Jedná o tvůrčí napodobování a využívání poznatků nejlepších podniků, které získáme jejich systematickým pozorováním a srovnáváním s našimi postupy. </a:t>
            </a:r>
          </a:p>
          <a:p>
            <a:pPr algn="just"/>
            <a:r>
              <a:rPr lang="cs-CZ" sz="1600" dirty="0"/>
              <a:t>Výhodou a velkou předností metody je její jednoduchost, široce uplatnitelné používání a obvykle nízká nákladnost.</a:t>
            </a:r>
          </a:p>
          <a:p>
            <a:pPr algn="just"/>
            <a:r>
              <a:rPr lang="cs-CZ" sz="1600" dirty="0" err="1"/>
              <a:t>Benchmarking</a:t>
            </a:r>
            <a:r>
              <a:rPr lang="cs-CZ" sz="1600" dirty="0"/>
              <a:t> lze rozdělit do následujících základních typů:</a:t>
            </a:r>
          </a:p>
          <a:p>
            <a:pPr lvl="1" algn="just"/>
            <a:r>
              <a:rPr lang="cs-CZ" sz="1600" b="1" dirty="0"/>
              <a:t>Vnitřní </a:t>
            </a:r>
            <a:r>
              <a:rPr lang="cs-CZ" sz="1600" b="1" dirty="0" err="1"/>
              <a:t>benchmarking</a:t>
            </a:r>
            <a:r>
              <a:rPr lang="cs-CZ" sz="1600" b="1" dirty="0"/>
              <a:t> – </a:t>
            </a:r>
            <a:r>
              <a:rPr lang="cs-CZ" sz="1600" dirty="0"/>
              <a:t>týká se srovnávání různých částí a jejich vlastností (výkonnost, personál, přínos) v rámci jednoho podniku.</a:t>
            </a:r>
          </a:p>
          <a:p>
            <a:pPr lvl="1" algn="just"/>
            <a:r>
              <a:rPr lang="cs-CZ" sz="1600" b="1" dirty="0"/>
              <a:t>Vnější </a:t>
            </a:r>
            <a:r>
              <a:rPr lang="cs-CZ" sz="1600" b="1" dirty="0" err="1"/>
              <a:t>benchmarking</a:t>
            </a:r>
            <a:r>
              <a:rPr lang="cs-CZ" sz="1600" b="1" dirty="0"/>
              <a:t> –</a:t>
            </a:r>
            <a:r>
              <a:rPr lang="cs-CZ" sz="1600" dirty="0"/>
              <a:t> porovnání obdobné činnosti mezi vlastním podnikem a srovnávaným nejlepším podnikem v daném oboru (s konkurentem).</a:t>
            </a:r>
          </a:p>
          <a:p>
            <a:pPr lvl="1" algn="just"/>
            <a:r>
              <a:rPr lang="cs-CZ" sz="1600" b="1" dirty="0"/>
              <a:t>Funkční </a:t>
            </a:r>
            <a:r>
              <a:rPr lang="cs-CZ" sz="1600" b="1" dirty="0" err="1"/>
              <a:t>benchmarking</a:t>
            </a:r>
            <a:r>
              <a:rPr lang="cs-CZ" sz="1600" b="1" dirty="0"/>
              <a:t> –</a:t>
            </a:r>
            <a:r>
              <a:rPr lang="cs-CZ" sz="1600" dirty="0"/>
              <a:t> představuje srovnání stejné činnosti a přístupů mezi vlastním podnikem a cizím podnikem, který působí mimo náš obor.</a:t>
            </a:r>
          </a:p>
          <a:p>
            <a:pPr lvl="0" algn="just"/>
            <a:endParaRPr lang="cs-CZ" sz="1600" dirty="0"/>
          </a:p>
          <a:p>
            <a:pPr lvl="0"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16824" cy="507703"/>
          </a:xfrm>
        </p:spPr>
        <p:txBody>
          <a:bodyPr/>
          <a:lstStyle/>
          <a:p>
            <a:r>
              <a:rPr lang="cs-CZ" dirty="0" err="1"/>
              <a:t>Benchmarking</a:t>
            </a:r>
            <a:endParaRPr lang="cs-CZ" dirty="0"/>
          </a:p>
        </p:txBody>
      </p:sp>
    </p:spTree>
    <p:extLst>
      <p:ext uri="{BB962C8B-B14F-4D97-AF65-F5344CB8AC3E}">
        <p14:creationId xmlns:p14="http://schemas.microsoft.com/office/powerpoint/2010/main" val="223540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23518"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dirty="0"/>
              <a:t>Identifikuje a stanovuje rozdíl ve výkonnosti našeho podniku a možné nejlepší konkurence.</a:t>
            </a:r>
          </a:p>
          <a:p>
            <a:pPr lvl="0" algn="just"/>
            <a:r>
              <a:rPr lang="cs-CZ" sz="1600" dirty="0"/>
              <a:t>Pomáhá stanovit strategii nebo její inovaci.</a:t>
            </a:r>
          </a:p>
          <a:p>
            <a:pPr lvl="0" algn="just"/>
            <a:r>
              <a:rPr lang="cs-CZ" sz="1600" dirty="0"/>
              <a:t>Udržuje stimulaci podnikového vedení pro neustálé zlepšování.</a:t>
            </a:r>
          </a:p>
          <a:p>
            <a:pPr lvl="0" algn="just"/>
            <a:r>
              <a:rPr lang="cs-CZ" sz="1600" dirty="0"/>
              <a:t>Ověřuje úspěšnost prováděných strategických opatření.</a:t>
            </a:r>
          </a:p>
          <a:p>
            <a:pPr lvl="0" algn="just"/>
            <a:r>
              <a:rPr lang="cs-CZ" sz="1600" dirty="0"/>
              <a:t>Představuje panoramatický pohled na konkurenční počínání se srovnávaným podnikem, který nám poskytuje možnost revolučně pozměnit vlastní aktivity vhodně volenými a potřebnými inovacemi.</a:t>
            </a:r>
          </a:p>
          <a:p>
            <a:pPr lvl="0" algn="just"/>
            <a:r>
              <a:rPr lang="cs-CZ" sz="1600" dirty="0"/>
              <a:t>Je efektivním způsobem jak zaměstnance přimět k hledání nových myšlenek a k nalézání skrytých možností vedoucích k zlepšení výkonnosti.</a:t>
            </a:r>
          </a:p>
          <a:p>
            <a:pPr algn="just"/>
            <a:r>
              <a:rPr lang="cs-CZ" sz="1600" dirty="0"/>
              <a:t>Odhaluje klíčové kompetence, které tvoří vynikající výkonnost podniku jako jeho základní předpoklad úspěch na trhu.</a:t>
            </a:r>
          </a:p>
          <a:p>
            <a:pPr lvl="0" algn="just"/>
            <a:endParaRPr lang="cs-CZ" sz="1600" dirty="0"/>
          </a:p>
          <a:p>
            <a:pPr lvl="0"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16824" cy="507703"/>
          </a:xfrm>
        </p:spPr>
        <p:txBody>
          <a:bodyPr/>
          <a:lstStyle/>
          <a:p>
            <a:r>
              <a:rPr lang="cs-CZ" dirty="0" err="1"/>
              <a:t>Benchmarking</a:t>
            </a:r>
            <a:r>
              <a:rPr lang="cs-CZ" dirty="0"/>
              <a:t> - výhody</a:t>
            </a:r>
          </a:p>
        </p:txBody>
      </p:sp>
    </p:spTree>
    <p:extLst>
      <p:ext uri="{BB962C8B-B14F-4D97-AF65-F5344CB8AC3E}">
        <p14:creationId xmlns:p14="http://schemas.microsoft.com/office/powerpoint/2010/main" val="373415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err="1"/>
              <a:t>Delokalizace</a:t>
            </a:r>
            <a:r>
              <a:rPr lang="cs-CZ" sz="1800" dirty="0"/>
              <a:t> je proces přesunu ekonomických aktivit do zahraničních regionů, zahrnující ukončení nebo redukci aktivit v původním regionu nebo jejich stagnaci (nerozvíjení) z důvodu podnikové expanze do zahraničí. Tento proces odráží podnikovou strategii založenou na přizpůsobení se rostoucí konkurenci a zrychlujícímu se technologickému pokroku. </a:t>
            </a:r>
          </a:p>
          <a:p>
            <a:pPr marL="0" indent="0" algn="just">
              <a:buNone/>
            </a:pPr>
            <a:endParaRPr lang="cs-CZ" sz="1800" dirty="0"/>
          </a:p>
          <a:p>
            <a:pPr algn="just"/>
            <a:r>
              <a:rPr lang="cs-CZ" sz="1800" dirty="0"/>
              <a:t>K přesunu produkčních aktivit do zahraničí začaly průmyslové podniky v nejvyspělejších zemích světa přistupovat více než před čtyřiceti lety. Již v 60. letech 20. století začalo ve větším měřítku docházet k přemísťování pracovně náročných výrobních a montážních aktivit do zemí s levnou pracovní silou.</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16824" cy="507703"/>
          </a:xfrm>
        </p:spPr>
        <p:txBody>
          <a:bodyPr/>
          <a:lstStyle/>
          <a:p>
            <a:r>
              <a:rPr lang="cs-CZ" dirty="0" err="1"/>
              <a:t>Delokalizace</a:t>
            </a:r>
            <a:endParaRPr lang="cs-CZ" dirty="0"/>
          </a:p>
        </p:txBody>
      </p:sp>
    </p:spTree>
    <p:extLst>
      <p:ext uri="{BB962C8B-B14F-4D97-AF65-F5344CB8AC3E}">
        <p14:creationId xmlns:p14="http://schemas.microsoft.com/office/powerpoint/2010/main" val="1653067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Hlavním absorbentem těchto nákladově orientovaných investic se staly dnes již vyspělé východoasijské ekonomiky (Jižní Korea, Tchaj-wan, Malajsie a další), které zaznamenaly rychlý rozvoj nejprve textilního průmyslu, posléze se specializovaly na výrobu elektroniky a výpočetní techniky. </a:t>
            </a:r>
          </a:p>
          <a:p>
            <a:pPr algn="just"/>
            <a:r>
              <a:rPr lang="cs-CZ" sz="1800" dirty="0"/>
              <a:t>V průběhu následujících dvou desetiletí dosáhla </a:t>
            </a:r>
            <a:r>
              <a:rPr lang="cs-CZ" sz="1800" dirty="0" err="1"/>
              <a:t>delokalizace</a:t>
            </a:r>
            <a:r>
              <a:rPr lang="cs-CZ" sz="1800" dirty="0"/>
              <a:t> téměř globálního rozměru a stala se jedním z nejvýznamnějších stimulů a projevů ekonomické globalizace.</a:t>
            </a:r>
          </a:p>
          <a:p>
            <a:pPr algn="just"/>
            <a:r>
              <a:rPr lang="cs-CZ" sz="1800" dirty="0"/>
              <a:t>Pravděpodobnost </a:t>
            </a:r>
            <a:r>
              <a:rPr lang="cs-CZ" sz="1800" dirty="0" err="1"/>
              <a:t>delokalizace</a:t>
            </a:r>
            <a:r>
              <a:rPr lang="cs-CZ" sz="1800" dirty="0"/>
              <a:t> je vysoká u investorů, kteří zakládají konkurenceschopnost svých poboček v zemích s nízkými náklady na dočasných a rychle vyčerpatelných komparativních výhodách. Typickým příkladem jsou tzv. mezinárodně mobilní investice do výstavby montoven, které využijí dočasně nízkých mezd a desetiletých daňových prázdnin a poté se přemístí do zemí, které tyto podmínky splňují.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16824" cy="507703"/>
          </a:xfrm>
        </p:spPr>
        <p:txBody>
          <a:bodyPr/>
          <a:lstStyle/>
          <a:p>
            <a:r>
              <a:rPr lang="cs-CZ" dirty="0" err="1"/>
              <a:t>Delokalizace</a:t>
            </a:r>
            <a:endParaRPr lang="cs-CZ" dirty="0"/>
          </a:p>
        </p:txBody>
      </p:sp>
    </p:spTree>
    <p:extLst>
      <p:ext uri="{BB962C8B-B14F-4D97-AF65-F5344CB8AC3E}">
        <p14:creationId xmlns:p14="http://schemas.microsoft.com/office/powerpoint/2010/main" val="359383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pic>
        <p:nvPicPr>
          <p:cNvPr id="3" name="Obrázek 2">
            <a:extLst>
              <a:ext uri="{FF2B5EF4-FFF2-40B4-BE49-F238E27FC236}">
                <a16:creationId xmlns:a16="http://schemas.microsoft.com/office/drawing/2014/main" id="{153F5A51-C0BD-4B67-BF83-671AD9EB0FE3}"/>
              </a:ext>
            </a:extLst>
          </p:cNvPr>
          <p:cNvPicPr>
            <a:picLocks noChangeAspect="1"/>
          </p:cNvPicPr>
          <p:nvPr/>
        </p:nvPicPr>
        <p:blipFill rotWithShape="1">
          <a:blip r:embed="rId2">
            <a:extLst>
              <a:ext uri="{28A0092B-C50C-407E-A947-70E740481C1C}">
                <a14:useLocalDpi xmlns:a14="http://schemas.microsoft.com/office/drawing/2010/main" val="0"/>
              </a:ext>
            </a:extLst>
          </a:blip>
          <a:srcRect t="13601"/>
          <a:stretch/>
        </p:blipFill>
        <p:spPr>
          <a:xfrm>
            <a:off x="0" y="288032"/>
            <a:ext cx="9144000" cy="4443958"/>
          </a:xfrm>
          <a:prstGeom prst="rect">
            <a:avLst/>
          </a:prstGeom>
        </p:spPr>
      </p:pic>
    </p:spTree>
    <p:extLst>
      <p:ext uri="{BB962C8B-B14F-4D97-AF65-F5344CB8AC3E}">
        <p14:creationId xmlns:p14="http://schemas.microsoft.com/office/powerpoint/2010/main" val="118154401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0094"/>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500" dirty="0"/>
              <a:t>Pro regionální politiku je klíčová klasifikace </a:t>
            </a:r>
            <a:r>
              <a:rPr lang="cs-CZ" sz="1500" dirty="0" err="1"/>
              <a:t>delokalizace</a:t>
            </a:r>
            <a:r>
              <a:rPr lang="cs-CZ" sz="1500" dirty="0"/>
              <a:t> podle podílu přemístěných aktivit a potenciálních dopadů na ekonomiku zdrojového regionu. Podle prvního kritéria rozlišuje </a:t>
            </a:r>
            <a:r>
              <a:rPr lang="cs-CZ" sz="1500" dirty="0" err="1"/>
              <a:t>Mariotti</a:t>
            </a:r>
            <a:r>
              <a:rPr lang="cs-CZ" sz="1500" dirty="0"/>
              <a:t> (2005):</a:t>
            </a:r>
          </a:p>
          <a:p>
            <a:pPr lvl="0" algn="just"/>
            <a:r>
              <a:rPr lang="cs-CZ" sz="1500" i="1" dirty="0"/>
              <a:t>Integrální </a:t>
            </a:r>
            <a:r>
              <a:rPr lang="cs-CZ" sz="1500" i="1" dirty="0" err="1"/>
              <a:t>delokalizaci</a:t>
            </a:r>
            <a:r>
              <a:rPr lang="cs-CZ" sz="1500" dirty="0"/>
              <a:t> – přesun všech ekonomických aktivit podniku do jiné lokality za současného zrušení aktivit v lokalitě původní. Tato </a:t>
            </a:r>
            <a:r>
              <a:rPr lang="cs-CZ" sz="1500" dirty="0" err="1"/>
              <a:t>delokalizace</a:t>
            </a:r>
            <a:r>
              <a:rPr lang="cs-CZ" sz="1500" dirty="0"/>
              <a:t> (bez náhrady) má obvykle negativní dopady a může vést k tzv. absolutní </a:t>
            </a:r>
            <a:r>
              <a:rPr lang="cs-CZ" sz="1500" dirty="0" err="1"/>
              <a:t>deindustrializaci</a:t>
            </a:r>
            <a:r>
              <a:rPr lang="cs-CZ" sz="1500" dirty="0"/>
              <a:t> spojené s poklesem průmyslové aktivity ve formě postupného snižování zaměstnanosti či produkce, růstu produktivity a zhoršeného deficitu obchodní bilance.</a:t>
            </a:r>
          </a:p>
          <a:p>
            <a:pPr lvl="0" algn="just"/>
            <a:r>
              <a:rPr lang="cs-CZ" sz="1500" i="1" dirty="0"/>
              <a:t>Parciální </a:t>
            </a:r>
            <a:r>
              <a:rPr lang="cs-CZ" sz="1500" i="1" dirty="0" err="1"/>
              <a:t>delokalizaci</a:t>
            </a:r>
            <a:r>
              <a:rPr lang="cs-CZ" sz="1500" dirty="0"/>
              <a:t> – přesun části aktivit do jiného regionu při zachování původního závodu. Tato </a:t>
            </a:r>
            <a:r>
              <a:rPr lang="cs-CZ" sz="1500" dirty="0" err="1"/>
              <a:t>delokalizace</a:t>
            </a:r>
            <a:r>
              <a:rPr lang="cs-CZ" sz="1500" dirty="0"/>
              <a:t> je v materiálech EK spojována s procesem tzv. relativní </a:t>
            </a:r>
            <a:r>
              <a:rPr lang="cs-CZ" sz="1500" dirty="0" err="1"/>
              <a:t>deindustrializace</a:t>
            </a:r>
            <a:r>
              <a:rPr lang="cs-CZ" sz="1500" dirty="0"/>
              <a:t>, což je přirozený proces přesouvání zdrojů a zaměstnanosti ze zpracovatelského průmyslu do služeb, který je zapříčiněn vyšší hladinou produktivity práce ve zpracovatelském průmyslu ve srovnání se sektorem veřejných služeb. Vymístění výrobních a montážních aktivit, které nejsou při vysokých mzdových nákladech schopné konkurence, uvolňuje potenciál lidských zdrojů pro rozvoj sofistikovanějších a technologicky náročnějších aktivit v průmyslu nebo službách.</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16824" cy="507703"/>
          </a:xfrm>
        </p:spPr>
        <p:txBody>
          <a:bodyPr/>
          <a:lstStyle/>
          <a:p>
            <a:r>
              <a:rPr lang="cs-CZ" dirty="0" err="1"/>
              <a:t>Delokalizace</a:t>
            </a:r>
            <a:endParaRPr lang="cs-CZ" dirty="0"/>
          </a:p>
        </p:txBody>
      </p:sp>
    </p:spTree>
    <p:extLst>
      <p:ext uri="{BB962C8B-B14F-4D97-AF65-F5344CB8AC3E}">
        <p14:creationId xmlns:p14="http://schemas.microsoft.com/office/powerpoint/2010/main" val="2742957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0094"/>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err="1"/>
              <a:t>Delokalizace</a:t>
            </a:r>
            <a:r>
              <a:rPr lang="cs-CZ" sz="1800" dirty="0"/>
              <a:t> je přirozenou a nevyhnutelnou součástí dynamiky ekonomického růstu a pro zdrojové regiony představuje příležitost i hrozbu zároveň. </a:t>
            </a:r>
          </a:p>
          <a:p>
            <a:pPr algn="just"/>
            <a:r>
              <a:rPr lang="cs-CZ" sz="1800" dirty="0"/>
              <a:t>Náchylnost zpracovatelského průmyslu k </a:t>
            </a:r>
            <a:r>
              <a:rPr lang="cs-CZ" sz="1800" dirty="0" err="1"/>
              <a:t>delokalizaci</a:t>
            </a:r>
            <a:r>
              <a:rPr lang="cs-CZ" sz="1800" dirty="0"/>
              <a:t> je výslednicí působení tří skupin faktorů – </a:t>
            </a:r>
            <a:r>
              <a:rPr lang="cs-CZ" sz="1800" dirty="0" err="1"/>
              <a:t>push</a:t>
            </a:r>
            <a:r>
              <a:rPr lang="cs-CZ" sz="1800" dirty="0"/>
              <a:t>-faktorů, </a:t>
            </a:r>
            <a:r>
              <a:rPr lang="cs-CZ" sz="1800" dirty="0" err="1"/>
              <a:t>pull</a:t>
            </a:r>
            <a:r>
              <a:rPr lang="cs-CZ" sz="1800" dirty="0"/>
              <a:t>-faktorů a </a:t>
            </a:r>
            <a:r>
              <a:rPr lang="cs-CZ" sz="1800" dirty="0" err="1"/>
              <a:t>keep</a:t>
            </a:r>
            <a:r>
              <a:rPr lang="cs-CZ" sz="1800" dirty="0"/>
              <a:t>-faktorů </a:t>
            </a:r>
            <a:r>
              <a:rPr lang="cs-CZ" sz="1800" dirty="0" err="1"/>
              <a:t>delokalizace</a:t>
            </a:r>
            <a:r>
              <a:rPr lang="cs-CZ" sz="1800" dirty="0"/>
              <a:t>.</a:t>
            </a:r>
          </a:p>
          <a:p>
            <a:pPr algn="just"/>
            <a:r>
              <a:rPr lang="cs-CZ" sz="1800" b="1" dirty="0" err="1"/>
              <a:t>Push</a:t>
            </a:r>
            <a:r>
              <a:rPr lang="cs-CZ" sz="1800" b="1" dirty="0"/>
              <a:t>-faktory</a:t>
            </a:r>
            <a:r>
              <a:rPr lang="cs-CZ" sz="1800" dirty="0"/>
              <a:t> jsou důvody, pro které chce podnik původní lokalitu opustit. Přesněji lze definovat jako soubor komparativních nevýhod zdrojového regionu, kvůli nimž jsou podniky nuceny, nebo je pro ně výhodné přistoupit k </a:t>
            </a:r>
            <a:r>
              <a:rPr lang="cs-CZ" sz="1800" dirty="0" err="1"/>
              <a:t>delokalizaci</a:t>
            </a:r>
            <a:r>
              <a:rPr lang="cs-CZ" sz="1800" dirty="0"/>
              <a:t>. Příkladem může být dostupnost a ceny výrobních faktorů (suroviny, energie, pracovní síla), nerozvinutá technická či sociální infrastruktura, regulace podnikatelského prostředí (např. striktní zákony na ochranu životního prostředí nebo zaměstnanců), role odborů nebo pokles poptávky na tuzemském trhu.</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16824" cy="507703"/>
          </a:xfrm>
        </p:spPr>
        <p:txBody>
          <a:bodyPr/>
          <a:lstStyle/>
          <a:p>
            <a:r>
              <a:rPr lang="cs-CZ" dirty="0" err="1"/>
              <a:t>Delokalizace</a:t>
            </a:r>
            <a:endParaRPr lang="cs-CZ" dirty="0"/>
          </a:p>
        </p:txBody>
      </p:sp>
    </p:spTree>
    <p:extLst>
      <p:ext uri="{BB962C8B-B14F-4D97-AF65-F5344CB8AC3E}">
        <p14:creationId xmlns:p14="http://schemas.microsoft.com/office/powerpoint/2010/main" val="358984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0094"/>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err="1"/>
              <a:t>Pull</a:t>
            </a:r>
            <a:r>
              <a:rPr lang="cs-CZ" sz="1800" b="1" dirty="0"/>
              <a:t>-faktory</a:t>
            </a:r>
            <a:r>
              <a:rPr lang="cs-CZ" sz="1800" dirty="0"/>
              <a:t> jsou komparativní výhody potenciálních cílových regionů </a:t>
            </a:r>
            <a:r>
              <a:rPr lang="cs-CZ" sz="1800" dirty="0" err="1"/>
              <a:t>delokalizace</a:t>
            </a:r>
            <a:r>
              <a:rPr lang="cs-CZ" sz="1800" dirty="0"/>
              <a:t>, které přitahují PZI. </a:t>
            </a:r>
            <a:r>
              <a:rPr lang="cs-CZ" sz="1800" dirty="0" err="1"/>
              <a:t>Pull</a:t>
            </a:r>
            <a:r>
              <a:rPr lang="cs-CZ" sz="1800" dirty="0"/>
              <a:t>-faktory jsou zpravidla protikladem </a:t>
            </a:r>
            <a:r>
              <a:rPr lang="cs-CZ" sz="1800" dirty="0" err="1"/>
              <a:t>push</a:t>
            </a:r>
            <a:r>
              <a:rPr lang="cs-CZ" sz="1800" dirty="0"/>
              <a:t>-faktorů. </a:t>
            </a:r>
          </a:p>
          <a:p>
            <a:pPr algn="just"/>
            <a:r>
              <a:rPr lang="cs-CZ" sz="1800" dirty="0" err="1"/>
              <a:t>Push</a:t>
            </a:r>
            <a:r>
              <a:rPr lang="cs-CZ" sz="1800" dirty="0"/>
              <a:t>-faktory a </a:t>
            </a:r>
            <a:r>
              <a:rPr lang="cs-CZ" sz="1800" dirty="0" err="1"/>
              <a:t>pull</a:t>
            </a:r>
            <a:r>
              <a:rPr lang="cs-CZ" sz="1800" dirty="0"/>
              <a:t>-faktory jsou ovlivňovány především globální politickou (volný pohyb zboží a kapitálu) a ekonomickou situací (intenzita globální konkurence, vývoj cen produkčních faktorů, trendy ve vývoji technologie a organizace). </a:t>
            </a:r>
          </a:p>
          <a:p>
            <a:pPr marL="0" indent="0" algn="just">
              <a:buNone/>
            </a:pPr>
            <a:r>
              <a:rPr lang="cs-CZ" sz="1800" dirty="0"/>
              <a:t>Na základě působení </a:t>
            </a:r>
            <a:r>
              <a:rPr lang="cs-CZ" sz="1800" dirty="0" err="1"/>
              <a:t>push</a:t>
            </a:r>
            <a:r>
              <a:rPr lang="cs-CZ" sz="1800" dirty="0"/>
              <a:t>-faktorů a </a:t>
            </a:r>
            <a:r>
              <a:rPr lang="cs-CZ" sz="1800" dirty="0" err="1"/>
              <a:t>pull</a:t>
            </a:r>
            <a:r>
              <a:rPr lang="cs-CZ" sz="1800" dirty="0"/>
              <a:t>-faktorů je možné </a:t>
            </a:r>
            <a:r>
              <a:rPr lang="cs-CZ" sz="1800" dirty="0" err="1"/>
              <a:t>delokalizace</a:t>
            </a:r>
            <a:r>
              <a:rPr lang="cs-CZ" sz="1800" dirty="0"/>
              <a:t> členit podle motivu přemístění podniků:</a:t>
            </a:r>
          </a:p>
          <a:p>
            <a:pPr algn="just"/>
            <a:r>
              <a:rPr lang="cs-CZ" sz="1800" dirty="0"/>
              <a:t> na nákladově orientované (nejčastěji mzdová úspora);</a:t>
            </a:r>
          </a:p>
          <a:p>
            <a:pPr algn="just"/>
            <a:r>
              <a:rPr lang="cs-CZ" sz="1800" dirty="0"/>
              <a:t>tržně orientované (obsazení nového rostoucího trhu);</a:t>
            </a:r>
          </a:p>
          <a:p>
            <a:pPr algn="just"/>
            <a:r>
              <a:rPr lang="cs-CZ" sz="1800" dirty="0"/>
              <a:t>zdrojově orientované (kvalifikovaná pracovní síla, kvalitní dodavatelé, suroviny aj.).</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16824" cy="507703"/>
          </a:xfrm>
        </p:spPr>
        <p:txBody>
          <a:bodyPr/>
          <a:lstStyle/>
          <a:p>
            <a:r>
              <a:rPr lang="cs-CZ" dirty="0" err="1"/>
              <a:t>Delokalizace</a:t>
            </a:r>
            <a:endParaRPr lang="cs-CZ" dirty="0"/>
          </a:p>
        </p:txBody>
      </p:sp>
    </p:spTree>
    <p:extLst>
      <p:ext uri="{BB962C8B-B14F-4D97-AF65-F5344CB8AC3E}">
        <p14:creationId xmlns:p14="http://schemas.microsoft.com/office/powerpoint/2010/main" val="2049665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0094"/>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550" b="1" dirty="0" err="1"/>
              <a:t>Keep</a:t>
            </a:r>
            <a:r>
              <a:rPr lang="cs-CZ" sz="1550" b="1" dirty="0"/>
              <a:t>-faktory</a:t>
            </a:r>
            <a:r>
              <a:rPr lang="cs-CZ" sz="1550" dirty="0"/>
              <a:t> lokalizace jsou mechanismy, které působí ve prospěch setrvání podniku ve stávající lokalitě. Rozsah a charakter působení </a:t>
            </a:r>
            <a:r>
              <a:rPr lang="cs-CZ" sz="1550" dirty="0" err="1"/>
              <a:t>keep</a:t>
            </a:r>
            <a:r>
              <a:rPr lang="cs-CZ" sz="1550" dirty="0"/>
              <a:t>-faktorů determinuje finanční a organizační náročnost případné </a:t>
            </a:r>
            <a:r>
              <a:rPr lang="cs-CZ" sz="1550" dirty="0" err="1"/>
              <a:t>delokalizace</a:t>
            </a:r>
            <a:r>
              <a:rPr lang="cs-CZ" sz="1550" dirty="0"/>
              <a:t>. </a:t>
            </a:r>
            <a:r>
              <a:rPr lang="cs-CZ" sz="1550" dirty="0" err="1"/>
              <a:t>Keep</a:t>
            </a:r>
            <a:r>
              <a:rPr lang="cs-CZ" sz="1550" dirty="0"/>
              <a:t>-faktory jsou utvářeny především na vnitropodnikové (struktura aktiva a pasiv, kvalita managementu, organizační struktura), lokální a regionální úrovni. </a:t>
            </a:r>
            <a:r>
              <a:rPr lang="cs-CZ" sz="1550" dirty="0" err="1"/>
              <a:t>Keep</a:t>
            </a:r>
            <a:r>
              <a:rPr lang="cs-CZ" sz="1550" dirty="0"/>
              <a:t>-faktory se stávají důležitou charakteristikou lokalizační stability zejména v případech, kdy se jedná o pobočky velkých nadnárodních podniků se sídlem v zahraničí.</a:t>
            </a:r>
          </a:p>
          <a:p>
            <a:pPr marL="0" indent="0" algn="just">
              <a:buNone/>
            </a:pPr>
            <a:r>
              <a:rPr lang="cs-CZ" sz="1550" dirty="0" err="1"/>
              <a:t>Keep</a:t>
            </a:r>
            <a:r>
              <a:rPr lang="cs-CZ" sz="1550" dirty="0"/>
              <a:t>-faktory je možné rozdělit do dvou základních skupin:</a:t>
            </a:r>
          </a:p>
          <a:p>
            <a:pPr lvl="0" algn="just"/>
            <a:r>
              <a:rPr lang="cs-CZ" sz="1550" i="1" dirty="0"/>
              <a:t>Interní (vnitropodnikové)</a:t>
            </a:r>
            <a:r>
              <a:rPr lang="cs-CZ" sz="1550" dirty="0"/>
              <a:t> – na pravděpodobnost </a:t>
            </a:r>
            <a:r>
              <a:rPr lang="cs-CZ" sz="1550" dirty="0" err="1"/>
              <a:t>delokalizace</a:t>
            </a:r>
            <a:r>
              <a:rPr lang="cs-CZ" sz="1550" dirty="0"/>
              <a:t> mají zásadní vliv charakteristiky výrobního procesu, zejména kapitálová a technologická náročnost a úplnost hodnotového řetězce daná zastoupením řídících funkcí a sofistikovaných výrobních i nevýrobních aktivit.</a:t>
            </a:r>
          </a:p>
          <a:p>
            <a:pPr lvl="0" algn="just"/>
            <a:r>
              <a:rPr lang="cs-CZ" sz="1550" i="1" dirty="0"/>
              <a:t>Externí (podnikové vazby na prostředí)</a:t>
            </a:r>
            <a:r>
              <a:rPr lang="cs-CZ" sz="1550" dirty="0"/>
              <a:t> – z externích faktorů hrají hlavní roli podnikové vazby na regionální subjekty a instituce, přičemž důležité jsou dodavatelské vztahy, šíření inovací a vazby na sektor výzkumu a vývoje, vazby na subdodavatelské podniky, vzdělávací a vědeckovýzkumné instituce a další regionální subjekty. </a:t>
            </a:r>
          </a:p>
          <a:p>
            <a:pPr algn="just"/>
            <a:endParaRPr lang="cs-CZ" sz="155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16824" cy="507703"/>
          </a:xfrm>
        </p:spPr>
        <p:txBody>
          <a:bodyPr/>
          <a:lstStyle/>
          <a:p>
            <a:r>
              <a:rPr lang="cs-CZ" dirty="0" err="1"/>
              <a:t>Delokalizace</a:t>
            </a:r>
            <a:endParaRPr lang="cs-CZ" dirty="0"/>
          </a:p>
        </p:txBody>
      </p:sp>
    </p:spTree>
    <p:extLst>
      <p:ext uri="{BB962C8B-B14F-4D97-AF65-F5344CB8AC3E}">
        <p14:creationId xmlns:p14="http://schemas.microsoft.com/office/powerpoint/2010/main" val="736578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0094"/>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dirty="0" err="1"/>
              <a:t>Veugelers</a:t>
            </a:r>
            <a:r>
              <a:rPr lang="cs-CZ" sz="1800" dirty="0"/>
              <a:t> (2005) rozlišuje dva základní mechanismy realizace a průběhu </a:t>
            </a:r>
            <a:r>
              <a:rPr lang="cs-CZ" sz="1800" dirty="0" err="1"/>
              <a:t>delokalizace</a:t>
            </a:r>
            <a:r>
              <a:rPr lang="cs-CZ" sz="1800" dirty="0"/>
              <a:t>:</a:t>
            </a:r>
          </a:p>
          <a:p>
            <a:pPr lvl="0" algn="just"/>
            <a:r>
              <a:rPr lang="cs-CZ" sz="1800" dirty="0" err="1"/>
              <a:t>Offshoring</a:t>
            </a:r>
            <a:r>
              <a:rPr lang="cs-CZ" sz="1800" dirty="0"/>
              <a:t> (vnitrofiremní </a:t>
            </a:r>
            <a:r>
              <a:rPr lang="cs-CZ" sz="1800" dirty="0" err="1"/>
              <a:t>delokalizace</a:t>
            </a:r>
            <a:r>
              <a:rPr lang="cs-CZ" sz="1800" dirty="0"/>
              <a:t>) – přemístění ekonomických aktivit formou založení </a:t>
            </a:r>
            <a:r>
              <a:rPr lang="cs-CZ" sz="1800" dirty="0" err="1"/>
              <a:t>dceřinné</a:t>
            </a:r>
            <a:r>
              <a:rPr lang="cs-CZ" sz="1800" dirty="0"/>
              <a:t> společnosti v zahraničí (spojené s investicí v zahraničním regionu), kdy produkční řetězec zůstává plně ve vlastnictví </a:t>
            </a:r>
            <a:r>
              <a:rPr lang="cs-CZ" sz="1800" dirty="0" err="1"/>
              <a:t>relokující</a:t>
            </a:r>
            <a:r>
              <a:rPr lang="cs-CZ" sz="1800" dirty="0"/>
              <a:t> podniky.</a:t>
            </a:r>
          </a:p>
          <a:p>
            <a:pPr lvl="0" algn="just"/>
            <a:r>
              <a:rPr lang="cs-CZ" sz="1800" dirty="0"/>
              <a:t>Outsourcing (transfer mezi dvěma a více podniky) – transfer ekonomických aktivit společnosti do zahraniční, formou najmutí zahraničních dodavatelů (</a:t>
            </a:r>
            <a:r>
              <a:rPr lang="cs-CZ" sz="1800" dirty="0" err="1"/>
              <a:t>subcontracting</a:t>
            </a:r>
            <a:r>
              <a:rPr lang="cs-CZ" sz="1800" dirty="0"/>
              <a:t>). </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16824" cy="507703"/>
          </a:xfrm>
        </p:spPr>
        <p:txBody>
          <a:bodyPr/>
          <a:lstStyle/>
          <a:p>
            <a:r>
              <a:rPr lang="cs-CZ" dirty="0" err="1"/>
              <a:t>Delokalizace</a:t>
            </a:r>
            <a:endParaRPr lang="cs-CZ" dirty="0"/>
          </a:p>
        </p:txBody>
      </p:sp>
    </p:spTree>
    <p:extLst>
      <p:ext uri="{BB962C8B-B14F-4D97-AF65-F5344CB8AC3E}">
        <p14:creationId xmlns:p14="http://schemas.microsoft.com/office/powerpoint/2010/main" val="3905709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23518"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800" dirty="0"/>
              <a:t>Outsourcing obecně znamená, že podnik vyčlení různé podpůrné a vedlejší činnosti a svěří je na základě smlouvy jiné společnosti čili </a:t>
            </a:r>
            <a:r>
              <a:rPr lang="cs-CZ" sz="1800" dirty="0" err="1"/>
              <a:t>subkontraktorovi</a:t>
            </a:r>
            <a:r>
              <a:rPr lang="cs-CZ" sz="1800" dirty="0"/>
              <a:t>, specializovanému na příslušnou podnikatelskou činnost.</a:t>
            </a:r>
          </a:p>
          <a:p>
            <a:pPr>
              <a:buNone/>
            </a:pPr>
            <a:endParaRPr lang="cs-CZ" sz="1800" dirty="0"/>
          </a:p>
          <a:p>
            <a:r>
              <a:rPr lang="cs-CZ" sz="1800" dirty="0"/>
              <a:t>Jedná se tedy o určitý druh dělby práce, činnost však není zajišťována vlastními zaměstnanci firmy, nýbrž smluvně.</a:t>
            </a:r>
          </a:p>
          <a:p>
            <a:pPr>
              <a:buNone/>
            </a:pPr>
            <a:endParaRPr lang="cs-CZ" sz="1800" dirty="0"/>
          </a:p>
          <a:p>
            <a:r>
              <a:rPr lang="cs-CZ" sz="1800" dirty="0"/>
              <a:t>Outsourcing  x  </a:t>
            </a:r>
            <a:r>
              <a:rPr lang="cs-CZ" sz="1800" dirty="0" err="1"/>
              <a:t>insourcing</a:t>
            </a:r>
            <a:endParaRPr lang="cs-CZ" sz="1800" dirty="0"/>
          </a:p>
          <a:p>
            <a:pPr>
              <a:buNone/>
            </a:pPr>
            <a:endParaRPr lang="cs-CZ" sz="1800" dirty="0"/>
          </a:p>
          <a:p>
            <a:r>
              <a:rPr lang="cs-CZ" sz="1800" b="1" i="1" dirty="0"/>
              <a:t>Cíl</a:t>
            </a:r>
            <a:r>
              <a:rPr lang="cs-CZ" sz="1800" dirty="0"/>
              <a:t>: ozdravení hospodaření podniku</a:t>
            </a:r>
          </a:p>
          <a:p>
            <a:pPr lvl="0" algn="just"/>
            <a:endParaRPr lang="cs-CZ" sz="1800" dirty="0"/>
          </a:p>
          <a:p>
            <a:pPr lvl="0"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16824" cy="507703"/>
          </a:xfrm>
        </p:spPr>
        <p:txBody>
          <a:bodyPr/>
          <a:lstStyle/>
          <a:p>
            <a:r>
              <a:rPr lang="cs-CZ" dirty="0"/>
              <a:t>Outsourcing</a:t>
            </a:r>
          </a:p>
        </p:txBody>
      </p:sp>
    </p:spTree>
    <p:extLst>
      <p:ext uri="{BB962C8B-B14F-4D97-AF65-F5344CB8AC3E}">
        <p14:creationId xmlns:p14="http://schemas.microsoft.com/office/powerpoint/2010/main" val="2281160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800" dirty="0"/>
              <a:t>Činnosti, které jsou posláním podniku a přinášejí mu přidanou hodnotu</a:t>
            </a:r>
          </a:p>
          <a:p>
            <a:pPr>
              <a:buNone/>
            </a:pPr>
            <a:endParaRPr lang="cs-CZ" sz="1800" dirty="0"/>
          </a:p>
          <a:p>
            <a:r>
              <a:rPr lang="cs-CZ" sz="1800" dirty="0"/>
              <a:t>Činnosti, které nepřinášejí přidanou hodnotu, ale podnik je musí zabezpečit</a:t>
            </a:r>
          </a:p>
          <a:p>
            <a:pPr>
              <a:buNone/>
            </a:pPr>
            <a:endParaRPr lang="cs-CZ" sz="1800" dirty="0"/>
          </a:p>
          <a:p>
            <a:r>
              <a:rPr lang="cs-CZ" sz="1800" dirty="0"/>
              <a:t>Činnost doplňkové – oblast outsourcingu</a:t>
            </a:r>
          </a:p>
          <a:p>
            <a:pPr>
              <a:buNone/>
            </a:pPr>
            <a:endParaRPr lang="cs-CZ" sz="1800" dirty="0"/>
          </a:p>
          <a:p>
            <a:r>
              <a:rPr lang="cs-CZ" sz="1800" dirty="0"/>
              <a:t>Členění podle Guly:</a:t>
            </a:r>
          </a:p>
          <a:p>
            <a:pPr lvl="1"/>
            <a:r>
              <a:rPr lang="cs-CZ" sz="1800" dirty="0"/>
              <a:t>Klíčové aktivity</a:t>
            </a:r>
          </a:p>
          <a:p>
            <a:pPr lvl="1"/>
            <a:r>
              <a:rPr lang="cs-CZ" sz="1800" dirty="0"/>
              <a:t>Vlastní činnosti zajišťované uvnitř podniku</a:t>
            </a:r>
          </a:p>
          <a:p>
            <a:pPr lvl="1"/>
            <a:r>
              <a:rPr lang="cs-CZ" sz="1800" dirty="0"/>
              <a:t>Smíšené činnosti zajišťované vlastními silami a cizími podniky</a:t>
            </a:r>
          </a:p>
          <a:p>
            <a:pPr lvl="1"/>
            <a:r>
              <a:rPr lang="cs-CZ" sz="1800" dirty="0"/>
              <a:t>Cizí činnosti nakupované</a:t>
            </a:r>
          </a:p>
          <a:p>
            <a:pPr lvl="0" algn="just"/>
            <a:endParaRPr lang="cs-CZ" sz="1800" dirty="0"/>
          </a:p>
          <a:p>
            <a:pPr lvl="0"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16824" cy="507703"/>
          </a:xfrm>
        </p:spPr>
        <p:txBody>
          <a:bodyPr/>
          <a:lstStyle/>
          <a:p>
            <a:r>
              <a:rPr lang="cs-CZ" dirty="0"/>
              <a:t>Činnosti podniku a outsourcing</a:t>
            </a:r>
          </a:p>
        </p:txBody>
      </p:sp>
    </p:spTree>
    <p:extLst>
      <p:ext uri="{BB962C8B-B14F-4D97-AF65-F5344CB8AC3E}">
        <p14:creationId xmlns:p14="http://schemas.microsoft.com/office/powerpoint/2010/main" val="3793076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endParaRPr lang="cs-CZ" sz="1800" dirty="0"/>
          </a:p>
          <a:p>
            <a:pPr lvl="0"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16824" cy="507703"/>
          </a:xfrm>
        </p:spPr>
        <p:txBody>
          <a:bodyPr/>
          <a:lstStyle/>
          <a:p>
            <a:r>
              <a:rPr lang="cs-CZ" dirty="0" err="1"/>
              <a:t>Offshoring</a:t>
            </a:r>
            <a:r>
              <a:rPr lang="cs-CZ" dirty="0"/>
              <a:t> a outsourcing</a:t>
            </a:r>
          </a:p>
        </p:txBody>
      </p:sp>
      <p:sp>
        <p:nvSpPr>
          <p:cNvPr id="2" name="AutoShape 2" descr="Outsourcing vs Offshoring - Definition and Differences. Discover the  Benefits of Both | ASPER BROTHERS"/>
          <p:cNvSpPr>
            <a:spLocks noChangeAspect="1" noChangeArrowheads="1"/>
          </p:cNvSpPr>
          <p:nvPr/>
        </p:nvSpPr>
        <p:spPr bwMode="auto">
          <a:xfrm>
            <a:off x="155575" y="-852488"/>
            <a:ext cx="2571750" cy="17907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4" name="AutoShape 4" descr="Outsourcing vs Offshoring - Definition and Differences. Discover the  Benefits of Both | ASPER BROTHERS"/>
          <p:cNvSpPr>
            <a:spLocks noChangeAspect="1" noChangeArrowheads="1"/>
          </p:cNvSpPr>
          <p:nvPr/>
        </p:nvSpPr>
        <p:spPr bwMode="auto">
          <a:xfrm>
            <a:off x="307975" y="-700088"/>
            <a:ext cx="2571750" cy="17907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6" name="Obrázek 5"/>
          <p:cNvPicPr>
            <a:picLocks noChangeAspect="1"/>
          </p:cNvPicPr>
          <p:nvPr/>
        </p:nvPicPr>
        <p:blipFill rotWithShape="1">
          <a:blip r:embed="rId2" cstate="print">
            <a:extLst>
              <a:ext uri="{28A0092B-C50C-407E-A947-70E740481C1C}">
                <a14:useLocalDpi xmlns:a14="http://schemas.microsoft.com/office/drawing/2010/main" val="0"/>
              </a:ext>
            </a:extLst>
          </a:blip>
          <a:srcRect l="1272" t="3869" r="749" b="2682"/>
          <a:stretch/>
        </p:blipFill>
        <p:spPr>
          <a:xfrm>
            <a:off x="1403648" y="843558"/>
            <a:ext cx="5725342" cy="3792110"/>
          </a:xfrm>
          <a:prstGeom prst="rect">
            <a:avLst/>
          </a:prstGeom>
        </p:spPr>
      </p:pic>
    </p:spTree>
    <p:extLst>
      <p:ext uri="{BB962C8B-B14F-4D97-AF65-F5344CB8AC3E}">
        <p14:creationId xmlns:p14="http://schemas.microsoft.com/office/powerpoint/2010/main" val="7637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err="1"/>
              <a:t>Offshoring</a:t>
            </a:r>
            <a:r>
              <a:rPr lang="cs-CZ" sz="1800" dirty="0"/>
              <a:t> je pojem používaný pro přesunutí činností organizace do jiné organizace v zahraničí. </a:t>
            </a:r>
          </a:p>
          <a:p>
            <a:pPr algn="just"/>
            <a:r>
              <a:rPr lang="cs-CZ" sz="1800" dirty="0"/>
              <a:t>V praxi se </a:t>
            </a:r>
            <a:r>
              <a:rPr lang="cs-CZ" sz="1800" b="1" dirty="0" err="1"/>
              <a:t>offshoring</a:t>
            </a:r>
            <a:r>
              <a:rPr lang="cs-CZ" sz="1800" dirty="0"/>
              <a:t> se využívá buď pro přesun výroby do zahraničí, kde jsou nižší náklady (například do dceřiné společnosti) nebo pro přesun (či založení) mateřské společnosti do státu s nižším zdaněním. Využívání </a:t>
            </a:r>
            <a:r>
              <a:rPr lang="cs-CZ" sz="1800" dirty="0" err="1"/>
              <a:t>offshoringových</a:t>
            </a:r>
            <a:r>
              <a:rPr lang="cs-CZ" sz="1800" dirty="0"/>
              <a:t> struktur je v takovém případě součástí daňové optimalizace.</a:t>
            </a:r>
          </a:p>
          <a:p>
            <a:pPr algn="just"/>
            <a:r>
              <a:rPr lang="cs-CZ" sz="1800" dirty="0" err="1"/>
              <a:t>Offshoring</a:t>
            </a:r>
            <a:r>
              <a:rPr lang="cs-CZ" sz="1800" dirty="0"/>
              <a:t> je, když se </a:t>
            </a:r>
            <a:r>
              <a:rPr lang="cs-CZ" sz="1800" dirty="0" err="1"/>
              <a:t>offshored</a:t>
            </a:r>
            <a:r>
              <a:rPr lang="cs-CZ" sz="1800" dirty="0"/>
              <a:t> práce provádí pomocí interního (zajatého) modelu doručení., Někdy označovaného jako interní </a:t>
            </a:r>
            <a:r>
              <a:rPr lang="cs-CZ" sz="1800" dirty="0" err="1"/>
              <a:t>offshore</a:t>
            </a:r>
            <a:r>
              <a:rPr lang="cs-CZ" sz="1800" dirty="0"/>
              <a:t>. </a:t>
            </a:r>
          </a:p>
          <a:p>
            <a:pPr algn="just"/>
            <a:r>
              <a:rPr lang="cs-CZ" sz="1800" b="1" dirty="0" err="1"/>
              <a:t>Reshoring</a:t>
            </a:r>
            <a:r>
              <a:rPr lang="cs-CZ" sz="1800" dirty="0"/>
              <a:t> (také známý jako </a:t>
            </a:r>
            <a:r>
              <a:rPr lang="cs-CZ" sz="1800" b="1" dirty="0" err="1"/>
              <a:t>onshoring</a:t>
            </a:r>
            <a:r>
              <a:rPr lang="cs-CZ" sz="1800" b="1" dirty="0"/>
              <a:t> , </a:t>
            </a:r>
            <a:r>
              <a:rPr lang="cs-CZ" sz="1800" b="1" dirty="0" err="1"/>
              <a:t>inshoring</a:t>
            </a:r>
            <a:r>
              <a:rPr lang="cs-CZ" sz="1800" b="1" dirty="0"/>
              <a:t> a </a:t>
            </a:r>
            <a:r>
              <a:rPr lang="cs-CZ" sz="1800" b="1" dirty="0" err="1"/>
              <a:t>backshoring</a:t>
            </a:r>
            <a:r>
              <a:rPr lang="cs-CZ" sz="1800" b="1" dirty="0"/>
              <a:t> </a:t>
            </a:r>
            <a:r>
              <a:rPr lang="cs-CZ" sz="1800" dirty="0"/>
              <a:t>) je akt opětovného zavedení domácí výroby do země. Jedná se o obrácený proces </a:t>
            </a:r>
            <a:r>
              <a:rPr lang="cs-CZ" sz="1800" dirty="0" err="1"/>
              <a:t>offshoringu</a:t>
            </a:r>
            <a:r>
              <a:rPr lang="cs-CZ" sz="1800" dirty="0"/>
              <a:t>.</a:t>
            </a:r>
          </a:p>
          <a:p>
            <a:pPr lvl="0"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16824" cy="507703"/>
          </a:xfrm>
        </p:spPr>
        <p:txBody>
          <a:bodyPr/>
          <a:lstStyle/>
          <a:p>
            <a:r>
              <a:rPr lang="cs-CZ" dirty="0" err="1"/>
              <a:t>Offshoring</a:t>
            </a:r>
            <a:endParaRPr lang="cs-CZ" dirty="0"/>
          </a:p>
        </p:txBody>
      </p:sp>
    </p:spTree>
    <p:extLst>
      <p:ext uri="{BB962C8B-B14F-4D97-AF65-F5344CB8AC3E}">
        <p14:creationId xmlns:p14="http://schemas.microsoft.com/office/powerpoint/2010/main" val="229526575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800" dirty="0"/>
              <a:t>Forma strategického partnerství</a:t>
            </a:r>
          </a:p>
          <a:p>
            <a:pPr>
              <a:buNone/>
            </a:pPr>
            <a:endParaRPr lang="cs-CZ" sz="1800" dirty="0"/>
          </a:p>
          <a:p>
            <a:r>
              <a:rPr lang="cs-CZ" sz="1800" dirty="0"/>
              <a:t>Organizačně systémové integrační formy, které zajišťují společnou, efektivní, kooperativní podnikatelskou činnost s tuzemskými i zahraničními partnery, kteří původně mohli být i konkurenčními organizačními jednotkami.</a:t>
            </a:r>
          </a:p>
          <a:p>
            <a:pPr>
              <a:buNone/>
            </a:pPr>
            <a:endParaRPr lang="cs-CZ" sz="1800" dirty="0"/>
          </a:p>
          <a:p>
            <a:r>
              <a:rPr lang="cs-CZ" sz="1800" dirty="0"/>
              <a:t>Jedná se o společnou realizaci jedné nebo více podnikových funkcí dvěma nebo více podnikatelskými subjekty za účelem dosažení konkurenční výhody. (Tichá)</a:t>
            </a:r>
          </a:p>
          <a:p>
            <a:pPr>
              <a:buNone/>
            </a:pPr>
            <a:endParaRPr lang="cs-CZ" sz="1800" dirty="0"/>
          </a:p>
          <a:p>
            <a:r>
              <a:rPr lang="cs-CZ" sz="1800" b="1" i="1" dirty="0"/>
              <a:t>Cíl:</a:t>
            </a:r>
            <a:r>
              <a:rPr lang="cs-CZ" sz="1800" dirty="0"/>
              <a:t> sdílení činností a zdrojů partnerů, k redukci konkurenčních střetů a ke vzniku, přenosu a využití znalostí</a:t>
            </a:r>
          </a:p>
          <a:p>
            <a:pPr lvl="0" algn="just"/>
            <a:endParaRPr lang="cs-CZ" sz="1800" dirty="0"/>
          </a:p>
          <a:p>
            <a:pPr lvl="0"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16824" cy="507703"/>
          </a:xfrm>
        </p:spPr>
        <p:txBody>
          <a:bodyPr/>
          <a:lstStyle/>
          <a:p>
            <a:r>
              <a:rPr lang="cs-CZ" dirty="0"/>
              <a:t>Strategické aliance</a:t>
            </a:r>
          </a:p>
        </p:txBody>
      </p:sp>
    </p:spTree>
    <p:extLst>
      <p:ext uri="{BB962C8B-B14F-4D97-AF65-F5344CB8AC3E}">
        <p14:creationId xmlns:p14="http://schemas.microsoft.com/office/powerpoint/2010/main" val="727761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3375</TotalTime>
  <Words>9945</Words>
  <Application>Microsoft Office PowerPoint</Application>
  <PresentationFormat>Předvádění na obrazovce (16:9)</PresentationFormat>
  <Paragraphs>883</Paragraphs>
  <Slides>103</Slides>
  <Notes>0</Notes>
  <HiddenSlides>0</HiddenSlides>
  <MMClips>0</MMClips>
  <ScaleCrop>false</ScaleCrop>
  <HeadingPairs>
    <vt:vector size="8" baseType="variant">
      <vt:variant>
        <vt:lpstr>Použitá písma</vt:lpstr>
      </vt:variant>
      <vt:variant>
        <vt:i4>4</vt:i4>
      </vt:variant>
      <vt:variant>
        <vt:lpstr>Motiv</vt:lpstr>
      </vt:variant>
      <vt:variant>
        <vt:i4>1</vt:i4>
      </vt:variant>
      <vt:variant>
        <vt:lpstr>Vložené servery OLE</vt:lpstr>
      </vt:variant>
      <vt:variant>
        <vt:i4>1</vt:i4>
      </vt:variant>
      <vt:variant>
        <vt:lpstr>Nadpisy snímků</vt:lpstr>
      </vt:variant>
      <vt:variant>
        <vt:i4>103</vt:i4>
      </vt:variant>
    </vt:vector>
  </HeadingPairs>
  <TitlesOfParts>
    <vt:vector size="109" baseType="lpstr">
      <vt:lpstr>Arial</vt:lpstr>
      <vt:lpstr>Calibri</vt:lpstr>
      <vt:lpstr>Enriqueta</vt:lpstr>
      <vt:lpstr>Times New Roman</vt:lpstr>
      <vt:lpstr>SLU</vt:lpstr>
      <vt:lpstr>Graf</vt:lpstr>
      <vt:lpstr>Strategie na mezinárodních trzích Implementace strategie Strategická kontrola Moderní metody ve strategickém managementu</vt:lpstr>
      <vt:lpstr>Typy nadnárodních podniků</vt:lpstr>
      <vt:lpstr>Mezinárodní podnikatelské aktivity</vt:lpstr>
      <vt:lpstr>Globální a krokový přístup k internacionalizaci</vt:lpstr>
      <vt:lpstr>Faktory ovlivňující rozhodování o strategii</vt:lpstr>
      <vt:lpstr>Faktory ovlivňující rozhodování o strategii – české podniky</vt:lpstr>
      <vt:lpstr>Základní strategická rozhodnutí</vt:lpstr>
      <vt:lpstr>CAGE Distance Framework</vt:lpstr>
      <vt:lpstr>Prezentace aplikace PowerPoint</vt:lpstr>
      <vt:lpstr>Proces screeningu</vt:lpstr>
      <vt:lpstr>Produktová diverzifikace u českých podniků</vt:lpstr>
      <vt:lpstr>Strategie na mezinárodních trzích</vt:lpstr>
      <vt:lpstr>Strategie geografického působení</vt:lpstr>
      <vt:lpstr>Geografické působení českých podniků</vt:lpstr>
      <vt:lpstr>Konkurenční strategie českých podniků</vt:lpstr>
      <vt:lpstr>Základní taktická rozhodnutí</vt:lpstr>
      <vt:lpstr>Metody vstupu</vt:lpstr>
      <vt:lpstr>Metody vstupu dle místa výroby (Kulhavý, 1992)</vt:lpstr>
      <vt:lpstr>Exportní operace</vt:lpstr>
      <vt:lpstr>Přímý export</vt:lpstr>
      <vt:lpstr>Nepřímý export</vt:lpstr>
      <vt:lpstr>Kooperativní export</vt:lpstr>
      <vt:lpstr>Importní operace</vt:lpstr>
      <vt:lpstr>Smluvní metody</vt:lpstr>
      <vt:lpstr>Investiční metody</vt:lpstr>
      <vt:lpstr>Přímé zahraniční investice</vt:lpstr>
      <vt:lpstr>Podoby přímých zahraničních investic</vt:lpstr>
      <vt:lpstr>Vázané obchody</vt:lpstr>
      <vt:lpstr>Výběr a implementace strategie</vt:lpstr>
      <vt:lpstr>Výběr strategie</vt:lpstr>
      <vt:lpstr>Proces výběru strategie</vt:lpstr>
      <vt:lpstr>Generování strategických alternativ</vt:lpstr>
      <vt:lpstr>Proces generování strategických alternativ</vt:lpstr>
      <vt:lpstr>Typy alternativ</vt:lpstr>
      <vt:lpstr>Kritéria výběru strategie</vt:lpstr>
      <vt:lpstr>Přístupy k výběru strategie I</vt:lpstr>
      <vt:lpstr>Přístupy k výběru strategie II</vt:lpstr>
      <vt:lpstr>Podstata implementace strategie</vt:lpstr>
      <vt:lpstr>Plán implementace strategie</vt:lpstr>
      <vt:lpstr>Důvody náročnosti implementace strategie I</vt:lpstr>
      <vt:lpstr>Důvody náročnosti implementace strategie II</vt:lpstr>
      <vt:lpstr>Východiska a faktory ovlivňující implementaci strategii</vt:lpstr>
      <vt:lpstr>Model řízení změny – implementace </vt:lpstr>
      <vt:lpstr>Postoj zaměstnanců ke změnám při implementaci</vt:lpstr>
      <vt:lpstr>Překonání odporu ke změnám dle Kottera</vt:lpstr>
      <vt:lpstr>Přístupy k implementaci strategie</vt:lpstr>
      <vt:lpstr>Klíčové faktory úspěchu implementace strategie</vt:lpstr>
      <vt:lpstr>Změny v organizační struktuře při implementaci strategie</vt:lpstr>
      <vt:lpstr>Další úkoly významné při implementaci strategie</vt:lpstr>
      <vt:lpstr>Balanced Scorecard a implementace strategie</vt:lpstr>
      <vt:lpstr>Výkonnostní ukazatele v Balanced Scorecard</vt:lpstr>
      <vt:lpstr>Proces Balanced Scorecard</vt:lpstr>
      <vt:lpstr>Faktory důležité pro úspěšnou implementaci strategie</vt:lpstr>
      <vt:lpstr>Bariéry implementace strategie</vt:lpstr>
      <vt:lpstr>Strategická kontrola</vt:lpstr>
      <vt:lpstr>Pojetí kontroly</vt:lpstr>
      <vt:lpstr>Vlastnosti kontrolního procesu</vt:lpstr>
      <vt:lpstr>Funkce kontrolního procesu</vt:lpstr>
      <vt:lpstr>Fáze kontrolního procesu</vt:lpstr>
      <vt:lpstr>Typologie kontrol I</vt:lpstr>
      <vt:lpstr>Typologie kontrol II</vt:lpstr>
      <vt:lpstr>Typologie kontrol III</vt:lpstr>
      <vt:lpstr>Zásady efektivní kontroly</vt:lpstr>
      <vt:lpstr>Nedostatky kontroly</vt:lpstr>
      <vt:lpstr>Úrovně kontrol v podniku z pohledu řízení </vt:lpstr>
      <vt:lpstr>Strategická kontrola</vt:lpstr>
      <vt:lpstr>Náplň strategického kontrolního procesu</vt:lpstr>
      <vt:lpstr>Zaměření a oblasti strategické kontroly</vt:lpstr>
      <vt:lpstr>Základní aspekty strategické kontroly podle Mefferta</vt:lpstr>
      <vt:lpstr>Uplatnění strategické kontroly I</vt:lpstr>
      <vt:lpstr>Uplatnění strategické kontroly II</vt:lpstr>
      <vt:lpstr>Uplatnění strategické kontroly III</vt:lpstr>
      <vt:lpstr>Význam strategické kontroly I</vt:lpstr>
      <vt:lpstr>Význam strategické kontroly II</vt:lpstr>
      <vt:lpstr>Proces strategické kontroly</vt:lpstr>
      <vt:lpstr>Hodnotící kritéria</vt:lpstr>
      <vt:lpstr>Odchylky zjištěné v průběhu kontroly</vt:lpstr>
      <vt:lpstr>Strategický audit</vt:lpstr>
      <vt:lpstr>Postup a položky strategického auditu</vt:lpstr>
      <vt:lpstr>Příklad metodiky strategického auditu</vt:lpstr>
      <vt:lpstr>Specifické formy kontroly</vt:lpstr>
      <vt:lpstr>Současné manažerské přístupy k řízení jako součást strategie podniku</vt:lpstr>
      <vt:lpstr>Networking</vt:lpstr>
      <vt:lpstr>Formy networking</vt:lpstr>
      <vt:lpstr>Členství v síti</vt:lpstr>
      <vt:lpstr>Benchmarking</vt:lpstr>
      <vt:lpstr>Benchmarking - výhody</vt:lpstr>
      <vt:lpstr>Delokalizace</vt:lpstr>
      <vt:lpstr>Delokalizace</vt:lpstr>
      <vt:lpstr>Delokalizace</vt:lpstr>
      <vt:lpstr>Delokalizace</vt:lpstr>
      <vt:lpstr>Delokalizace</vt:lpstr>
      <vt:lpstr>Delokalizace</vt:lpstr>
      <vt:lpstr>Delokalizace</vt:lpstr>
      <vt:lpstr>Outsourcing</vt:lpstr>
      <vt:lpstr>Činnosti podniku a outsourcing</vt:lpstr>
      <vt:lpstr>Offshoring a outsourcing</vt:lpstr>
      <vt:lpstr>Offshoring</vt:lpstr>
      <vt:lpstr>Strategické aliance</vt:lpstr>
      <vt:lpstr>Strategické aliance – postup projektování</vt:lpstr>
      <vt:lpstr>Strategické aliance – typy</vt:lpstr>
      <vt:lpstr>Procesní management I</vt:lpstr>
      <vt:lpstr>Procesní management II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zap0046</cp:lastModifiedBy>
  <cp:revision>176</cp:revision>
  <dcterms:created xsi:type="dcterms:W3CDTF">2016-07-06T15:42:34Z</dcterms:created>
  <dcterms:modified xsi:type="dcterms:W3CDTF">2024-11-28T13:24:05Z</dcterms:modified>
</cp:coreProperties>
</file>