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0" r:id="rId3"/>
    <p:sldId id="276" r:id="rId4"/>
    <p:sldId id="303" r:id="rId5"/>
    <p:sldId id="304" r:id="rId6"/>
    <p:sldId id="305" r:id="rId7"/>
    <p:sldId id="302" r:id="rId8"/>
    <p:sldId id="308" r:id="rId9"/>
    <p:sldId id="307" r:id="rId10"/>
    <p:sldId id="299" r:id="rId11"/>
    <p:sldId id="301" r:id="rId12"/>
    <p:sldId id="306" r:id="rId13"/>
    <p:sldId id="266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95"/>
  </p:normalViewPr>
  <p:slideViewPr>
    <p:cSldViewPr snapToGrid="0">
      <p:cViewPr varScale="1">
        <p:scale>
          <a:sx n="54" d="100"/>
          <a:sy n="54" d="100"/>
        </p:scale>
        <p:origin x="216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B2B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36B3C-5126-097A-D4AF-2A62D33C1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57A7BA-88BB-2160-E20E-C9FFCD56A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BCBD1C-3C9A-C4E6-ACC9-CD436BB9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6AAE7-B278-105C-4238-AFEEDFAB1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5462E-CD8C-EF0D-AE6A-CF1A040A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A1C05E-2CCD-8382-1ABD-F1EAD73D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913947D-39B6-C3CB-22AF-77057A88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78E88BD-2682-DF47-5EB0-C41E7801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9D7E22B-26EE-3222-A1BD-3CAE192E4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D8537125-0403-9B1E-4D82-415F62BB05DE}"/>
              </a:ext>
            </a:extLst>
          </p:cNvPr>
          <p:cNvSpPr txBox="1">
            <a:spLocks/>
          </p:cNvSpPr>
          <p:nvPr/>
        </p:nvSpPr>
        <p:spPr>
          <a:xfrm>
            <a:off x="2137036" y="328713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Segmentace</a:t>
            </a:r>
            <a:endParaRPr lang="cs-CZ" sz="8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63287D-6D94-B6AF-735E-D073B62B40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78" r="67593" b="20947"/>
          <a:stretch/>
        </p:blipFill>
        <p:spPr>
          <a:xfrm>
            <a:off x="757980" y="1945455"/>
            <a:ext cx="2476701" cy="3067018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DA52C2C7-99D8-7AA8-8367-7259DD82EA7A}"/>
              </a:ext>
            </a:extLst>
          </p:cNvPr>
          <p:cNvSpPr txBox="1">
            <a:spLocks/>
          </p:cNvSpPr>
          <p:nvPr/>
        </p:nvSpPr>
        <p:spPr>
          <a:xfrm>
            <a:off x="4063136" y="1917053"/>
            <a:ext cx="7389999" cy="3798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l">
              <a:buFontTx/>
              <a:buChar char="-"/>
            </a:pPr>
            <a:r>
              <a:rPr lang="cs-CZ" sz="8000" dirty="0"/>
              <a:t>Firmy v městských oblastech, kde je více kancelářských prostorů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Centra hlavních měst, kde se nachází plno nových kancelářských budov, firmy tak budou chtít moderní interiéry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Střední a velké firmy – alespoň 50 zaměstnanců, které potřebují moderní prostory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Moderní startupy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Moderní / luxusní firmy  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Firmy v okolí střední Evropy</a:t>
            </a:r>
          </a:p>
          <a:p>
            <a:pPr marL="1143000" indent="-1143000">
              <a:buFontTx/>
              <a:buChar char="-"/>
            </a:pP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139976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B9606-BB05-F8CC-5D78-11F48DAE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19585A-A9C1-F2D8-DE43-097C3A56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DDFFC2D-0CA2-BAB5-7B85-52B0CBDDE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9379D-8405-96D2-578B-00C661412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777C32-D210-A4B7-FC58-F01CA345F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3029A7-E79F-CDC6-3CBA-0580FF70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9FCF608-7A71-8C07-5C2B-D32E009B2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3717BBB-2E12-F495-B086-A9F5E9F59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91D6FF-1010-B7E9-2518-F5B1918ED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89DE3231-042C-8332-75EC-06CE6038BFCE}"/>
              </a:ext>
            </a:extLst>
          </p:cNvPr>
          <p:cNvSpPr txBox="1">
            <a:spLocks/>
          </p:cNvSpPr>
          <p:nvPr/>
        </p:nvSpPr>
        <p:spPr>
          <a:xfrm>
            <a:off x="2266014" y="407653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Targeting</a:t>
            </a:r>
            <a:endParaRPr lang="cs-CZ" sz="8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6D66C6-54C7-15B0-73B6-758016EE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75" t="28778" r="34092" b="20947"/>
          <a:stretch/>
        </p:blipFill>
        <p:spPr>
          <a:xfrm>
            <a:off x="537663" y="1975485"/>
            <a:ext cx="2600960" cy="3067018"/>
          </a:xfrm>
          <a:prstGeom prst="rect">
            <a:avLst/>
          </a:prstGeom>
        </p:spPr>
      </p:pic>
      <p:sp>
        <p:nvSpPr>
          <p:cNvPr id="7" name="Podnadpis 15">
            <a:extLst>
              <a:ext uri="{FF2B5EF4-FFF2-40B4-BE49-F238E27FC236}">
                <a16:creationId xmlns:a16="http://schemas.microsoft.com/office/drawing/2014/main" id="{A7B7B696-E659-8080-276E-7F88A66B790E}"/>
              </a:ext>
            </a:extLst>
          </p:cNvPr>
          <p:cNvSpPr txBox="1">
            <a:spLocks/>
          </p:cNvSpPr>
          <p:nvPr/>
        </p:nvSpPr>
        <p:spPr>
          <a:xfrm>
            <a:off x="4050652" y="2409695"/>
            <a:ext cx="6175976" cy="235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4400" dirty="0">
              <a:solidFill>
                <a:srgbClr val="000000"/>
              </a:solidFill>
              <a:latin typeface="-webkit-standard"/>
            </a:endParaRPr>
          </a:p>
        </p:txBody>
      </p:sp>
      <p:sp>
        <p:nvSpPr>
          <p:cNvPr id="8" name="Podnadpis 15">
            <a:extLst>
              <a:ext uri="{FF2B5EF4-FFF2-40B4-BE49-F238E27FC236}">
                <a16:creationId xmlns:a16="http://schemas.microsoft.com/office/drawing/2014/main" id="{4EB162BA-9771-3967-09FD-33438031D332}"/>
              </a:ext>
            </a:extLst>
          </p:cNvPr>
          <p:cNvSpPr txBox="1">
            <a:spLocks/>
          </p:cNvSpPr>
          <p:nvPr/>
        </p:nvSpPr>
        <p:spPr>
          <a:xfrm>
            <a:off x="4084684" y="2080621"/>
            <a:ext cx="7389999" cy="3798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l">
              <a:buFontTx/>
              <a:buChar char="-"/>
            </a:pPr>
            <a:r>
              <a:rPr lang="cs-CZ" sz="8000" dirty="0"/>
              <a:t>Zacílím na moderní firmy, které budou mít zájem o luxusní kancelářské prostory.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Firmy v centrech měst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Firmy, které chtějí posílit svou ekologickou image.</a:t>
            </a:r>
          </a:p>
          <a:p>
            <a:pPr marL="1143000" indent="-1143000" algn="l">
              <a:buFontTx/>
              <a:buChar char="-"/>
            </a:pPr>
            <a:r>
              <a:rPr lang="cs-CZ" sz="8000" dirty="0"/>
              <a:t>Kanály: LinkedIn, Eventy – veletrhy, firemní akce, PR – odborné časopisy, webovky, sociální sítě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404407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34307-F7F0-64AF-B4C8-4A8D1A1A1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FE0812-6E05-EB6D-A975-AC684B634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446974-8333-760A-CCB5-71E574218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16A2D2-F014-7F7F-4951-99F7EC51C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D6FD18-9FB3-F60D-73F0-535941E3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E1715E-C01D-7965-05D7-9268D1DA7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3E29217-D748-453C-0C30-7382FD0CA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F1305E5-A843-6461-3EF6-2B5E945D1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DE8C238-C6D5-5542-807F-15E5F1E13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052912"/>
            <a:ext cx="1699500" cy="13256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F88B41-31CF-856E-663C-F34225BC4B04}"/>
              </a:ext>
            </a:extLst>
          </p:cNvPr>
          <p:cNvSpPr txBox="1"/>
          <p:nvPr/>
        </p:nvSpPr>
        <p:spPr>
          <a:xfrm>
            <a:off x="2560405" y="1935209"/>
            <a:ext cx="82139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200" dirty="0">
                <a:solidFill>
                  <a:srgbClr val="000000"/>
                </a:solidFill>
              </a:rPr>
              <a:t>2-3 studenti, 1-2 A4, </a:t>
            </a:r>
            <a:r>
              <a:rPr lang="cs-CZ" sz="3200" b="1" u="sng" dirty="0">
                <a:solidFill>
                  <a:srgbClr val="000000"/>
                </a:solidFill>
              </a:rPr>
              <a:t>do konce hodiny</a:t>
            </a:r>
          </a:p>
          <a:p>
            <a:pPr algn="l"/>
            <a:endParaRPr lang="cs-CZ" sz="3200" dirty="0">
              <a:solidFill>
                <a:srgbClr val="000000"/>
              </a:solidFill>
            </a:endParaRPr>
          </a:p>
          <a:p>
            <a:pPr algn="l"/>
            <a:r>
              <a:rPr lang="cs-CZ" sz="3200" dirty="0">
                <a:solidFill>
                  <a:srgbClr val="000000"/>
                </a:solidFill>
              </a:rPr>
              <a:t>1) Najděte segmentační kritéria.</a:t>
            </a:r>
          </a:p>
          <a:p>
            <a:pPr algn="l"/>
            <a:r>
              <a:rPr lang="cs-CZ" sz="3200" dirty="0">
                <a:solidFill>
                  <a:srgbClr val="000000"/>
                </a:solidFill>
              </a:rPr>
              <a:t>2) Následně si vyberte 2 kritéria a podle nich vyberte segmenty na které budete cílit a proč. </a:t>
            </a:r>
          </a:p>
          <a:p>
            <a:pPr algn="l"/>
            <a:r>
              <a:rPr lang="cs-CZ" sz="3200" dirty="0">
                <a:solidFill>
                  <a:srgbClr val="000000"/>
                </a:solidFill>
              </a:rPr>
              <a:t>3) Na které segmenty cílit nebudete a proč?</a:t>
            </a:r>
          </a:p>
          <a:p>
            <a:pPr algn="l"/>
            <a:r>
              <a:rPr lang="cs-CZ" sz="3200" dirty="0">
                <a:solidFill>
                  <a:srgbClr val="000000"/>
                </a:solidFill>
              </a:rPr>
              <a:t>4) Jak budete na tyto segmenty cílit a jaké komunikační kanály zvolíte?</a:t>
            </a:r>
          </a:p>
          <a:p>
            <a:pPr algn="l"/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8C8E1D-3152-4C1D-B960-ECA23D91F098}"/>
              </a:ext>
            </a:extLst>
          </p:cNvPr>
          <p:cNvSpPr txBox="1"/>
          <p:nvPr/>
        </p:nvSpPr>
        <p:spPr>
          <a:xfrm>
            <a:off x="3278805" y="201809"/>
            <a:ext cx="53036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Úkol za body – MBA cvičení na segmentaci B2B trhu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46451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65E80-EFE9-D4A2-90B3-516E4566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A740826-A2E2-6280-AD71-757A9319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B3CDDAC-681B-F3E8-98E3-5D9B5DA1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05B5A402-991D-8A8F-00C0-91E2906B20E3}"/>
              </a:ext>
            </a:extLst>
          </p:cNvPr>
          <p:cNvSpPr txBox="1">
            <a:spLocks/>
          </p:cNvSpPr>
          <p:nvPr/>
        </p:nvSpPr>
        <p:spPr>
          <a:xfrm>
            <a:off x="6018913" y="600629"/>
            <a:ext cx="6285134" cy="5820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cs-CZ" b="1" u="sng" dirty="0"/>
              <a:t>Nové produkty na trhu většinou selhávají 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Dostatečný průzkum trhu </a:t>
            </a:r>
            <a:r>
              <a:rPr lang="cs-CZ" b="1" dirty="0"/>
              <a:t>snižuje</a:t>
            </a:r>
            <a:r>
              <a:rPr lang="cs-CZ" dirty="0"/>
              <a:t> šanci na selhání produktu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Důležité je definovat </a:t>
            </a:r>
            <a:r>
              <a:rPr lang="cs-CZ" b="1" u="sng" dirty="0"/>
              <a:t>problém a potřebu </a:t>
            </a:r>
            <a:r>
              <a:rPr lang="cs-CZ" dirty="0"/>
              <a:t>zákazníka a na to vytvořit produkt.</a:t>
            </a:r>
          </a:p>
          <a:p>
            <a:pPr marL="342900" indent="-342900" algn="l">
              <a:buFontTx/>
              <a:buChar char="-"/>
            </a:pPr>
            <a:r>
              <a:rPr lang="cs-CZ" b="1" u="sng" dirty="0"/>
              <a:t>Kvótní výběr = </a:t>
            </a:r>
            <a:r>
              <a:rPr lang="cs-CZ" dirty="0"/>
              <a:t>vzorek musí +- odpovídat charakteristice celkové populace.</a:t>
            </a:r>
          </a:p>
          <a:p>
            <a:pPr marL="342900" indent="-342900" algn="l">
              <a:buFontTx/>
              <a:buChar char="-"/>
            </a:pPr>
            <a:r>
              <a:rPr lang="cs-CZ" b="1" dirty="0"/>
              <a:t>Kvantitativní = kolik?</a:t>
            </a:r>
          </a:p>
          <a:p>
            <a:pPr marL="342900" indent="-342900" algn="l">
              <a:buFontTx/>
              <a:buChar char="-"/>
            </a:pPr>
            <a:r>
              <a:rPr lang="cs-CZ" b="1" dirty="0"/>
              <a:t>Kvalitativní = proč?</a:t>
            </a:r>
          </a:p>
          <a:p>
            <a:pPr marL="342900" indent="-342900" algn="l">
              <a:buFontTx/>
              <a:buChar char="-"/>
            </a:pPr>
            <a:r>
              <a:rPr lang="cs-CZ" b="1" dirty="0"/>
              <a:t>Sekundární </a:t>
            </a:r>
            <a:r>
              <a:rPr lang="cs-CZ" dirty="0"/>
              <a:t>= čerpáme z jiných průzkumů, levné, rychlé, nepřesné / zastaralé. Interní / Externí</a:t>
            </a:r>
          </a:p>
          <a:p>
            <a:pPr marL="342900" indent="-342900" algn="l">
              <a:buFontTx/>
              <a:buChar char="-"/>
            </a:pPr>
            <a:r>
              <a:rPr lang="cs-CZ" b="1" dirty="0"/>
              <a:t>Primární = </a:t>
            </a:r>
            <a:r>
              <a:rPr lang="cs-CZ" dirty="0"/>
              <a:t>děláme sami, nákladnější a přesnější. Dotazování / Experiment / Pozorování</a:t>
            </a:r>
          </a:p>
          <a:p>
            <a:pPr marL="342900" indent="-342900" algn="l">
              <a:buFontTx/>
              <a:buChar char="-"/>
            </a:pPr>
            <a:endParaRPr lang="cs-CZ" b="1" u="sng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CA72F709-070A-A608-6738-82A488F450B1}"/>
              </a:ext>
            </a:extLst>
          </p:cNvPr>
          <p:cNvSpPr txBox="1">
            <a:spLocks/>
          </p:cNvSpPr>
          <p:nvPr/>
        </p:nvSpPr>
        <p:spPr>
          <a:xfrm>
            <a:off x="1079207" y="479101"/>
            <a:ext cx="4219338" cy="788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/>
              <a:t>Z minula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821E98-AE8B-E53A-5D49-EEFE62D5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4" y="1922817"/>
            <a:ext cx="5861939" cy="31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B04F1-2C0C-720F-B27A-375640C3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25E5B-C646-4B08-CF06-94180406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E54FC4-C2F0-C4F3-1321-FD0AE60D1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911044-3C06-CDB7-1D0C-6228DB8A6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EB48AB-3885-42CE-9628-33A134705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390BDE-8A22-8787-564E-510FC936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BFA735-8DB1-0C90-7FDF-ACE81E79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7FE17E9-79B9-A447-F3D5-09AACB15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B326613-062A-9D5C-09CE-56A1EDCF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04CF1EE1-8775-CAE7-28B0-CA49211DC9C8}"/>
              </a:ext>
            </a:extLst>
          </p:cNvPr>
          <p:cNvSpPr txBox="1">
            <a:spLocks/>
          </p:cNvSpPr>
          <p:nvPr/>
        </p:nvSpPr>
        <p:spPr>
          <a:xfrm>
            <a:off x="2266014" y="1132182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STP proces</a:t>
            </a:r>
            <a:endParaRPr lang="cs-CZ" sz="8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D88C4C-A259-823B-0855-18DE9E4B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78" b="20947"/>
          <a:stretch/>
        </p:blipFill>
        <p:spPr>
          <a:xfrm>
            <a:off x="2135939" y="2385944"/>
            <a:ext cx="7642465" cy="30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EE56E-1B51-F382-32F1-E1C14760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23BE55-FE44-07F4-0DF2-2C8B0ADC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3611FB-4E20-E3A9-8915-28FA4013F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F1D102-62D5-4C4C-12B5-3FD265EC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DF0C0-88BB-E4A9-7003-274AD866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D58117-A49C-7C24-458E-EA2EC5A38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29ED18B-64FC-B755-A333-0558F5D1C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D82EA9E-06F8-BC01-CCF0-2FCA2E79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D48DF3-214D-63CE-5668-70CBC108A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DE1A6781-8DB3-461E-341B-7F4DE7ACA820}"/>
              </a:ext>
            </a:extLst>
          </p:cNvPr>
          <p:cNvSpPr txBox="1">
            <a:spLocks/>
          </p:cNvSpPr>
          <p:nvPr/>
        </p:nvSpPr>
        <p:spPr>
          <a:xfrm>
            <a:off x="2408330" y="460567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Segmentace</a:t>
            </a:r>
            <a:endParaRPr lang="cs-CZ" sz="8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0770DA-E750-EF1A-CDD3-B76ED9F5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78" r="66529" b="20947"/>
          <a:stretch/>
        </p:blipFill>
        <p:spPr>
          <a:xfrm>
            <a:off x="219795" y="2103580"/>
            <a:ext cx="2557981" cy="3067018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4209FAAA-6605-2DE6-2956-C43F5B23EC7C}"/>
              </a:ext>
            </a:extLst>
          </p:cNvPr>
          <p:cNvSpPr txBox="1">
            <a:spLocks/>
          </p:cNvSpPr>
          <p:nvPr/>
        </p:nvSpPr>
        <p:spPr>
          <a:xfrm>
            <a:off x="3626111" y="3045866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Rozdělení trhu na menší skupiny zákazníků, kteří mají podobné potřeby a chování.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81098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60B11-6867-7CC8-5191-78210251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C3DCF9-D193-643F-49E7-022799C2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B09CEF-BE36-D95D-E9DD-B7BA5F7A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8BB41-2538-113A-9D4B-B9A3A8EBE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B2ABBA-EA8A-D036-DC88-D878286FF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97AC0B-ABCE-A397-408C-2F42C6EA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E22C71B-7438-FE95-D64A-9DF330E3D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CF10C16-D873-F4E8-B5E6-0ECABFA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12E5C12-3260-C7AE-20CC-7C4335EE1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5909FC80-804A-FCDD-0016-D542D67C2A68}"/>
              </a:ext>
            </a:extLst>
          </p:cNvPr>
          <p:cNvSpPr txBox="1">
            <a:spLocks/>
          </p:cNvSpPr>
          <p:nvPr/>
        </p:nvSpPr>
        <p:spPr>
          <a:xfrm>
            <a:off x="2211780" y="407653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Targeting</a:t>
            </a:r>
            <a:endParaRPr lang="cs-CZ" sz="8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7F2E89-99B1-74C5-CC3A-BD86B7DC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41" t="28778" r="33294" b="20947"/>
          <a:stretch/>
        </p:blipFill>
        <p:spPr>
          <a:xfrm>
            <a:off x="537663" y="1899358"/>
            <a:ext cx="2641600" cy="3067018"/>
          </a:xfrm>
          <a:prstGeom prst="rect">
            <a:avLst/>
          </a:prstGeom>
        </p:spPr>
      </p:pic>
      <p:sp>
        <p:nvSpPr>
          <p:cNvPr id="6" name="Podnadpis 15">
            <a:extLst>
              <a:ext uri="{FF2B5EF4-FFF2-40B4-BE49-F238E27FC236}">
                <a16:creationId xmlns:a16="http://schemas.microsoft.com/office/drawing/2014/main" id="{C47DB422-DD9A-4633-3F1D-5BC6525BD79D}"/>
              </a:ext>
            </a:extLst>
          </p:cNvPr>
          <p:cNvSpPr txBox="1">
            <a:spLocks/>
          </p:cNvSpPr>
          <p:nvPr/>
        </p:nvSpPr>
        <p:spPr>
          <a:xfrm>
            <a:off x="3626111" y="3045866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Výběr konkrétních segmentů, na které se firma zaměří s </a:t>
            </a:r>
            <a:r>
              <a:rPr lang="cs-CZ" sz="4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cílem</a:t>
            </a:r>
            <a:r>
              <a:rPr lang="cs-CZ" sz="4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efektivně je oslovit</a:t>
            </a:r>
            <a:r>
              <a:rPr lang="cs-CZ" sz="5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19261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C8C7D-81D1-8B36-07B0-B4FD1A10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BF3B2F-B822-B74E-9F62-5E6CB3685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10F7A08-6AEE-B7C3-027A-1C0F5229B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95B14-66EE-F894-4933-0505E20E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1DB1C-8DE4-922C-74B8-923915DCB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61023A-3B69-DB97-EDCB-97FF13B25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B49935C-86E2-3EFE-4CEE-35236201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25B05F9-57BD-B88B-BF29-345039D8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0BDCC74-1BA3-E9BB-2B6F-490FC672F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B4DD740C-D5B2-75CC-8D59-7C7723CB3B06}"/>
              </a:ext>
            </a:extLst>
          </p:cNvPr>
          <p:cNvSpPr txBox="1">
            <a:spLocks/>
          </p:cNvSpPr>
          <p:nvPr/>
        </p:nvSpPr>
        <p:spPr>
          <a:xfrm>
            <a:off x="2266014" y="443454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Positioning</a:t>
            </a:r>
            <a:endParaRPr lang="cs-CZ" sz="8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4D0201-4439-BA52-5BED-A7F2FA54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480" t="26974" r="-1580" b="22751"/>
          <a:stretch/>
        </p:blipFill>
        <p:spPr>
          <a:xfrm>
            <a:off x="537663" y="1856322"/>
            <a:ext cx="2835357" cy="3067018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CF0B7B82-8317-CAC0-B5F9-7C687F9CB611}"/>
              </a:ext>
            </a:extLst>
          </p:cNvPr>
          <p:cNvSpPr txBox="1">
            <a:spLocks/>
          </p:cNvSpPr>
          <p:nvPr/>
        </p:nvSpPr>
        <p:spPr>
          <a:xfrm>
            <a:off x="3725125" y="2914441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Jakým způsobem chceme, aby zákazník vnímal náš produkt/značku (ne vždy se to podaří).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380460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FF0D6-A6FA-FF14-54CE-8B227B634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EA4359-2AE3-C563-E80F-1CBD2A059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A8A0FEA-054B-6A54-C074-9D90E883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D44C7-2418-F622-9DA7-135E9E6E6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B3A9A-7242-9DD5-AB2C-28B5F8A3D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BFB9B3-6F63-B7C2-24E0-79113D405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71CD811-2604-3E4F-A100-D7EC5D2A2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7F22DCD-9679-8EDD-3943-06C7A4157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7E0B522-C439-F2A1-D4C3-CBF4451FC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A9CCE864-25E4-91F3-A959-2189FFFE7C12}"/>
              </a:ext>
            </a:extLst>
          </p:cNvPr>
          <p:cNvSpPr txBox="1">
            <a:spLocks/>
          </p:cNvSpPr>
          <p:nvPr/>
        </p:nvSpPr>
        <p:spPr>
          <a:xfrm>
            <a:off x="2211780" y="384776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STP proces z pohledu začínající imaginární firmy na trhu B2B</a:t>
            </a:r>
            <a:endParaRPr lang="cs-CZ" sz="80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07B25B6D-12FF-90FE-2216-89568E2784E3}"/>
              </a:ext>
            </a:extLst>
          </p:cNvPr>
          <p:cNvSpPr txBox="1">
            <a:spLocks/>
          </p:cNvSpPr>
          <p:nvPr/>
        </p:nvSpPr>
        <p:spPr>
          <a:xfrm>
            <a:off x="512306" y="2688589"/>
            <a:ext cx="5360633" cy="1828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Firma: </a:t>
            </a:r>
            <a:r>
              <a:rPr lang="cs-CZ" sz="660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OfficeCraft</a:t>
            </a:r>
            <a:r>
              <a:rPr lang="cs-CZ" sz="66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s.r.o.</a:t>
            </a:r>
          </a:p>
          <a:p>
            <a:pPr algn="l"/>
            <a:r>
              <a:rPr lang="cs-CZ" sz="6600" b="1" dirty="0">
                <a:solidFill>
                  <a:srgbClr val="000000"/>
                </a:solidFill>
                <a:latin typeface="-webkit-standard"/>
              </a:rPr>
              <a:t>Produkt: </a:t>
            </a:r>
            <a:r>
              <a:rPr lang="cs-CZ" sz="6600" dirty="0">
                <a:solidFill>
                  <a:srgbClr val="000000"/>
                </a:solidFill>
                <a:latin typeface="-webkit-standard"/>
              </a:rPr>
              <a:t>Kancelářské interiéry na míru</a:t>
            </a:r>
          </a:p>
          <a:p>
            <a:pPr algn="l"/>
            <a:r>
              <a:rPr lang="cs-CZ" sz="6600" b="1" dirty="0">
                <a:solidFill>
                  <a:srgbClr val="000000"/>
                </a:solidFill>
                <a:latin typeface="-webkit-standard"/>
              </a:rPr>
              <a:t>Sídlo: </a:t>
            </a:r>
            <a:r>
              <a:rPr lang="cs-CZ" sz="6600" dirty="0">
                <a:solidFill>
                  <a:srgbClr val="000000"/>
                </a:solidFill>
                <a:latin typeface="-webkit-standard"/>
              </a:rPr>
              <a:t>Praha</a:t>
            </a:r>
            <a:endParaRPr lang="cs-CZ" sz="8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E134C3-5D88-55A4-70DC-7FEA9129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44" y="1674072"/>
            <a:ext cx="4272608" cy="42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724E5-0EF2-A7AF-E7EC-4CB4B7FD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0736F5-9390-2637-89D8-6B4F70DF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49D13D-AAEE-417D-E826-4AC3F398C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F9D03A-23F7-B0D7-4E6F-6C54C2CA8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3E2DA-E28F-A970-48C1-7104A6210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F121C7-E128-2666-1F59-8EEC3F60A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9CAE034-3362-06E2-E62F-A95E2995D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88A2052-DE3C-CEFF-21C3-2232AC36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7CFADB0-4479-9605-40EE-B7DE0F003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7CEA65FB-C14F-419A-94E4-A664FAE4C801}"/>
              </a:ext>
            </a:extLst>
          </p:cNvPr>
          <p:cNvSpPr txBox="1">
            <a:spLocks/>
          </p:cNvSpPr>
          <p:nvPr/>
        </p:nvSpPr>
        <p:spPr>
          <a:xfrm>
            <a:off x="2211780" y="384776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i="0" strike="noStrike" dirty="0">
                <a:solidFill>
                  <a:srgbClr val="000000"/>
                </a:solidFill>
                <a:effectLst/>
                <a:latin typeface="-webkit-standard"/>
              </a:rPr>
              <a:t>STP proces </a:t>
            </a:r>
            <a:r>
              <a:rPr lang="cs-CZ" sz="6600" dirty="0">
                <a:solidFill>
                  <a:srgbClr val="000000"/>
                </a:solidFill>
                <a:latin typeface="-webkit-standard"/>
              </a:rPr>
              <a:t>doporučuji začít dělat odzadu – </a:t>
            </a:r>
            <a:r>
              <a:rPr lang="cs-CZ" sz="6600" b="1" dirty="0">
                <a:solidFill>
                  <a:srgbClr val="000000"/>
                </a:solidFill>
                <a:latin typeface="-webkit-standard"/>
              </a:rPr>
              <a:t>positioningem</a:t>
            </a:r>
            <a:endParaRPr lang="cs-CZ" sz="8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2DF4CA-9934-3DC0-F21A-6EE86A0E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732" y="1756508"/>
            <a:ext cx="4272608" cy="4272608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D765315D-549F-2D67-ADEA-F8C6B8A75865}"/>
              </a:ext>
            </a:extLst>
          </p:cNvPr>
          <p:cNvSpPr txBox="1">
            <a:spLocks/>
          </p:cNvSpPr>
          <p:nvPr/>
        </p:nvSpPr>
        <p:spPr>
          <a:xfrm>
            <a:off x="442866" y="2777852"/>
            <a:ext cx="6096000" cy="1812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Je důležité si ujasnit, jakou značku a produkty chceme hned ze začátku dělat a podle toho přizpůsobit zaměření a zacílení na firmy, které budou s naší filozofií </a:t>
            </a:r>
            <a:r>
              <a:rPr lang="cs-CZ" sz="6600" b="1" i="0" u="sng" strike="noStrike" dirty="0" err="1">
                <a:solidFill>
                  <a:srgbClr val="000000"/>
                </a:solidFill>
                <a:effectLst/>
                <a:latin typeface="-webkit-standard"/>
              </a:rPr>
              <a:t>souznit</a:t>
            </a:r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 </a:t>
            </a:r>
            <a:endParaRPr lang="cs-CZ" sz="8000" b="1" dirty="0"/>
          </a:p>
        </p:txBody>
      </p:sp>
    </p:spTree>
    <p:extLst>
      <p:ext uri="{BB962C8B-B14F-4D97-AF65-F5344CB8AC3E}">
        <p14:creationId xmlns:p14="http://schemas.microsoft.com/office/powerpoint/2010/main" val="395211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09CA8-95C7-D90F-A8F6-277211D2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048030-AD6C-069A-9B9E-F5668D1CE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1B65B1-023B-0A9E-A446-969E50FA2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362F1C-C3A4-F1EF-C3A0-201F339D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B4CD4-3AA7-A1C1-479F-488CFCCB5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0A36B7-FBB9-4851-2BD3-873A8CFB1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0ED3237-DA6B-1C5C-72A1-ACBFE052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82162F4-D82D-AF29-1318-8C5D05F16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2B96E5-8AF9-1A0D-5C9F-B53D3699B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98982EFE-94AD-D381-CCE5-17A45E4D47DC}"/>
              </a:ext>
            </a:extLst>
          </p:cNvPr>
          <p:cNvSpPr txBox="1">
            <a:spLocks/>
          </p:cNvSpPr>
          <p:nvPr/>
        </p:nvSpPr>
        <p:spPr>
          <a:xfrm>
            <a:off x="2266014" y="238569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Positioning</a:t>
            </a:r>
            <a:endParaRPr lang="cs-CZ" sz="8000" b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ED9371A0-EF1C-C660-32E1-36D97AD34D29}"/>
              </a:ext>
            </a:extLst>
          </p:cNvPr>
          <p:cNvSpPr txBox="1">
            <a:spLocks/>
          </p:cNvSpPr>
          <p:nvPr/>
        </p:nvSpPr>
        <p:spPr>
          <a:xfrm>
            <a:off x="5635612" y="2587938"/>
            <a:ext cx="6175976" cy="235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4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-  Jsme luxusní značka, která vyrábí špičkové kancelářské prostory.</a:t>
            </a:r>
          </a:p>
          <a:p>
            <a:pPr marL="571500" indent="-571500" algn="l">
              <a:buFontTx/>
              <a:buChar char="-"/>
            </a:pPr>
            <a:r>
              <a:rPr lang="cs-CZ" sz="4400" dirty="0">
                <a:solidFill>
                  <a:srgbClr val="000000"/>
                </a:solidFill>
                <a:latin typeface="-webkit-standard"/>
              </a:rPr>
              <a:t>Vše je z recyklovaných materiálů.</a:t>
            </a:r>
          </a:p>
          <a:p>
            <a:pPr marL="571500" indent="-571500" algn="l">
              <a:buFontTx/>
              <a:buChar char="-"/>
            </a:pPr>
            <a:r>
              <a:rPr lang="cs-CZ" sz="4400" dirty="0">
                <a:solidFill>
                  <a:srgbClr val="000000"/>
                </a:solidFill>
                <a:latin typeface="-webkit-standard"/>
              </a:rPr>
              <a:t>Ekologie je pro nás na prvním místě, vše děláme tak, abychom planetu zatížili co nejméně.</a:t>
            </a:r>
            <a:endParaRPr lang="cs-CZ" sz="8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D21226-C4B6-A676-D634-DC29703D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720" y="1662450"/>
            <a:ext cx="3260889" cy="32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415</Words>
  <Application>Microsoft Macintosh PowerPoint</Application>
  <PresentationFormat>Širokoúhlá obrazovka</PresentationFormat>
  <Paragraphs>51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-webkit-standard</vt:lpstr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21</cp:revision>
  <dcterms:created xsi:type="dcterms:W3CDTF">2024-09-28T07:17:54Z</dcterms:created>
  <dcterms:modified xsi:type="dcterms:W3CDTF">2024-11-15T17:04:24Z</dcterms:modified>
</cp:coreProperties>
</file>