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7" r:id="rId2"/>
    <p:sldId id="320" r:id="rId3"/>
    <p:sldId id="350" r:id="rId4"/>
    <p:sldId id="256" r:id="rId5"/>
    <p:sldId id="258" r:id="rId6"/>
    <p:sldId id="321" r:id="rId7"/>
    <p:sldId id="322" r:id="rId8"/>
    <p:sldId id="323" r:id="rId9"/>
    <p:sldId id="324" r:id="rId10"/>
    <p:sldId id="325" r:id="rId11"/>
    <p:sldId id="326" r:id="rId12"/>
    <p:sldId id="262" r:id="rId13"/>
    <p:sldId id="292" r:id="rId14"/>
    <p:sldId id="333" r:id="rId15"/>
    <p:sldId id="330" r:id="rId16"/>
    <p:sldId id="331" r:id="rId17"/>
    <p:sldId id="332" r:id="rId18"/>
    <p:sldId id="329" r:id="rId19"/>
    <p:sldId id="327" r:id="rId20"/>
    <p:sldId id="328" r:id="rId21"/>
    <p:sldId id="334" r:id="rId22"/>
    <p:sldId id="336" r:id="rId23"/>
    <p:sldId id="335" r:id="rId24"/>
    <p:sldId id="338" r:id="rId25"/>
    <p:sldId id="340" r:id="rId26"/>
    <p:sldId id="342" r:id="rId27"/>
    <p:sldId id="344" r:id="rId28"/>
    <p:sldId id="345" r:id="rId29"/>
    <p:sldId id="346" r:id="rId30"/>
    <p:sldId id="348" r:id="rId31"/>
    <p:sldId id="352" r:id="rId32"/>
    <p:sldId id="353" r:id="rId33"/>
    <p:sldId id="306" r:id="rId34"/>
    <p:sldId id="349" r:id="rId35"/>
    <p:sldId id="341" r:id="rId36"/>
    <p:sldId id="351" r:id="rId37"/>
    <p:sldId id="339" r:id="rId3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25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301" autoAdjust="0"/>
  </p:normalViewPr>
  <p:slideViewPr>
    <p:cSldViewPr snapToGrid="0">
      <p:cViewPr>
        <p:scale>
          <a:sx n="66" d="100"/>
          <a:sy n="66" d="100"/>
        </p:scale>
        <p:origin x="-144" y="6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E57A17-86D1-4AD0-8D5F-709D832FFBFD}" type="datetimeFigureOut">
              <a:rPr lang="cs-CZ" smtClean="0"/>
              <a:t>12.12.2023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01C07D-735F-47E9-967A-81B9F5D0CC5E}" type="slidenum">
              <a:rPr lang="cs-CZ" smtClean="0"/>
              <a:t>‹#›</a:t>
            </a:fld>
            <a:endParaRPr lang="cs-CZ"/>
          </a:p>
        </p:txBody>
      </p:sp>
    </p:spTree>
    <p:extLst>
      <p:ext uri="{BB962C8B-B14F-4D97-AF65-F5344CB8AC3E}">
        <p14:creationId xmlns:p14="http://schemas.microsoft.com/office/powerpoint/2010/main" val="2815300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en.acs.org/articles/93/i41/Cutting-Textile-Pollution.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3</a:t>
            </a:fld>
            <a:endParaRPr lang="cs-CZ"/>
          </a:p>
        </p:txBody>
      </p:sp>
    </p:spTree>
    <p:extLst>
      <p:ext uri="{BB962C8B-B14F-4D97-AF65-F5344CB8AC3E}">
        <p14:creationId xmlns:p14="http://schemas.microsoft.com/office/powerpoint/2010/main" val="1766013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a:solidFill>
                  <a:schemeClr val="tx1"/>
                </a:solidFill>
                <a:effectLst/>
                <a:latin typeface="+mn-lt"/>
                <a:ea typeface="+mn-ea"/>
                <a:cs typeface="+mn-cs"/>
              </a:rPr>
              <a:t>T</a:t>
            </a:r>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17</a:t>
            </a:fld>
            <a:endParaRPr lang="cs-CZ"/>
          </a:p>
        </p:txBody>
      </p:sp>
    </p:spTree>
    <p:extLst>
      <p:ext uri="{BB962C8B-B14F-4D97-AF65-F5344CB8AC3E}">
        <p14:creationId xmlns:p14="http://schemas.microsoft.com/office/powerpoint/2010/main" val="3587261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18</a:t>
            </a:fld>
            <a:endParaRPr lang="cs-CZ"/>
          </a:p>
        </p:txBody>
      </p:sp>
    </p:spTree>
    <p:extLst>
      <p:ext uri="{BB962C8B-B14F-4D97-AF65-F5344CB8AC3E}">
        <p14:creationId xmlns:p14="http://schemas.microsoft.com/office/powerpoint/2010/main" val="3940443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Play video on </a:t>
            </a:r>
            <a:r>
              <a:rPr lang="cs-CZ" dirty="0" err="1"/>
              <a:t>Winnow</a:t>
            </a:r>
            <a:r>
              <a:rPr lang="cs-CZ" dirty="0"/>
              <a:t> </a:t>
            </a:r>
            <a:r>
              <a:rPr lang="cs-CZ" dirty="0" err="1"/>
              <a:t>website</a:t>
            </a:r>
            <a:r>
              <a:rPr lang="cs-CZ" dirty="0"/>
              <a:t>.</a:t>
            </a:r>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19</a:t>
            </a:fld>
            <a:endParaRPr lang="cs-CZ"/>
          </a:p>
        </p:txBody>
      </p:sp>
    </p:spTree>
    <p:extLst>
      <p:ext uri="{BB962C8B-B14F-4D97-AF65-F5344CB8AC3E}">
        <p14:creationId xmlns:p14="http://schemas.microsoft.com/office/powerpoint/2010/main" val="1811352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he textiles industry uses vast quantities of water and chemicals and produces </a:t>
            </a:r>
            <a:r>
              <a:rPr lang="en-US" sz="1200" b="0" i="0" u="none" strike="noStrike" kern="1200" dirty="0">
                <a:solidFill>
                  <a:schemeClr val="tx1"/>
                </a:solidFill>
                <a:effectLst/>
                <a:latin typeface="+mn-lt"/>
                <a:ea typeface="+mn-ea"/>
                <a:cs typeface="+mn-cs"/>
                <a:hlinkClick r:id="rId3"/>
              </a:rPr>
              <a:t>huge amounts of toxic waste</a:t>
            </a:r>
            <a:r>
              <a:rPr lang="en-US" sz="1200" b="0" i="0" kern="1200" dirty="0">
                <a:solidFill>
                  <a:schemeClr val="tx1"/>
                </a:solidFill>
                <a:effectLst/>
                <a:latin typeface="+mn-lt"/>
                <a:ea typeface="+mn-ea"/>
                <a:cs typeface="+mn-cs"/>
              </a:rPr>
              <a:t>, which is a major problem in countries like China, India, Bangladesh, Vietnam and Thailand. But Dutch company </a:t>
            </a:r>
            <a:r>
              <a:rPr lang="en-US" sz="1200" b="0" i="0" kern="1200" dirty="0" err="1">
                <a:solidFill>
                  <a:schemeClr val="tx1"/>
                </a:solidFill>
                <a:effectLst/>
                <a:latin typeface="+mn-lt"/>
                <a:ea typeface="+mn-ea"/>
                <a:cs typeface="+mn-cs"/>
              </a:rPr>
              <a:t>DyeCoo</a:t>
            </a:r>
            <a:r>
              <a:rPr lang="en-US" sz="1200" b="0" i="0" kern="1200" dirty="0">
                <a:solidFill>
                  <a:schemeClr val="tx1"/>
                </a:solidFill>
                <a:effectLst/>
                <a:latin typeface="+mn-lt"/>
                <a:ea typeface="+mn-ea"/>
                <a:cs typeface="+mn-cs"/>
              </a:rPr>
              <a:t> has developed a process of dyeing cloth that uses no water at all, and no chemicals other than the dyes themselves.</a:t>
            </a:r>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20</a:t>
            </a:fld>
            <a:endParaRPr lang="cs-CZ"/>
          </a:p>
        </p:txBody>
      </p:sp>
    </p:spTree>
    <p:extLst>
      <p:ext uri="{BB962C8B-B14F-4D97-AF65-F5344CB8AC3E}">
        <p14:creationId xmlns:p14="http://schemas.microsoft.com/office/powerpoint/2010/main" val="4088676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21</a:t>
            </a:fld>
            <a:endParaRPr lang="cs-CZ"/>
          </a:p>
        </p:txBody>
      </p:sp>
    </p:spTree>
    <p:extLst>
      <p:ext uri="{BB962C8B-B14F-4D97-AF65-F5344CB8AC3E}">
        <p14:creationId xmlns:p14="http://schemas.microsoft.com/office/powerpoint/2010/main" val="4172666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See</a:t>
            </a:r>
            <a:r>
              <a:rPr lang="cs-CZ" dirty="0"/>
              <a:t> www </a:t>
            </a:r>
            <a:r>
              <a:rPr lang="cs-CZ" dirty="0" err="1"/>
              <a:t>pages</a:t>
            </a:r>
            <a:r>
              <a:rPr lang="cs-CZ" dirty="0"/>
              <a:t> </a:t>
            </a:r>
            <a:r>
              <a:rPr lang="cs-CZ" dirty="0" err="1"/>
              <a:t>with</a:t>
            </a:r>
            <a:r>
              <a:rPr lang="cs-CZ" dirty="0"/>
              <a:t> </a:t>
            </a:r>
            <a:r>
              <a:rPr lang="cs-CZ" dirty="0" err="1"/>
              <a:t>examples</a:t>
            </a:r>
            <a:r>
              <a:rPr lang="cs-CZ" dirty="0"/>
              <a:t> Sustainability Goals</a:t>
            </a:r>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22</a:t>
            </a:fld>
            <a:endParaRPr lang="cs-CZ"/>
          </a:p>
        </p:txBody>
      </p:sp>
    </p:spTree>
    <p:extLst>
      <p:ext uri="{BB962C8B-B14F-4D97-AF65-F5344CB8AC3E}">
        <p14:creationId xmlns:p14="http://schemas.microsoft.com/office/powerpoint/2010/main" val="3068276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23</a:t>
            </a:fld>
            <a:endParaRPr lang="cs-CZ"/>
          </a:p>
        </p:txBody>
      </p:sp>
    </p:spTree>
    <p:extLst>
      <p:ext uri="{BB962C8B-B14F-4D97-AF65-F5344CB8AC3E}">
        <p14:creationId xmlns:p14="http://schemas.microsoft.com/office/powerpoint/2010/main" val="89401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Watch</a:t>
            </a:r>
            <a:r>
              <a:rPr lang="cs-CZ" dirty="0"/>
              <a:t> a video and </a:t>
            </a:r>
            <a:r>
              <a:rPr lang="cs-CZ" dirty="0" err="1"/>
              <a:t>website</a:t>
            </a:r>
            <a:r>
              <a:rPr lang="cs-CZ" dirty="0"/>
              <a:t> for </a:t>
            </a:r>
            <a:r>
              <a:rPr lang="cs-CZ" dirty="0" err="1"/>
              <a:t>additional</a:t>
            </a:r>
            <a:r>
              <a:rPr lang="cs-CZ" dirty="0"/>
              <a:t> </a:t>
            </a:r>
            <a:r>
              <a:rPr lang="cs-CZ" dirty="0" err="1"/>
              <a:t>information</a:t>
            </a:r>
            <a:r>
              <a:rPr lang="cs-CZ" dirty="0"/>
              <a:t> in </a:t>
            </a:r>
            <a:r>
              <a:rPr lang="cs-CZ" dirty="0" err="1"/>
              <a:t>sustainability</a:t>
            </a:r>
            <a:r>
              <a:rPr lang="cs-CZ" dirty="0"/>
              <a:t>, </a:t>
            </a:r>
            <a:r>
              <a:rPr lang="cs-CZ" dirty="0" err="1"/>
              <a:t>circularity</a:t>
            </a:r>
            <a:r>
              <a:rPr lang="cs-CZ" dirty="0"/>
              <a:t>. </a:t>
            </a:r>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24</a:t>
            </a:fld>
            <a:endParaRPr lang="cs-CZ"/>
          </a:p>
        </p:txBody>
      </p:sp>
    </p:spTree>
    <p:extLst>
      <p:ext uri="{BB962C8B-B14F-4D97-AF65-F5344CB8AC3E}">
        <p14:creationId xmlns:p14="http://schemas.microsoft.com/office/powerpoint/2010/main" val="1202586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25</a:t>
            </a:fld>
            <a:endParaRPr lang="cs-CZ"/>
          </a:p>
        </p:txBody>
      </p:sp>
    </p:spTree>
    <p:extLst>
      <p:ext uri="{BB962C8B-B14F-4D97-AF65-F5344CB8AC3E}">
        <p14:creationId xmlns:p14="http://schemas.microsoft.com/office/powerpoint/2010/main" val="1819481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26</a:t>
            </a:fld>
            <a:endParaRPr lang="cs-CZ"/>
          </a:p>
        </p:txBody>
      </p:sp>
    </p:spTree>
    <p:extLst>
      <p:ext uri="{BB962C8B-B14F-4D97-AF65-F5344CB8AC3E}">
        <p14:creationId xmlns:p14="http://schemas.microsoft.com/office/powerpoint/2010/main" val="610031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When a product reaches the end of its life, its materials are kept within the economy wherever possible thanks to recycling. These can be productively used again and again, thereby creating further value.</a:t>
            </a:r>
          </a:p>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6</a:t>
            </a:fld>
            <a:endParaRPr lang="cs-CZ"/>
          </a:p>
        </p:txBody>
      </p:sp>
    </p:spTree>
    <p:extLst>
      <p:ext uri="{BB962C8B-B14F-4D97-AF65-F5344CB8AC3E}">
        <p14:creationId xmlns:p14="http://schemas.microsoft.com/office/powerpoint/2010/main" val="251713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27</a:t>
            </a:fld>
            <a:endParaRPr lang="cs-CZ"/>
          </a:p>
        </p:txBody>
      </p:sp>
    </p:spTree>
    <p:extLst>
      <p:ext uri="{BB962C8B-B14F-4D97-AF65-F5344CB8AC3E}">
        <p14:creationId xmlns:p14="http://schemas.microsoft.com/office/powerpoint/2010/main" val="2810444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28</a:t>
            </a:fld>
            <a:endParaRPr lang="cs-CZ"/>
          </a:p>
        </p:txBody>
      </p:sp>
    </p:spTree>
    <p:extLst>
      <p:ext uri="{BB962C8B-B14F-4D97-AF65-F5344CB8AC3E}">
        <p14:creationId xmlns:p14="http://schemas.microsoft.com/office/powerpoint/2010/main" val="1594006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29</a:t>
            </a:fld>
            <a:endParaRPr lang="cs-CZ"/>
          </a:p>
        </p:txBody>
      </p:sp>
    </p:spTree>
    <p:extLst>
      <p:ext uri="{BB962C8B-B14F-4D97-AF65-F5344CB8AC3E}">
        <p14:creationId xmlns:p14="http://schemas.microsoft.com/office/powerpoint/2010/main" val="1331779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30</a:t>
            </a:fld>
            <a:endParaRPr lang="cs-CZ"/>
          </a:p>
        </p:txBody>
      </p:sp>
    </p:spTree>
    <p:extLst>
      <p:ext uri="{BB962C8B-B14F-4D97-AF65-F5344CB8AC3E}">
        <p14:creationId xmlns:p14="http://schemas.microsoft.com/office/powerpoint/2010/main" val="2800390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31</a:t>
            </a:fld>
            <a:endParaRPr lang="cs-CZ"/>
          </a:p>
        </p:txBody>
      </p:sp>
    </p:spTree>
    <p:extLst>
      <p:ext uri="{BB962C8B-B14F-4D97-AF65-F5344CB8AC3E}">
        <p14:creationId xmlns:p14="http://schemas.microsoft.com/office/powerpoint/2010/main" val="3654474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32</a:t>
            </a:fld>
            <a:endParaRPr lang="cs-CZ"/>
          </a:p>
        </p:txBody>
      </p:sp>
    </p:spTree>
    <p:extLst>
      <p:ext uri="{BB962C8B-B14F-4D97-AF65-F5344CB8AC3E}">
        <p14:creationId xmlns:p14="http://schemas.microsoft.com/office/powerpoint/2010/main" val="3730589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34</a:t>
            </a:fld>
            <a:endParaRPr lang="cs-CZ"/>
          </a:p>
        </p:txBody>
      </p:sp>
    </p:spTree>
    <p:extLst>
      <p:ext uri="{BB962C8B-B14F-4D97-AF65-F5344CB8AC3E}">
        <p14:creationId xmlns:p14="http://schemas.microsoft.com/office/powerpoint/2010/main" val="4141524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7</a:t>
            </a:fld>
            <a:endParaRPr lang="cs-CZ"/>
          </a:p>
        </p:txBody>
      </p:sp>
    </p:spTree>
    <p:extLst>
      <p:ext uri="{BB962C8B-B14F-4D97-AF65-F5344CB8AC3E}">
        <p14:creationId xmlns:p14="http://schemas.microsoft.com/office/powerpoint/2010/main" val="4093446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 </a:t>
            </a:r>
            <a:r>
              <a:rPr lang="cs-CZ" dirty="0"/>
              <a:t>I</a:t>
            </a:r>
            <a:r>
              <a:rPr lang="en-US" dirty="0"/>
              <a:t>t is estimated that more than 80% of a product's environmental impact is determined during the design phase.</a:t>
            </a:r>
            <a:endParaRPr lang="cs-CZ" dirty="0"/>
          </a:p>
          <a:p>
            <a:endParaRPr lang="cs-CZ" dirty="0"/>
          </a:p>
          <a:p>
            <a:r>
              <a:rPr lang="en-US" sz="1200" b="0" i="0" kern="1200" dirty="0">
                <a:solidFill>
                  <a:schemeClr val="tx1"/>
                </a:solidFill>
                <a:effectLst/>
                <a:latin typeface="+mn-lt"/>
                <a:ea typeface="+mn-ea"/>
                <a:cs typeface="+mn-cs"/>
              </a:rPr>
              <a:t>The aim is to tackle excessive packaging and improve its design to promote reuse and recycling.</a:t>
            </a:r>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8</a:t>
            </a:fld>
            <a:endParaRPr lang="cs-CZ"/>
          </a:p>
        </p:txBody>
      </p:sp>
    </p:spTree>
    <p:extLst>
      <p:ext uri="{BB962C8B-B14F-4D97-AF65-F5344CB8AC3E}">
        <p14:creationId xmlns:p14="http://schemas.microsoft.com/office/powerpoint/2010/main" val="4036394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total value of trade (import plus exports) of raw materials between the EU and the rest of the world has almost tripled since 2002, with exports growing faster than imports. Regardless, the EU still imports more than it exports. In 2021, this resulted in a trade deficit of €35.5 billion.</a:t>
            </a:r>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9</a:t>
            </a:fld>
            <a:endParaRPr lang="cs-CZ"/>
          </a:p>
        </p:txBody>
      </p:sp>
    </p:spTree>
    <p:extLst>
      <p:ext uri="{BB962C8B-B14F-4D97-AF65-F5344CB8AC3E}">
        <p14:creationId xmlns:p14="http://schemas.microsoft.com/office/powerpoint/2010/main" val="3192353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10</a:t>
            </a:fld>
            <a:endParaRPr lang="cs-CZ"/>
          </a:p>
        </p:txBody>
      </p:sp>
    </p:spTree>
    <p:extLst>
      <p:ext uri="{BB962C8B-B14F-4D97-AF65-F5344CB8AC3E}">
        <p14:creationId xmlns:p14="http://schemas.microsoft.com/office/powerpoint/2010/main" val="2443894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Use the link for European Institute of Technology and Innovation (for </a:t>
            </a:r>
            <a:r>
              <a:rPr lang="cs-CZ" dirty="0" err="1"/>
              <a:t>additional</a:t>
            </a:r>
            <a:r>
              <a:rPr lang="cs-CZ" dirty="0"/>
              <a:t> </a:t>
            </a:r>
            <a:r>
              <a:rPr lang="cs-CZ" dirty="0" err="1"/>
              <a:t>information</a:t>
            </a:r>
            <a:r>
              <a:rPr lang="cs-CZ" dirty="0"/>
              <a:t>). </a:t>
            </a:r>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14</a:t>
            </a:fld>
            <a:endParaRPr lang="cs-CZ"/>
          </a:p>
        </p:txBody>
      </p:sp>
    </p:spTree>
    <p:extLst>
      <p:ext uri="{BB962C8B-B14F-4D97-AF65-F5344CB8AC3E}">
        <p14:creationId xmlns:p14="http://schemas.microsoft.com/office/powerpoint/2010/main" val="3667502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a:solidFill>
                  <a:schemeClr val="tx1"/>
                </a:solidFill>
                <a:effectLst/>
                <a:latin typeface="+mn-lt"/>
                <a:ea typeface="+mn-ea"/>
                <a:cs typeface="+mn-cs"/>
              </a:rPr>
              <a:t>T</a:t>
            </a:r>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15</a:t>
            </a:fld>
            <a:endParaRPr lang="cs-CZ"/>
          </a:p>
        </p:txBody>
      </p:sp>
    </p:spTree>
    <p:extLst>
      <p:ext uri="{BB962C8B-B14F-4D97-AF65-F5344CB8AC3E}">
        <p14:creationId xmlns:p14="http://schemas.microsoft.com/office/powerpoint/2010/main" val="2104359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a:solidFill>
                  <a:schemeClr val="tx1"/>
                </a:solidFill>
                <a:effectLst/>
                <a:latin typeface="+mn-lt"/>
                <a:ea typeface="+mn-ea"/>
                <a:cs typeface="+mn-cs"/>
              </a:rPr>
              <a:t>T</a:t>
            </a:r>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16</a:t>
            </a:fld>
            <a:endParaRPr lang="cs-CZ"/>
          </a:p>
        </p:txBody>
      </p:sp>
    </p:spTree>
    <p:extLst>
      <p:ext uri="{BB962C8B-B14F-4D97-AF65-F5344CB8AC3E}">
        <p14:creationId xmlns:p14="http://schemas.microsoft.com/office/powerpoint/2010/main" val="2882967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3E9BAEC6-A37A-4403-B919-4854A6448652}" type="datetimeFigureOut">
              <a:rPr lang="cs-CZ" smtClean="0"/>
              <a:t>12.12.2023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04505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9BAEC6-A37A-4403-B919-4854A6448652}" type="datetimeFigureOut">
              <a:rPr lang="cs-CZ" smtClean="0"/>
              <a:t>12.12.2023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11972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9BAEC6-A37A-4403-B919-4854A6448652}" type="datetimeFigureOut">
              <a:rPr lang="cs-CZ" smtClean="0"/>
              <a:t>12.12.2023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639973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98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9BAEC6-A37A-4403-B919-4854A6448652}" type="datetimeFigureOut">
              <a:rPr lang="cs-CZ" smtClean="0"/>
              <a:t>12.12.2023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4260021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3E9BAEC6-A37A-4403-B919-4854A6448652}" type="datetimeFigureOut">
              <a:rPr lang="cs-CZ" smtClean="0"/>
              <a:t>12.12.2023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73500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3E9BAEC6-A37A-4403-B919-4854A6448652}" type="datetimeFigureOut">
              <a:rPr lang="cs-CZ" smtClean="0"/>
              <a:t>12.12.2023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7293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3E9BAEC6-A37A-4403-B919-4854A6448652}" type="datetimeFigureOut">
              <a:rPr lang="cs-CZ" smtClean="0"/>
              <a:t>12.12.2023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29154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3E9BAEC6-A37A-4403-B919-4854A6448652}" type="datetimeFigureOut">
              <a:rPr lang="cs-CZ" smtClean="0"/>
              <a:t>12.12.2023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52277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E9BAEC6-A37A-4403-B919-4854A6448652}" type="datetimeFigureOut">
              <a:rPr lang="cs-CZ" smtClean="0"/>
              <a:t>12.12.2023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773999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3E9BAEC6-A37A-4403-B919-4854A6448652}" type="datetimeFigureOut">
              <a:rPr lang="cs-CZ" smtClean="0"/>
              <a:t>12.12.2023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536581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3E9BAEC6-A37A-4403-B919-4854A6448652}" type="datetimeFigureOut">
              <a:rPr lang="cs-CZ" smtClean="0"/>
              <a:t>12.12.2023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9688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BAEC6-A37A-4403-B919-4854A6448652}" type="datetimeFigureOut">
              <a:rPr lang="cs-CZ" smtClean="0"/>
              <a:t>12.12.2023</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23C2D-3845-4F8C-9F64-DBE4B5B8108A}" type="slidenum">
              <a:rPr lang="cs-CZ" smtClean="0"/>
              <a:t>‹#›</a:t>
            </a:fld>
            <a:endParaRPr lang="cs-CZ"/>
          </a:p>
        </p:txBody>
      </p:sp>
    </p:spTree>
    <p:extLst>
      <p:ext uri="{BB962C8B-B14F-4D97-AF65-F5344CB8AC3E}">
        <p14:creationId xmlns:p14="http://schemas.microsoft.com/office/powerpoint/2010/main" val="420354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europarl.europa.eu/news/en/headlines/society/20210128STO96607/how-the-eu-wants-to-achieve-a-circular-economy-by-2050" TargetMode="External"/><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hyperlink" Target="https://www.europarl.europa.eu/news/en/press-room/20210204IPR97114/circular-economy-meps-call-for-tighter-eu-consumption-and-recycling-rule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ec.europa.eu/commission/presscorner/detail/en/ip_22_7155?fbclid=IwAR17DTjpv2Z22Wf8tQ73xYvoQ7yjuvXVeT8kZhrYDEri9eMkrz4XJrS-eAA" TargetMode="External"/><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ec.europa.eu/environment/pdf/circular-economy/new_circular_economy_action_plan.pdf" TargetMode="External"/><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JP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eit.europa.eu/" TargetMode="External"/><Relationship Id="rId5" Type="http://schemas.openxmlformats.org/officeDocument/2006/relationships/image" Target="../media/image10.png"/><Relationship Id="rId4" Type="http://schemas.openxmlformats.org/officeDocument/2006/relationships/hyperlink" Target="https://www.eit-circulareconomy.eu/"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hyperlink" Target="https://kheoos.com/e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hyperlink" Target="https://longtimelabel.com/en/" TargetMode="External"/><Relationship Id="rId4" Type="http://schemas.openxmlformats.org/officeDocument/2006/relationships/hyperlink" Target="https://youtu.be/BreJiRS4xGw"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www.niaga.world/e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hyperlink" Target="https://www.parastruct.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hyperlink" Target="https://www.winnowsolutions.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hyperlink" Target="https://www.youtube.com/watch?v=MPXBFhjR84o"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hyperlink" Target="https://www.ab-inbev.com/sustainabilit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hyperlink" Target="https://www.youtube.com/watch?v=Wrw1I4mgoZQ" TargetMode="External"/><Relationship Id="rId4" Type="http://schemas.openxmlformats.org/officeDocument/2006/relationships/hyperlink" Target="https://www.essity.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www.closetheloopeu.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www.youtube.com/user/EnerkemVideo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hyperlink" Target="https://youtu.be/dux6kG13QW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JP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materialdb.miniwiz.com/" TargetMode="External"/><Relationship Id="rId5" Type="http://schemas.openxmlformats.org/officeDocument/2006/relationships/hyperlink" Target="https://materialdb.miniwiz.com/showrooms" TargetMode="External"/><Relationship Id="rId4" Type="http://schemas.openxmlformats.org/officeDocument/2006/relationships/hyperlink" Target="https://youtu.be/rS72G01jOzw"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hyperlink" Target="https://www.europarl.europa.eu/news/en/headlines/society/20201208STO93327/the-impact-of-textile-production-and-waste-on-the-environment-infographic"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who.int/news-room/fact-sheets/detail/ambient-(outdoor)-air-quality-and-health?gclid=Cj0KCQjwyLGjBhDKARIsAFRNgW9o8hRXUuHJvBjRA2XcUkYExduBVc-WRfYwKuuyomjwbKQfqwp6XpMaAgg6EALw_wcB" TargetMode="External"/><Relationship Id="rId5" Type="http://schemas.openxmlformats.org/officeDocument/2006/relationships/hyperlink" Target="https://multimedia.europarl.europa.eu/en/video/microplastic-pollution_N01-PUB-181119-MPLAS" TargetMode="External"/><Relationship Id="rId4" Type="http://schemas.openxmlformats.org/officeDocument/2006/relationships/hyperlink" Target="https://www.europarl.europa.eu/news/en/headlines/priorities/climate-chang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www.thousandfell.com/"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JPG"/><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hyperlink" Target="https://www.nilmore.com/en/" TargetMode="Externa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JPG"/><Relationship Id="rId7" Type="http://schemas.openxmlformats.org/officeDocument/2006/relationships/hyperlink" Target="https://thecirculars.org/awards-program"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stateofgreen.com/en/news/10-examples-of-circular-economy-solutions/" TargetMode="External"/><Relationship Id="rId5" Type="http://schemas.openxmlformats.org/officeDocument/2006/relationships/hyperlink" Target="https://www.boardofinnovation.com/blog/circular-business-model-examples/" TargetMode="External"/><Relationship Id="rId4" Type="http://schemas.openxmlformats.org/officeDocument/2006/relationships/hyperlink" Target="https://ellenmacarthurfoundation.org/fashion-business-models/examples" TargetMode="External"/><Relationship Id="rId9"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stateofgreen.com/en/publications/from-a-linear-to-a-circular-economy/" TargetMode="External"/><Relationship Id="rId7" Type="http://schemas.openxmlformats.org/officeDocument/2006/relationships/hyperlink" Target="https://incien.org/wp-content/uploads/2021/06/circular_czechia.pdf" TargetMode="Externa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hyperlink" Target="https://stateofgreen.com/en/publications/circular-economy-and-circular-business-models/" TargetMode="Externa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hyperlink" Target="https://www.europarl.europa.eu/news/en/headlines/priorities/circular-economy"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audiovisual.ec.europa.eu/en/video/I-199819?&amp;lg=EN"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www.europarl.europa.eu/RegData/etudes/BRIE/2016/573899/EPRS_BRI%282016%29573899_EN.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ec.europa.eu/eurostat/statistics-explained/index.php?title=Packaging_waste_statistics" TargetMode="External"/><Relationship Id="rId5" Type="http://schemas.openxmlformats.org/officeDocument/2006/relationships/hyperlink" Target="https://www.europarl.europa.eu/news/en/headlines/society/20180301STO98928/greenhouse-gas-emissions-by-country-and-sector-infographic" TargetMode="External"/><Relationship Id="rId4" Type="http://schemas.openxmlformats.org/officeDocument/2006/relationships/hyperlink" Target="https://www.europarl.europa.eu/news/en/headlines/society/20200109STO69929/biodiversity-loss-what-is-causing-it-and-why-is-it-a-concer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www.europarl.europa.eu/news/en/headlines/economy/20220228STO24218/new-eu-rules-for-more-sustainable-and-ethical-batteries" TargetMode="External"/><Relationship Id="rId5" Type="http://schemas.openxmlformats.org/officeDocument/2006/relationships/hyperlink" Target="https://www.europarl.europa.eu/news/en/press-room/20211118IPR17620/critical-raw-materials-the-eu-should-secure-its-own-supply" TargetMode="External"/><Relationship Id="rId4" Type="http://schemas.openxmlformats.org/officeDocument/2006/relationships/hyperlink" Target="https://www.worldometers.info/world-popul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2635" y="557291"/>
            <a:ext cx="1760035" cy="1355192"/>
          </a:xfrm>
          <a:prstGeom prst="rect">
            <a:avLst/>
          </a:prstGeom>
        </p:spPr>
      </p:pic>
      <p:sp>
        <p:nvSpPr>
          <p:cNvPr id="7" name="Obdélník 6"/>
          <p:cNvSpPr/>
          <p:nvPr/>
        </p:nvSpPr>
        <p:spPr>
          <a:xfrm>
            <a:off x="335360" y="356659"/>
            <a:ext cx="7488832" cy="6144683"/>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623392" y="932723"/>
            <a:ext cx="6912768" cy="2880320"/>
          </a:xfrm>
          <a:prstGeom prst="rect">
            <a:avLst/>
          </a:prstGeom>
        </p:spPr>
        <p:txBody>
          <a:bodyPr anchor="t">
            <a:normAutofit/>
          </a:bodyPr>
          <a:lstStyle/>
          <a:p>
            <a:pPr algn="l"/>
            <a:r>
              <a:rPr lang="cs-CZ" sz="5333" b="1" dirty="0">
                <a:solidFill>
                  <a:schemeClr val="bg1"/>
                </a:solidFill>
                <a:latin typeface="Times New Roman" panose="02020603050405020304" pitchFamily="18" charset="0"/>
                <a:cs typeface="Times New Roman" panose="02020603050405020304" pitchFamily="18" charset="0"/>
              </a:rPr>
              <a:t>Cesta k cirkulární ekonomice…</a:t>
            </a:r>
            <a:endParaRPr lang="en-GB" sz="5333" b="1" dirty="0">
              <a:solidFill>
                <a:schemeClr val="bg1"/>
              </a:solidFill>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4294967295"/>
          </p:nvPr>
        </p:nvSpPr>
        <p:spPr>
          <a:xfrm>
            <a:off x="623391" y="3332990"/>
            <a:ext cx="6530443" cy="2789904"/>
          </a:xfrm>
          <a:prstGeom prst="rect">
            <a:avLst/>
          </a:prstGeom>
        </p:spPr>
        <p:txBody>
          <a:bodyPr>
            <a:normAutofit/>
          </a:bodyPr>
          <a:lstStyle/>
          <a:p>
            <a:pPr marL="0" indent="0">
              <a:buNone/>
            </a:pPr>
            <a:endParaRPr lang="en-GB" sz="2000" dirty="0">
              <a:solidFill>
                <a:schemeClr val="bg1"/>
              </a:solidFill>
              <a:latin typeface="Times New Roman" panose="02020603050405020304" pitchFamily="18" charset="0"/>
              <a:cs typeface="Times New Roman" panose="02020603050405020304" pitchFamily="18" charset="0"/>
            </a:endParaRPr>
          </a:p>
          <a:p>
            <a:pPr marL="0" indent="0">
              <a:buNone/>
            </a:pPr>
            <a:r>
              <a:rPr lang="en-GB" sz="3200" dirty="0">
                <a:solidFill>
                  <a:schemeClr val="bg1"/>
                </a:solidFill>
                <a:latin typeface="Times New Roman" panose="02020603050405020304" pitchFamily="18" charset="0"/>
                <a:cs typeface="Times New Roman" panose="02020603050405020304" pitchFamily="18" charset="0"/>
              </a:rPr>
              <a:t>Pavel Adámek</a:t>
            </a:r>
            <a:r>
              <a:rPr lang="cs-CZ" sz="3200" dirty="0">
                <a:solidFill>
                  <a:schemeClr val="bg1"/>
                </a:solidFill>
                <a:latin typeface="Times New Roman" panose="02020603050405020304" pitchFamily="18" charset="0"/>
                <a:cs typeface="Times New Roman" panose="02020603050405020304" pitchFamily="18" charset="0"/>
              </a:rPr>
              <a:t>, </a:t>
            </a:r>
            <a:r>
              <a:rPr lang="en-GB" sz="3200" dirty="0">
                <a:solidFill>
                  <a:schemeClr val="bg1"/>
                </a:solidFill>
                <a:latin typeface="Times New Roman" panose="02020603050405020304" pitchFamily="18" charset="0"/>
                <a:cs typeface="Times New Roman" panose="02020603050405020304" pitchFamily="18" charset="0"/>
              </a:rPr>
              <a:t>Ph.D.</a:t>
            </a:r>
            <a:endParaRPr lang="cs-CZ" sz="3200" dirty="0">
              <a:solidFill>
                <a:schemeClr val="bg1"/>
              </a:solidFill>
              <a:latin typeface="Times New Roman" panose="02020603050405020304" pitchFamily="18" charset="0"/>
              <a:cs typeface="Times New Roman" panose="02020603050405020304" pitchFamily="18" charset="0"/>
            </a:endParaRPr>
          </a:p>
          <a:p>
            <a:pPr marL="0" indent="0">
              <a:buNone/>
            </a:pPr>
            <a:endParaRPr lang="en-GB" sz="3200" dirty="0">
              <a:solidFill>
                <a:schemeClr val="bg1"/>
              </a:solidFill>
              <a:latin typeface="Times New Roman" panose="02020603050405020304" pitchFamily="18" charset="0"/>
              <a:cs typeface="Times New Roman" panose="02020603050405020304" pitchFamily="18" charset="0"/>
            </a:endParaRPr>
          </a:p>
          <a:p>
            <a:pPr marL="0" indent="0">
              <a:buNone/>
            </a:pPr>
            <a:r>
              <a:rPr lang="en-GB" sz="2000" dirty="0">
                <a:solidFill>
                  <a:schemeClr val="bg1"/>
                </a:solidFill>
                <a:latin typeface="Times New Roman" panose="02020603050405020304" pitchFamily="18" charset="0"/>
                <a:cs typeface="Times New Roman" panose="02020603050405020304" pitchFamily="18" charset="0"/>
              </a:rPr>
              <a:t>Corporate Social Responsibility Specialist</a:t>
            </a:r>
            <a:r>
              <a:rPr lang="cs-CZ" sz="2000" dirty="0">
                <a:solidFill>
                  <a:schemeClr val="bg1"/>
                </a:solidFill>
                <a:latin typeface="Times New Roman" panose="02020603050405020304" pitchFamily="18" charset="0"/>
                <a:cs typeface="Times New Roman" panose="02020603050405020304" pitchFamily="18" charset="0"/>
              </a:rPr>
              <a:t> </a:t>
            </a:r>
            <a:br>
              <a:rPr lang="cs-CZ" sz="2000" dirty="0">
                <a:solidFill>
                  <a:schemeClr val="bg1"/>
                </a:solidFill>
                <a:latin typeface="Times New Roman" panose="02020603050405020304" pitchFamily="18" charset="0"/>
                <a:cs typeface="Times New Roman" panose="02020603050405020304" pitchFamily="18" charset="0"/>
              </a:rPr>
            </a:br>
            <a:r>
              <a:rPr lang="cs-CZ" sz="2000" dirty="0">
                <a:solidFill>
                  <a:schemeClr val="bg1"/>
                </a:solidFill>
                <a:latin typeface="Times New Roman" panose="02020603050405020304" pitchFamily="18" charset="0"/>
                <a:cs typeface="Times New Roman" panose="02020603050405020304" pitchFamily="18" charset="0"/>
              </a:rPr>
              <a:t>G</a:t>
            </a:r>
            <a:r>
              <a:rPr lang="en-US" sz="2000" dirty="0">
                <a:solidFill>
                  <a:schemeClr val="bg1"/>
                </a:solidFill>
                <a:latin typeface="Times New Roman" panose="02020603050405020304" pitchFamily="18" charset="0"/>
                <a:cs typeface="Times New Roman" panose="02020603050405020304" pitchFamily="18" charset="0"/>
              </a:rPr>
              <a:t>uarantor of the master's course CSR</a:t>
            </a:r>
            <a:endParaRPr lang="en-GB"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en-GB" sz="2000" dirty="0">
              <a:solidFill>
                <a:schemeClr val="bg1"/>
              </a:solidFill>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1FAB348C-E2A1-4D8C-9104-DFAD8ACD89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2281" b="21637"/>
          <a:stretch/>
        </p:blipFill>
        <p:spPr>
          <a:xfrm>
            <a:off x="8552922" y="2176395"/>
            <a:ext cx="2646948" cy="4124314"/>
          </a:xfrm>
          <a:prstGeom prst="rect">
            <a:avLst/>
          </a:prstGeom>
          <a:ln>
            <a:noFill/>
          </a:ln>
          <a:effectLst>
            <a:softEdge rad="112500"/>
          </a:effectLst>
        </p:spPr>
      </p:pic>
    </p:spTree>
    <p:extLst>
      <p:ext uri="{BB962C8B-B14F-4D97-AF65-F5344CB8AC3E}">
        <p14:creationId xmlns:p14="http://schemas.microsoft.com/office/powerpoint/2010/main" val="1433832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120561" y="440438"/>
            <a:ext cx="3705813"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11" name="Zástupný symbol pro obsah 2"/>
          <p:cNvSpPr txBox="1">
            <a:spLocks/>
          </p:cNvSpPr>
          <p:nvPr/>
        </p:nvSpPr>
        <p:spPr>
          <a:xfrm>
            <a:off x="4046948" y="204042"/>
            <a:ext cx="6091663" cy="630031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cs-CZ" sz="2000" b="1" dirty="0">
              <a:solidFill>
                <a:srgbClr val="002060"/>
              </a:solidFill>
              <a:latin typeface="Times New Roman" panose="02020603050405020304" pitchFamily="18" charset="0"/>
              <a:cs typeface="Times New Roman" panose="02020603050405020304" pitchFamily="18" charset="0"/>
            </a:endParaRPr>
          </a:p>
          <a:p>
            <a:pPr marL="0" indent="0" algn="just">
              <a:buNone/>
            </a:pPr>
            <a:r>
              <a:rPr lang="cs-CZ" sz="2000" b="1" dirty="0">
                <a:solidFill>
                  <a:srgbClr val="002060"/>
                </a:solidFill>
                <a:latin typeface="Times New Roman" panose="02020603050405020304" pitchFamily="18" charset="0"/>
                <a:cs typeface="Times New Roman" panose="02020603050405020304" pitchFamily="18" charset="0"/>
              </a:rPr>
              <a:t>Vytváření pracovních míst a úspora peněz spotřebitelů</a:t>
            </a:r>
          </a:p>
          <a:p>
            <a:pPr marL="0" indent="0" algn="just">
              <a:buNone/>
            </a:pPr>
            <a:endParaRPr lang="cs-CZ" sz="2000" b="1" dirty="0">
              <a:solidFill>
                <a:srgbClr val="002060"/>
              </a:solidFill>
              <a:latin typeface="Times New Roman" panose="02020603050405020304" pitchFamily="18" charset="0"/>
              <a:cs typeface="Times New Roman" panose="02020603050405020304" pitchFamily="18" charset="0"/>
            </a:endParaRPr>
          </a:p>
          <a:p>
            <a:pPr algn="just"/>
            <a:r>
              <a:rPr lang="cs-CZ" sz="2000" dirty="0">
                <a:solidFill>
                  <a:srgbClr val="002060"/>
                </a:solidFill>
                <a:latin typeface="Times New Roman" panose="02020603050405020304" pitchFamily="18" charset="0"/>
                <a:cs typeface="Times New Roman" panose="02020603050405020304" pitchFamily="18" charset="0"/>
              </a:rPr>
              <a:t>Přechod na oběhové hospodářství by mohl zvýšit konkurenceschopnost, stimulovat inovace, podpořit hospodářský růst a vytvořit pracovní místa (jen v EU do roku 2030 700 000 pracovních míst).</a:t>
            </a:r>
          </a:p>
          <a:p>
            <a:pPr algn="just"/>
            <a:endParaRPr lang="cs-CZ" sz="2000" dirty="0">
              <a:solidFill>
                <a:srgbClr val="002060"/>
              </a:solidFill>
              <a:latin typeface="Times New Roman" panose="02020603050405020304" pitchFamily="18" charset="0"/>
              <a:cs typeface="Times New Roman" panose="02020603050405020304" pitchFamily="18" charset="0"/>
            </a:endParaRPr>
          </a:p>
          <a:p>
            <a:pPr algn="just"/>
            <a:r>
              <a:rPr lang="cs-CZ" sz="2000" dirty="0">
                <a:solidFill>
                  <a:srgbClr val="002060"/>
                </a:solidFill>
                <a:latin typeface="Times New Roman" panose="02020603050405020304" pitchFamily="18" charset="0"/>
                <a:cs typeface="Times New Roman" panose="02020603050405020304" pitchFamily="18" charset="0"/>
              </a:rPr>
              <a:t>Přepracování materiálů a výrobků pro oběhové využití by rovněž podpořilo inovace v různých odvětvích hospodářství.</a:t>
            </a:r>
          </a:p>
          <a:p>
            <a:pPr algn="just"/>
            <a:endParaRPr lang="cs-CZ" sz="2000" dirty="0">
              <a:solidFill>
                <a:srgbClr val="002060"/>
              </a:solidFill>
              <a:latin typeface="Times New Roman" panose="02020603050405020304" pitchFamily="18" charset="0"/>
              <a:cs typeface="Times New Roman" panose="02020603050405020304" pitchFamily="18" charset="0"/>
            </a:endParaRPr>
          </a:p>
          <a:p>
            <a:pPr algn="just"/>
            <a:r>
              <a:rPr lang="cs-CZ" sz="2000" dirty="0">
                <a:solidFill>
                  <a:srgbClr val="002060"/>
                </a:solidFill>
                <a:latin typeface="Times New Roman" panose="02020603050405020304" pitchFamily="18" charset="0"/>
                <a:cs typeface="Times New Roman" panose="02020603050405020304" pitchFamily="18" charset="0"/>
              </a:rPr>
              <a:t>Spotřebitelé budou mít k dispozici trvanlivější a inovativnější výrobky, které zvýší kvalitu života a v dlouhodobém horizontu jim ušetří peníze.</a:t>
            </a:r>
            <a:endParaRPr lang="cs-CZ" altLang="cs-CZ" sz="2000" dirty="0">
              <a:solidFill>
                <a:srgbClr val="002060"/>
              </a:solidFill>
              <a:latin typeface="Times New Roman" panose="02020603050405020304" pitchFamily="18" charset="0"/>
              <a:cs typeface="Times New Roman" panose="02020603050405020304" pitchFamily="18" charset="0"/>
            </a:endParaRPr>
          </a:p>
        </p:txBody>
      </p:sp>
      <p:sp>
        <p:nvSpPr>
          <p:cNvPr id="13" name="Nadpis 1">
            <a:extLst>
              <a:ext uri="{FF2B5EF4-FFF2-40B4-BE49-F238E27FC236}">
                <a16:creationId xmlns:a16="http://schemas.microsoft.com/office/drawing/2014/main" id="{95CAEE94-5A66-40F8-A621-E49DA3A88CCD}"/>
              </a:ext>
            </a:extLst>
          </p:cNvPr>
          <p:cNvSpPr txBox="1">
            <a:spLocks/>
          </p:cNvSpPr>
          <p:nvPr/>
        </p:nvSpPr>
        <p:spPr>
          <a:xfrm>
            <a:off x="161905" y="703189"/>
            <a:ext cx="3543821" cy="4593377"/>
          </a:xfrm>
          <a:prstGeom prst="rect">
            <a:avLst/>
          </a:prstGeom>
        </p:spPr>
        <p:txBody>
          <a:bodyPr vert="horz" lIns="91440" tIns="45720" rIns="91440" bIns="45720" rtlCol="0" anchor="t">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600" b="1" dirty="0">
                <a:solidFill>
                  <a:schemeClr val="bg1"/>
                </a:solidFill>
                <a:latin typeface="Times New Roman" panose="02020603050405020304" pitchFamily="18" charset="0"/>
                <a:cs typeface="Times New Roman" panose="02020603050405020304" pitchFamily="18" charset="0"/>
              </a:rPr>
              <a:t>CIRCULAR ECONOMY</a:t>
            </a:r>
          </a:p>
          <a:p>
            <a:pPr algn="l"/>
            <a:endParaRPr lang="cs-CZ" sz="3600" b="1" dirty="0">
              <a:solidFill>
                <a:schemeClr val="bg1"/>
              </a:solidFill>
              <a:latin typeface="Times New Roman" panose="02020603050405020304" pitchFamily="18" charset="0"/>
              <a:cs typeface="Times New Roman" panose="02020603050405020304" pitchFamily="18" charset="0"/>
            </a:endParaRPr>
          </a:p>
          <a:p>
            <a:pPr algn="l"/>
            <a:endParaRPr lang="cs-CZ" sz="3600" b="1" dirty="0">
              <a:solidFill>
                <a:schemeClr val="bg1"/>
              </a:solidFill>
              <a:latin typeface="Times New Roman" panose="02020603050405020304" pitchFamily="18" charset="0"/>
              <a:cs typeface="Times New Roman" panose="02020603050405020304" pitchFamily="18" charset="0"/>
            </a:endParaRPr>
          </a:p>
          <a:p>
            <a:pPr algn="l"/>
            <a:r>
              <a:rPr lang="cs-CZ" sz="3600" b="1" dirty="0">
                <a:solidFill>
                  <a:schemeClr val="bg1"/>
                </a:solidFill>
                <a:latin typeface="Times New Roman" panose="02020603050405020304" pitchFamily="18" charset="0"/>
                <a:cs typeface="Times New Roman" panose="02020603050405020304" pitchFamily="18" charset="0"/>
              </a:rPr>
              <a:t>D</a:t>
            </a:r>
            <a:r>
              <a:rPr lang="en-US" sz="3600" b="1" dirty="0" err="1">
                <a:solidFill>
                  <a:schemeClr val="bg1"/>
                </a:solidFill>
                <a:latin typeface="Times New Roman" panose="02020603050405020304" pitchFamily="18" charset="0"/>
                <a:cs typeface="Times New Roman" panose="02020603050405020304" pitchFamily="18" charset="0"/>
              </a:rPr>
              <a:t>efinition</a:t>
            </a:r>
            <a:r>
              <a:rPr lang="cs-CZ" sz="3600" b="1" dirty="0">
                <a:solidFill>
                  <a:schemeClr val="bg1"/>
                </a:solidFill>
                <a:latin typeface="Times New Roman" panose="02020603050405020304" pitchFamily="18" charset="0"/>
                <a:cs typeface="Times New Roman" panose="02020603050405020304" pitchFamily="18" charset="0"/>
              </a:rPr>
              <a:t>…</a:t>
            </a:r>
          </a:p>
          <a:p>
            <a:pPr marL="571500" indent="-571500" algn="l">
              <a:buFont typeface="Arial" panose="020B0604020202020204" pitchFamily="34" charset="0"/>
              <a:buChar char="•"/>
            </a:pPr>
            <a:endParaRPr lang="cs-CZ" sz="3600" b="1" dirty="0">
              <a:solidFill>
                <a:schemeClr val="bg1"/>
              </a:solidFill>
              <a:latin typeface="Times New Roman" panose="02020603050405020304" pitchFamily="18" charset="0"/>
              <a:cs typeface="Times New Roman" panose="02020603050405020304" pitchFamily="18" charset="0"/>
            </a:endParaRPr>
          </a:p>
          <a:p>
            <a:pPr algn="l"/>
            <a:r>
              <a:rPr lang="en-US" sz="3600" b="1" dirty="0">
                <a:solidFill>
                  <a:schemeClr val="bg1"/>
                </a:solidFill>
                <a:latin typeface="Times New Roman" panose="02020603050405020304" pitchFamily="18" charset="0"/>
                <a:cs typeface="Times New Roman" panose="02020603050405020304" pitchFamily="18" charset="0"/>
              </a:rPr>
              <a:t>Importance</a:t>
            </a:r>
            <a:r>
              <a:rPr lang="cs-CZ" sz="3600" b="1" dirty="0">
                <a:solidFill>
                  <a:schemeClr val="bg1"/>
                </a:solidFill>
                <a:latin typeface="Times New Roman" panose="02020603050405020304" pitchFamily="18" charset="0"/>
                <a:cs typeface="Times New Roman" panose="02020603050405020304" pitchFamily="18" charset="0"/>
              </a:rPr>
              <a:t>…</a:t>
            </a:r>
            <a:r>
              <a:rPr lang="en-US" sz="3600" b="1" dirty="0">
                <a:solidFill>
                  <a:schemeClr val="bg1"/>
                </a:solidFill>
                <a:latin typeface="Times New Roman" panose="02020603050405020304" pitchFamily="18" charset="0"/>
                <a:cs typeface="Times New Roman" panose="02020603050405020304" pitchFamily="18" charset="0"/>
              </a:rPr>
              <a:t> </a:t>
            </a:r>
            <a:endParaRPr lang="cs-CZ" sz="3600" b="1" dirty="0">
              <a:solidFill>
                <a:schemeClr val="bg1"/>
              </a:solidFill>
              <a:latin typeface="Times New Roman" panose="02020603050405020304" pitchFamily="18" charset="0"/>
              <a:cs typeface="Times New Roman" panose="02020603050405020304" pitchFamily="18" charset="0"/>
            </a:endParaRPr>
          </a:p>
          <a:p>
            <a:pPr marL="571500" indent="-571500" algn="l">
              <a:buFont typeface="Arial" panose="020B0604020202020204" pitchFamily="34" charset="0"/>
              <a:buChar char="•"/>
            </a:pPr>
            <a:endParaRPr lang="cs-CZ" sz="3600" b="1" dirty="0">
              <a:solidFill>
                <a:schemeClr val="bg1"/>
              </a:solidFill>
              <a:latin typeface="Times New Roman" panose="02020603050405020304" pitchFamily="18" charset="0"/>
              <a:cs typeface="Times New Roman" panose="02020603050405020304" pitchFamily="18" charset="0"/>
            </a:endParaRPr>
          </a:p>
          <a:p>
            <a:pPr algn="l"/>
            <a:r>
              <a:rPr lang="en-US" sz="3600" b="1" dirty="0">
                <a:solidFill>
                  <a:srgbClr val="FFFF00"/>
                </a:solidFill>
                <a:latin typeface="Times New Roman" panose="02020603050405020304" pitchFamily="18" charset="0"/>
                <a:cs typeface="Times New Roman" panose="02020603050405020304" pitchFamily="18" charset="0"/>
              </a:rPr>
              <a:t>Benefits</a:t>
            </a:r>
            <a:r>
              <a:rPr lang="cs-CZ" sz="3600" b="1" dirty="0">
                <a:solidFill>
                  <a:srgbClr val="FFFF00"/>
                </a:solidFill>
                <a:latin typeface="Times New Roman" panose="02020603050405020304" pitchFamily="18" charset="0"/>
                <a:cs typeface="Times New Roman" panose="02020603050405020304" pitchFamily="18" charset="0"/>
              </a:rPr>
              <a:t>…</a:t>
            </a:r>
            <a:endParaRPr lang="en-GB" sz="3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5391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1700296" y="286049"/>
            <a:ext cx="6776022" cy="461665"/>
          </a:xfrm>
          <a:prstGeom prst="rect">
            <a:avLst/>
          </a:prstGeom>
        </p:spPr>
        <p:txBody>
          <a:bodyPr wrap="none">
            <a:spAutoFit/>
          </a:bodyPr>
          <a:lstStyle/>
          <a:p>
            <a:pPr algn="ctr"/>
            <a:r>
              <a:rPr lang="en-GB" sz="2400" i="1" dirty="0">
                <a:solidFill>
                  <a:srgbClr val="002060"/>
                </a:solidFill>
                <a:latin typeface="Times New Roman" panose="02020603050405020304" pitchFamily="18" charset="0"/>
                <a:cs typeface="Times New Roman" panose="02020603050405020304" pitchFamily="18" charset="0"/>
              </a:rPr>
              <a:t>What is the EU doing to become a circular economy</a:t>
            </a:r>
            <a:r>
              <a:rPr lang="cs-CZ" sz="2400" i="1" dirty="0">
                <a:solidFill>
                  <a:srgbClr val="002060"/>
                </a:solidFill>
                <a:latin typeface="Times New Roman" panose="02020603050405020304" pitchFamily="18" charset="0"/>
                <a:cs typeface="Times New Roman" panose="02020603050405020304" pitchFamily="18" charset="0"/>
              </a:rPr>
              <a:t>?</a:t>
            </a:r>
            <a:endParaRPr lang="en-GB" sz="2400" i="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251520" y="1090863"/>
            <a:ext cx="10255973" cy="514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2400" dirty="0">
                <a:solidFill>
                  <a:srgbClr val="002060"/>
                </a:solidFill>
                <a:latin typeface="Times New Roman" panose="02020603050405020304" pitchFamily="18" charset="0"/>
                <a:cs typeface="Times New Roman" panose="02020603050405020304" pitchFamily="18" charset="0"/>
              </a:rPr>
              <a:t>Odpověď na otázku lze nalézt ve 4 milnících...</a:t>
            </a:r>
          </a:p>
          <a:p>
            <a:pPr marL="0" indent="0">
              <a:buNone/>
            </a:pPr>
            <a:endParaRPr lang="cs-CZ" sz="2400" dirty="0">
              <a:solidFill>
                <a:srgbClr val="002060"/>
              </a:solidFill>
              <a:latin typeface="Times New Roman" panose="02020603050405020304" pitchFamily="18" charset="0"/>
              <a:cs typeface="Times New Roman" panose="02020603050405020304" pitchFamily="18" charset="0"/>
            </a:endParaRPr>
          </a:p>
          <a:p>
            <a:r>
              <a:rPr lang="cs-CZ" sz="2400" dirty="0">
                <a:solidFill>
                  <a:srgbClr val="002060"/>
                </a:solidFill>
                <a:latin typeface="Times New Roman" panose="02020603050405020304" pitchFamily="18" charset="0"/>
                <a:cs typeface="Times New Roman" panose="02020603050405020304" pitchFamily="18" charset="0"/>
              </a:rPr>
              <a:t>2020 představila Evropská komise </a:t>
            </a:r>
            <a:r>
              <a:rPr lang="cs-CZ" sz="2400" dirty="0">
                <a:solidFill>
                  <a:srgbClr val="002060"/>
                </a:solidFill>
                <a:latin typeface="Times New Roman" panose="02020603050405020304" pitchFamily="18" charset="0"/>
                <a:cs typeface="Times New Roman" panose="02020603050405020304" pitchFamily="18" charset="0"/>
                <a:hlinkClick r:id="rId3"/>
              </a:rPr>
              <a:t>akční plán oběhového hospodářství</a:t>
            </a:r>
            <a:r>
              <a:rPr lang="cs-CZ" sz="2400" dirty="0">
                <a:solidFill>
                  <a:srgbClr val="002060"/>
                </a:solidFill>
                <a:latin typeface="Times New Roman" panose="02020603050405020304" pitchFamily="18" charset="0"/>
                <a:cs typeface="Times New Roman" panose="02020603050405020304" pitchFamily="18" charset="0"/>
              </a:rPr>
              <a:t>, jehož cílem je podpořit udržitelnější design výrobků, snížit množství odpadu a posílit postavení spotřebitelů, například vytvořením práva na opravu. Zaměřuje se na odvětví náročná na zdroje, jako je elektronika a informační a komunikační technologie, plasty, textil a stavebnictví.</a:t>
            </a:r>
          </a:p>
          <a:p>
            <a:endParaRPr lang="cs-CZ" sz="2400" dirty="0">
              <a:solidFill>
                <a:srgbClr val="002060"/>
              </a:solidFill>
              <a:latin typeface="Times New Roman" panose="02020603050405020304" pitchFamily="18" charset="0"/>
              <a:cs typeface="Times New Roman" panose="02020603050405020304" pitchFamily="18" charset="0"/>
            </a:endParaRPr>
          </a:p>
          <a:p>
            <a:r>
              <a:rPr lang="cs-CZ" sz="2400" dirty="0">
                <a:solidFill>
                  <a:srgbClr val="002060"/>
                </a:solidFill>
                <a:latin typeface="Times New Roman" panose="02020603050405020304" pitchFamily="18" charset="0"/>
                <a:cs typeface="Times New Roman" panose="02020603050405020304" pitchFamily="18" charset="0"/>
              </a:rPr>
              <a:t>2021 Parlament přijal usnesení o novém akčním plánu oběhového hospodářství, v němž požaduje další opatření k dosažení uhlíkově neutrálního, ekologicky udržitelného, </a:t>
            </a:r>
            <a:r>
              <a:rPr lang="cs-CZ" sz="2400" dirty="0" err="1">
                <a:solidFill>
                  <a:srgbClr val="002060"/>
                </a:solidFill>
                <a:latin typeface="Times New Roman" panose="02020603050405020304" pitchFamily="18" charset="0"/>
                <a:cs typeface="Times New Roman" panose="02020603050405020304" pitchFamily="18" charset="0"/>
              </a:rPr>
              <a:t>beztoxického</a:t>
            </a:r>
            <a:r>
              <a:rPr lang="cs-CZ" sz="2400" dirty="0">
                <a:solidFill>
                  <a:srgbClr val="002060"/>
                </a:solidFill>
                <a:latin typeface="Times New Roman" panose="02020603050405020304" pitchFamily="18" charset="0"/>
                <a:cs typeface="Times New Roman" panose="02020603050405020304" pitchFamily="18" charset="0"/>
              </a:rPr>
              <a:t> a plně oběhového hospodářství do roku 2050, včetně přísnějších </a:t>
            </a:r>
            <a:r>
              <a:rPr lang="cs-CZ" sz="2400" dirty="0">
                <a:solidFill>
                  <a:srgbClr val="002060"/>
                </a:solidFill>
                <a:latin typeface="Times New Roman" panose="02020603050405020304" pitchFamily="18" charset="0"/>
                <a:cs typeface="Times New Roman" panose="02020603050405020304" pitchFamily="18" charset="0"/>
                <a:hlinkClick r:id="rId4"/>
              </a:rPr>
              <a:t>pravidel recyklace a závazných cílů pro využívání a spotřebu materiálů</a:t>
            </a:r>
            <a:r>
              <a:rPr lang="cs-CZ" sz="2400" dirty="0">
                <a:solidFill>
                  <a:srgbClr val="002060"/>
                </a:solidFill>
                <a:latin typeface="Times New Roman" panose="02020603050405020304" pitchFamily="18" charset="0"/>
                <a:cs typeface="Times New Roman" panose="02020603050405020304" pitchFamily="18" charset="0"/>
              </a:rPr>
              <a:t> do roku 2030.</a:t>
            </a:r>
          </a:p>
          <a:p>
            <a:endParaRPr lang="cs-CZ" sz="2400" dirty="0">
              <a:solidFill>
                <a:srgbClr val="002060"/>
              </a:solidFill>
              <a:latin typeface="Times New Roman" panose="02020603050405020304" pitchFamily="18" charset="0"/>
              <a:cs typeface="Times New Roman" panose="02020603050405020304" pitchFamily="18" charset="0"/>
            </a:endParaRPr>
          </a:p>
          <a:p>
            <a:endParaRPr lang="cs-CZ" dirty="0"/>
          </a:p>
          <a:p>
            <a:endParaRPr lang="cs-CZ" sz="2200" dirty="0">
              <a:solidFill>
                <a:srgbClr val="002060"/>
              </a:solidFill>
              <a:latin typeface="Times New Roman" panose="02020603050405020304" pitchFamily="18" charset="0"/>
              <a:cs typeface="Times New Roman" panose="02020603050405020304" pitchFamily="18" charset="0"/>
            </a:endParaRPr>
          </a:p>
          <a:p>
            <a:endParaRPr lang="en-GB" sz="2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218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1488627" y="361371"/>
            <a:ext cx="7006855" cy="461665"/>
          </a:xfrm>
          <a:prstGeom prst="rect">
            <a:avLst/>
          </a:prstGeom>
        </p:spPr>
        <p:txBody>
          <a:bodyPr wrap="none">
            <a:spAutoFit/>
          </a:bodyPr>
          <a:lstStyle/>
          <a:p>
            <a:pPr algn="ctr"/>
            <a:r>
              <a:rPr lang="en-GB" sz="2400" i="1" dirty="0">
                <a:solidFill>
                  <a:srgbClr val="002060"/>
                </a:solidFill>
                <a:latin typeface="Times New Roman" panose="02020603050405020304" pitchFamily="18" charset="0"/>
                <a:cs typeface="Times New Roman" panose="02020603050405020304" pitchFamily="18" charset="0"/>
              </a:rPr>
              <a:t>What is the EU doing to become a circular economy?</a:t>
            </a:r>
            <a:r>
              <a:rPr lang="cs-CZ" sz="2400" i="1" dirty="0">
                <a:solidFill>
                  <a:srgbClr val="002060"/>
                </a:solidFill>
                <a:latin typeface="Times New Roman" panose="02020603050405020304" pitchFamily="18" charset="0"/>
                <a:cs typeface="Times New Roman" panose="02020603050405020304" pitchFamily="18" charset="0"/>
              </a:rPr>
              <a:t>   </a:t>
            </a:r>
            <a:endParaRPr lang="en-GB" sz="2400" i="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251520" y="1090863"/>
            <a:ext cx="10255973" cy="514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pPr>
            <a:endParaRPr lang="cs-CZ" sz="2000" dirty="0">
              <a:solidFill>
                <a:srgbClr val="002060"/>
              </a:solidFill>
              <a:latin typeface="Times New Roman" panose="02020603050405020304" pitchFamily="18" charset="0"/>
              <a:cs typeface="Times New Roman" panose="02020603050405020304" pitchFamily="18" charset="0"/>
            </a:endParaRPr>
          </a:p>
          <a:p>
            <a:r>
              <a:rPr lang="cs-CZ" sz="2400" dirty="0">
                <a:solidFill>
                  <a:srgbClr val="002060"/>
                </a:solidFill>
                <a:latin typeface="Times New Roman" panose="02020603050405020304" pitchFamily="18" charset="0"/>
                <a:cs typeface="Times New Roman" panose="02020603050405020304" pitchFamily="18" charset="0"/>
              </a:rPr>
              <a:t>2022 Komise zveřejnila první balíček opatření k urychlení přechodu na oběhové hospodářství, který je součástí akčního plánu pro oběhové hospodářství. Návrhy zahrnují podporu udržitelných výrobků, posílení postavení spotřebitelů v oblasti ekologického přechodu, revizi regulace stavebních výrobků a vytvoření strategie pro udržitelné textilie.</a:t>
            </a:r>
          </a:p>
          <a:p>
            <a:endParaRPr lang="cs-CZ" sz="2400" dirty="0">
              <a:solidFill>
                <a:srgbClr val="002060"/>
              </a:solidFill>
              <a:latin typeface="Times New Roman" panose="02020603050405020304" pitchFamily="18" charset="0"/>
              <a:cs typeface="Times New Roman" panose="02020603050405020304" pitchFamily="18" charset="0"/>
            </a:endParaRPr>
          </a:p>
          <a:p>
            <a:r>
              <a:rPr lang="cs-CZ" sz="2400" dirty="0">
                <a:solidFill>
                  <a:srgbClr val="002060"/>
                </a:solidFill>
                <a:latin typeface="Times New Roman" panose="02020603050405020304" pitchFamily="18" charset="0"/>
                <a:cs typeface="Times New Roman" panose="02020603050405020304" pitchFamily="18" charset="0"/>
              </a:rPr>
              <a:t>2022, Komise navrhla nová celoevropská </a:t>
            </a:r>
            <a:r>
              <a:rPr lang="cs-CZ" sz="2400" dirty="0">
                <a:solidFill>
                  <a:srgbClr val="002060"/>
                </a:solidFill>
                <a:latin typeface="Times New Roman" panose="02020603050405020304" pitchFamily="18" charset="0"/>
                <a:cs typeface="Times New Roman" panose="02020603050405020304" pitchFamily="18" charset="0"/>
                <a:hlinkClick r:id="rId3"/>
              </a:rPr>
              <a:t>pravidla pro obaly</a:t>
            </a:r>
            <a:r>
              <a:rPr lang="cs-CZ" sz="2400" dirty="0">
                <a:solidFill>
                  <a:srgbClr val="002060"/>
                </a:solidFill>
                <a:latin typeface="Times New Roman" panose="02020603050405020304" pitchFamily="18" charset="0"/>
                <a:cs typeface="Times New Roman" panose="02020603050405020304" pitchFamily="18" charset="0"/>
              </a:rPr>
              <a:t>. Jejím cílem je snížit množství obalového odpadu a zlepšit design obalů, například s jasným označováním na podporu opětovného použití a recyklace; a vyzývá k přechodu na biologické, biologicky rozložitelné a kompostovatelné plasty.</a:t>
            </a:r>
          </a:p>
          <a:p>
            <a:endParaRPr lang="cs-CZ" dirty="0"/>
          </a:p>
          <a:p>
            <a:endParaRPr lang="cs-CZ" sz="2200" dirty="0">
              <a:solidFill>
                <a:srgbClr val="002060"/>
              </a:solidFill>
              <a:latin typeface="Times New Roman" panose="02020603050405020304" pitchFamily="18" charset="0"/>
              <a:cs typeface="Times New Roman" panose="02020603050405020304" pitchFamily="18" charset="0"/>
            </a:endParaRPr>
          </a:p>
          <a:p>
            <a:endParaRPr lang="en-GB" sz="2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914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899" y="361969"/>
            <a:ext cx="9825126" cy="830997"/>
          </a:xfrm>
          <a:prstGeom prst="rect">
            <a:avLst/>
          </a:prstGeom>
        </p:spPr>
        <p:txBody>
          <a:bodyPr wrap="none">
            <a:spAutoFit/>
          </a:bodyPr>
          <a:lstStyle/>
          <a:p>
            <a:pPr>
              <a:defRPr/>
            </a:pPr>
            <a:r>
              <a:rPr lang="en-AU" sz="2400" b="1" kern="0" dirty="0">
                <a:solidFill>
                  <a:srgbClr val="002060"/>
                </a:solidFill>
                <a:latin typeface="Times New Roman"/>
                <a:ea typeface="+mj-ea"/>
                <a:cs typeface="+mj-cs"/>
              </a:rPr>
              <a:t>Circular Economy Action Plan </a:t>
            </a:r>
            <a:r>
              <a:rPr lang="en-AU" sz="2400" kern="0" dirty="0">
                <a:solidFill>
                  <a:srgbClr val="002060"/>
                </a:solidFill>
                <a:latin typeface="Times New Roman"/>
                <a:ea typeface="+mj-ea"/>
                <a:cs typeface="+mj-cs"/>
              </a:rPr>
              <a:t>- </a:t>
            </a:r>
            <a:r>
              <a:rPr lang="en-AU" sz="2400" dirty="0">
                <a:solidFill>
                  <a:srgbClr val="002060"/>
                </a:solidFill>
                <a:latin typeface="Times New Roman" panose="02020603050405020304" pitchFamily="18" charset="0"/>
                <a:cs typeface="Times New Roman" panose="02020603050405020304" pitchFamily="18" charset="0"/>
              </a:rPr>
              <a:t>For a cleaner and more competitive Europe</a:t>
            </a:r>
          </a:p>
          <a:p>
            <a:pPr lvl="0">
              <a:defRPr/>
            </a:pPr>
            <a:r>
              <a:rPr lang="cs-CZ" sz="2400" kern="0" dirty="0">
                <a:solidFill>
                  <a:srgbClr val="002060"/>
                </a:solidFill>
                <a:latin typeface="Times New Roman"/>
                <a:ea typeface="+mj-ea"/>
                <a:cs typeface="+mj-cs"/>
              </a:rPr>
              <a:t> </a:t>
            </a:r>
            <a:endParaRPr lang="en-GB" sz="2400" kern="0" dirty="0">
              <a:solidFill>
                <a:srgbClr val="002060"/>
              </a:solidFill>
              <a:latin typeface="Times New Roman"/>
              <a:ea typeface="+mj-ea"/>
              <a:cs typeface="+mj-cs"/>
            </a:endParaRPr>
          </a:p>
        </p:txBody>
      </p:sp>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18011"/>
            <a:ext cx="10255973" cy="511641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2200" dirty="0">
              <a:solidFill>
                <a:srgbClr val="002060"/>
              </a:solidFill>
              <a:latin typeface="Times New Roman" panose="02020603050405020304" pitchFamily="18" charset="0"/>
              <a:cs typeface="Times New Roman" panose="02020603050405020304" pitchFamily="18" charset="0"/>
            </a:endParaRPr>
          </a:p>
        </p:txBody>
      </p:sp>
      <p:pic>
        <p:nvPicPr>
          <p:cNvPr id="2" name="Obrázek 1">
            <a:hlinkClick r:id="rId3"/>
            <a:extLst>
              <a:ext uri="{FF2B5EF4-FFF2-40B4-BE49-F238E27FC236}">
                <a16:creationId xmlns:a16="http://schemas.microsoft.com/office/drawing/2014/main" id="{0B28F203-C9FD-4DDE-BA24-323DEEFACB9D}"/>
              </a:ext>
            </a:extLst>
          </p:cNvPr>
          <p:cNvPicPr>
            <a:picLocks noChangeAspect="1"/>
          </p:cNvPicPr>
          <p:nvPr/>
        </p:nvPicPr>
        <p:blipFill rotWithShape="1">
          <a:blip r:embed="rId4"/>
          <a:srcRect l="28947" t="20118" r="29605" b="5277"/>
          <a:stretch/>
        </p:blipFill>
        <p:spPr>
          <a:xfrm>
            <a:off x="251520" y="971229"/>
            <a:ext cx="4236376" cy="42893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Obrázek 2">
            <a:hlinkClick r:id="rId3"/>
            <a:extLst>
              <a:ext uri="{FF2B5EF4-FFF2-40B4-BE49-F238E27FC236}">
                <a16:creationId xmlns:a16="http://schemas.microsoft.com/office/drawing/2014/main" id="{415D35DF-9120-4D27-9C49-48A38177CF59}"/>
              </a:ext>
            </a:extLst>
          </p:cNvPr>
          <p:cNvPicPr>
            <a:picLocks noChangeAspect="1"/>
          </p:cNvPicPr>
          <p:nvPr/>
        </p:nvPicPr>
        <p:blipFill rotWithShape="1">
          <a:blip r:embed="rId5"/>
          <a:srcRect l="30921" t="25727" r="31053" b="12985"/>
          <a:stretch/>
        </p:blipFill>
        <p:spPr>
          <a:xfrm>
            <a:off x="4702174" y="971229"/>
            <a:ext cx="5643417" cy="51164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950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1488627" y="361371"/>
            <a:ext cx="7006855" cy="461665"/>
          </a:xfrm>
          <a:prstGeom prst="rect">
            <a:avLst/>
          </a:prstGeom>
        </p:spPr>
        <p:txBody>
          <a:bodyPr wrap="none">
            <a:spAutoFit/>
          </a:bodyPr>
          <a:lstStyle/>
          <a:p>
            <a:pPr algn="ctr"/>
            <a:r>
              <a:rPr lang="en-GB" sz="2400" i="1" dirty="0">
                <a:solidFill>
                  <a:srgbClr val="002060"/>
                </a:solidFill>
                <a:latin typeface="Times New Roman" panose="02020603050405020304" pitchFamily="18" charset="0"/>
                <a:cs typeface="Times New Roman" panose="02020603050405020304" pitchFamily="18" charset="0"/>
              </a:rPr>
              <a:t>What is the EU doing to become a circular economy?</a:t>
            </a:r>
            <a:r>
              <a:rPr lang="cs-CZ" sz="2400" i="1" dirty="0">
                <a:solidFill>
                  <a:srgbClr val="002060"/>
                </a:solidFill>
                <a:latin typeface="Times New Roman" panose="02020603050405020304" pitchFamily="18" charset="0"/>
                <a:cs typeface="Times New Roman" panose="02020603050405020304" pitchFamily="18" charset="0"/>
              </a:rPr>
              <a:t>   </a:t>
            </a:r>
            <a:endParaRPr lang="en-GB" sz="2400" i="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3895236" y="1212861"/>
            <a:ext cx="7006855" cy="41388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solidFill>
                  <a:srgbClr val="002060"/>
                </a:solidFill>
                <a:latin typeface="Times New Roman" panose="02020603050405020304" pitchFamily="18" charset="0"/>
                <a:cs typeface="Times New Roman" panose="02020603050405020304" pitchFamily="18" charset="0"/>
              </a:rPr>
              <a:t>The </a:t>
            </a:r>
            <a:r>
              <a:rPr lang="en-US" sz="2000" b="1" dirty="0">
                <a:solidFill>
                  <a:srgbClr val="002060"/>
                </a:solidFill>
                <a:latin typeface="Times New Roman" panose="02020603050405020304" pitchFamily="18" charset="0"/>
                <a:cs typeface="Times New Roman" panose="02020603050405020304" pitchFamily="18" charset="0"/>
              </a:rPr>
              <a:t>European Institute of Technology and Innovation </a:t>
            </a:r>
            <a:r>
              <a:rPr lang="en-US" sz="2000" dirty="0">
                <a:solidFill>
                  <a:srgbClr val="002060"/>
                </a:solidFill>
                <a:latin typeface="Times New Roman" panose="02020603050405020304" pitchFamily="18" charset="0"/>
                <a:cs typeface="Times New Roman" panose="02020603050405020304" pitchFamily="18" charset="0"/>
              </a:rPr>
              <a:t>(EIT) brings together EIT Climate-KIC, EIT Food, EIT Manufacturing, EIT </a:t>
            </a:r>
            <a:r>
              <a:rPr lang="en-US" sz="2000" dirty="0" err="1">
                <a:solidFill>
                  <a:srgbClr val="002060"/>
                </a:solidFill>
                <a:latin typeface="Times New Roman" panose="02020603050405020304" pitchFamily="18" charset="0"/>
                <a:cs typeface="Times New Roman" panose="02020603050405020304" pitchFamily="18" charset="0"/>
              </a:rPr>
              <a:t>RawMaterials</a:t>
            </a:r>
            <a:r>
              <a:rPr lang="en-US" sz="2000" dirty="0">
                <a:solidFill>
                  <a:srgbClr val="002060"/>
                </a:solidFill>
                <a:latin typeface="Times New Roman" panose="02020603050405020304" pitchFamily="18" charset="0"/>
                <a:cs typeface="Times New Roman" panose="02020603050405020304" pitchFamily="18" charset="0"/>
              </a:rPr>
              <a:t> and EIT Urban Mobility to develop a multifaceted approach to furthering the field of Circular Economy and supporting the European Commission to achieve its Circular Economy Action Plan.</a:t>
            </a:r>
            <a:r>
              <a:rPr lang="cs-CZ" sz="2000" dirty="0">
                <a:solidFill>
                  <a:srgbClr val="002060"/>
                </a:solidFill>
                <a:latin typeface="Times New Roman" panose="02020603050405020304" pitchFamily="18" charset="0"/>
                <a:cs typeface="Times New Roman" panose="02020603050405020304" pitchFamily="18" charset="0"/>
              </a:rPr>
              <a:t>  </a:t>
            </a:r>
          </a:p>
          <a:p>
            <a:endParaRPr lang="cs-CZ" dirty="0"/>
          </a:p>
          <a:p>
            <a:endParaRPr lang="cs-CZ" sz="2200" dirty="0">
              <a:solidFill>
                <a:srgbClr val="002060"/>
              </a:solidFill>
              <a:latin typeface="Times New Roman" panose="02020603050405020304" pitchFamily="18" charset="0"/>
              <a:cs typeface="Times New Roman" panose="02020603050405020304" pitchFamily="18" charset="0"/>
            </a:endParaRPr>
          </a:p>
          <a:p>
            <a:endParaRPr lang="en-GB" sz="2200" dirty="0">
              <a:solidFill>
                <a:srgbClr val="002060"/>
              </a:solidFill>
              <a:latin typeface="Times New Roman" panose="02020603050405020304" pitchFamily="18" charset="0"/>
              <a:cs typeface="Times New Roman" panose="02020603050405020304" pitchFamily="18" charset="0"/>
            </a:endParaRPr>
          </a:p>
        </p:txBody>
      </p:sp>
      <p:pic>
        <p:nvPicPr>
          <p:cNvPr id="2" name="Obrázek 1">
            <a:hlinkClick r:id="rId4"/>
            <a:extLst>
              <a:ext uri="{FF2B5EF4-FFF2-40B4-BE49-F238E27FC236}">
                <a16:creationId xmlns:a16="http://schemas.microsoft.com/office/drawing/2014/main" id="{DA6302FD-E2FB-4FB2-880E-56D6D8A1A3C3}"/>
              </a:ext>
            </a:extLst>
          </p:cNvPr>
          <p:cNvPicPr>
            <a:picLocks noChangeAspect="1"/>
          </p:cNvPicPr>
          <p:nvPr/>
        </p:nvPicPr>
        <p:blipFill rotWithShape="1">
          <a:blip r:embed="rId5"/>
          <a:srcRect t="16986" r="2833" b="12515"/>
          <a:stretch/>
        </p:blipFill>
        <p:spPr>
          <a:xfrm>
            <a:off x="4992054" y="3260529"/>
            <a:ext cx="6785897" cy="2769504"/>
          </a:xfrm>
          <a:prstGeom prst="rect">
            <a:avLst/>
          </a:prstGeom>
          <a:ln>
            <a:noFill/>
          </a:ln>
          <a:effectLst>
            <a:outerShdw blurRad="292100" dist="139700" dir="2700000" algn="tl" rotWithShape="0">
              <a:srgbClr val="333333">
                <a:alpha val="65000"/>
              </a:srgbClr>
            </a:outerShdw>
          </a:effectLst>
        </p:spPr>
      </p:pic>
      <p:pic>
        <p:nvPicPr>
          <p:cNvPr id="4" name="Obrázek 3">
            <a:hlinkClick r:id="rId6"/>
            <a:extLst>
              <a:ext uri="{FF2B5EF4-FFF2-40B4-BE49-F238E27FC236}">
                <a16:creationId xmlns:a16="http://schemas.microsoft.com/office/drawing/2014/main" id="{890B321B-9618-43DC-BD0F-B9CF61B05718}"/>
              </a:ext>
            </a:extLst>
          </p:cNvPr>
          <p:cNvPicPr>
            <a:picLocks noChangeAspect="1"/>
          </p:cNvPicPr>
          <p:nvPr/>
        </p:nvPicPr>
        <p:blipFill rotWithShape="1">
          <a:blip r:embed="rId7"/>
          <a:srcRect l="12210" t="15907" r="56052" b="10670"/>
          <a:stretch/>
        </p:blipFill>
        <p:spPr>
          <a:xfrm>
            <a:off x="227982" y="1435490"/>
            <a:ext cx="3479792" cy="4528294"/>
          </a:xfrm>
          <a:prstGeom prst="rect">
            <a:avLst/>
          </a:prstGeom>
          <a:ln>
            <a:noFill/>
          </a:ln>
          <a:effectLst>
            <a:outerShdw blurRad="292100" dist="139700" dir="2700000" algn="tl" rotWithShape="0">
              <a:srgbClr val="333333">
                <a:alpha val="65000"/>
              </a:srgbClr>
            </a:outerShdw>
          </a:effectLst>
        </p:spPr>
      </p:pic>
      <p:pic>
        <p:nvPicPr>
          <p:cNvPr id="5" name="Obrázek 4">
            <a:extLst>
              <a:ext uri="{FF2B5EF4-FFF2-40B4-BE49-F238E27FC236}">
                <a16:creationId xmlns:a16="http://schemas.microsoft.com/office/drawing/2014/main" id="{608C77A4-221E-435A-B62F-DBDE8DA9B748}"/>
              </a:ext>
            </a:extLst>
          </p:cNvPr>
          <p:cNvPicPr>
            <a:picLocks noChangeAspect="1"/>
          </p:cNvPicPr>
          <p:nvPr/>
        </p:nvPicPr>
        <p:blipFill rotWithShape="1">
          <a:blip r:embed="rId8"/>
          <a:srcRect t="13039" b="52457"/>
          <a:stretch/>
        </p:blipFill>
        <p:spPr>
          <a:xfrm>
            <a:off x="251520" y="5719786"/>
            <a:ext cx="5582653" cy="10835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379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251520" y="392746"/>
            <a:ext cx="9635330"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r>
              <a:rPr lang="cs-CZ" sz="2400" b="1" dirty="0">
                <a:solidFill>
                  <a:srgbClr val="002060"/>
                </a:solidFill>
                <a:latin typeface="Times New Roman" panose="02020603050405020304" pitchFamily="18" charset="0"/>
                <a:cs typeface="Times New Roman" panose="02020603050405020304" pitchFamily="18" charset="0"/>
              </a:rPr>
              <a:t> – start-</a:t>
            </a:r>
            <a:r>
              <a:rPr lang="cs-CZ" sz="2400" b="1" dirty="0" err="1">
                <a:solidFill>
                  <a:srgbClr val="002060"/>
                </a:solidFill>
                <a:latin typeface="Times New Roman" panose="02020603050405020304" pitchFamily="18" charset="0"/>
                <a:cs typeface="Times New Roman" panose="02020603050405020304" pitchFamily="18" charset="0"/>
              </a:rPr>
              <a:t>ups</a:t>
            </a:r>
            <a:r>
              <a:rPr lang="cs-CZ" sz="2400" b="1" dirty="0">
                <a:solidFill>
                  <a:srgbClr val="002060"/>
                </a:solidFill>
                <a:latin typeface="Times New Roman" panose="02020603050405020304" pitchFamily="18" charset="0"/>
                <a:cs typeface="Times New Roman" panose="02020603050405020304" pitchFamily="18" charset="0"/>
              </a:rPr>
              <a:t> </a:t>
            </a:r>
            <a:r>
              <a:rPr lang="cs-CZ" sz="2400" b="1" dirty="0" err="1">
                <a:solidFill>
                  <a:srgbClr val="002060"/>
                </a:solidFill>
                <a:latin typeface="Times New Roman" panose="02020603050405020304" pitchFamily="18" charset="0"/>
                <a:cs typeface="Times New Roman" panose="02020603050405020304" pitchFamily="18" charset="0"/>
              </a:rPr>
              <a:t>awarded</a:t>
            </a:r>
            <a:r>
              <a:rPr lang="cs-CZ" sz="2400" b="1" dirty="0">
                <a:solidFill>
                  <a:srgbClr val="002060"/>
                </a:solidFill>
                <a:latin typeface="Times New Roman" panose="02020603050405020304" pitchFamily="18" charset="0"/>
                <a:cs typeface="Times New Roman" panose="02020603050405020304" pitchFamily="18" charset="0"/>
              </a:rPr>
              <a:t> from </a:t>
            </a:r>
            <a:r>
              <a:rPr lang="cs-CZ" sz="2000" b="1" dirty="0">
                <a:solidFill>
                  <a:srgbClr val="002060"/>
                </a:solidFill>
                <a:latin typeface="Times New Roman" panose="02020603050405020304" pitchFamily="18" charset="0"/>
                <a:cs typeface="Times New Roman" panose="02020603050405020304" pitchFamily="18" charset="0"/>
              </a:rPr>
              <a:t>European Institute of Technology</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417095" y="2783305"/>
            <a:ext cx="11046279"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2400" dirty="0">
              <a:solidFill>
                <a:srgbClr val="002060"/>
              </a:solidFill>
              <a:latin typeface="Times New Roman" panose="02020603050405020304" pitchFamily="18" charset="0"/>
              <a:cs typeface="Times New Roman" panose="02020603050405020304" pitchFamily="18" charset="0"/>
            </a:endParaRPr>
          </a:p>
          <a:p>
            <a:r>
              <a:rPr lang="en-US" sz="2400" dirty="0" err="1">
                <a:solidFill>
                  <a:srgbClr val="002060"/>
                </a:solidFill>
                <a:latin typeface="Times New Roman" panose="02020603050405020304" pitchFamily="18" charset="0"/>
                <a:cs typeface="Times New Roman" panose="02020603050405020304" pitchFamily="18" charset="0"/>
                <a:hlinkClick r:id="rId4"/>
              </a:rPr>
              <a:t>kheoos</a:t>
            </a:r>
            <a:r>
              <a:rPr lang="en-US" sz="2400" dirty="0">
                <a:solidFill>
                  <a:srgbClr val="002060"/>
                </a:solidFill>
                <a:latin typeface="Times New Roman" panose="02020603050405020304" pitchFamily="18" charset="0"/>
                <a:cs typeface="Times New Roman" panose="02020603050405020304" pitchFamily="18" charset="0"/>
              </a:rPr>
              <a:t> is the </a:t>
            </a:r>
            <a:r>
              <a:rPr lang="en-US" sz="2400" b="1" dirty="0">
                <a:solidFill>
                  <a:srgbClr val="002060"/>
                </a:solidFill>
                <a:latin typeface="Times New Roman" panose="02020603050405020304" pitchFamily="18" charset="0"/>
                <a:cs typeface="Times New Roman" panose="02020603050405020304" pitchFamily="18" charset="0"/>
              </a:rPr>
              <a:t>B-to-B market place for industrial maintenance parts</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favouring</a:t>
            </a:r>
            <a:r>
              <a:rPr lang="en-US" sz="2400" dirty="0">
                <a:solidFill>
                  <a:srgbClr val="002060"/>
                </a:solidFill>
                <a:latin typeface="Times New Roman" panose="02020603050405020304" pitchFamily="18" charset="0"/>
                <a:cs typeface="Times New Roman" panose="02020603050405020304" pitchFamily="18" charset="0"/>
              </a:rPr>
              <a:t> the connection between manufacturers, distributors, brokers and industrialists.</a:t>
            </a:r>
          </a:p>
          <a:p>
            <a:endParaRPr lang="en-US" sz="2400" dirty="0">
              <a:solidFill>
                <a:srgbClr val="002060"/>
              </a:solidFill>
              <a:latin typeface="Times New Roman" panose="02020603050405020304" pitchFamily="18" charset="0"/>
              <a:cs typeface="Times New Roman" panose="02020603050405020304" pitchFamily="18" charset="0"/>
            </a:endParaRPr>
          </a:p>
          <a:p>
            <a:r>
              <a:rPr lang="en-US" sz="2400" dirty="0" err="1">
                <a:solidFill>
                  <a:srgbClr val="002060"/>
                </a:solidFill>
                <a:latin typeface="Times New Roman" panose="02020603050405020304" pitchFamily="18" charset="0"/>
                <a:cs typeface="Times New Roman" panose="02020603050405020304" pitchFamily="18" charset="0"/>
              </a:rPr>
              <a:t>kheoos</a:t>
            </a:r>
            <a:r>
              <a:rPr lang="en-US" sz="2400" dirty="0">
                <a:solidFill>
                  <a:srgbClr val="002060"/>
                </a:solidFill>
                <a:latin typeface="Times New Roman" panose="02020603050405020304" pitchFamily="18" charset="0"/>
                <a:cs typeface="Times New Roman" panose="02020603050405020304" pitchFamily="18" charset="0"/>
              </a:rPr>
              <a:t> is the community platform that allows manufacturers managing maintenance parts to automatically build their customized catalogue and benefit from advanced services to lower their inventory levels, reduce their risk of breakage, find rare pieces and resell their dormant stock.</a:t>
            </a:r>
            <a:endParaRPr lang="en-GB" sz="2200" dirty="0">
              <a:solidFill>
                <a:srgbClr val="002060"/>
              </a:solidFill>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94B59FA4-EAE1-4AF2-9B35-E2EF94AB04F0}"/>
              </a:ext>
            </a:extLst>
          </p:cNvPr>
          <p:cNvPicPr>
            <a:picLocks noChangeAspect="1"/>
          </p:cNvPicPr>
          <p:nvPr/>
        </p:nvPicPr>
        <p:blipFill rotWithShape="1">
          <a:blip r:embed="rId5"/>
          <a:srcRect t="42573" b="22105"/>
          <a:stretch/>
        </p:blipFill>
        <p:spPr>
          <a:xfrm>
            <a:off x="417095" y="1049809"/>
            <a:ext cx="9004775" cy="1789107"/>
          </a:xfrm>
          <a:prstGeom prst="rect">
            <a:avLst/>
          </a:prstGeom>
        </p:spPr>
      </p:pic>
    </p:spTree>
    <p:extLst>
      <p:ext uri="{BB962C8B-B14F-4D97-AF65-F5344CB8AC3E}">
        <p14:creationId xmlns:p14="http://schemas.microsoft.com/office/powerpoint/2010/main" val="276099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251520" y="392746"/>
            <a:ext cx="9635330"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r>
              <a:rPr lang="cs-CZ" sz="2400" b="1" dirty="0">
                <a:solidFill>
                  <a:srgbClr val="002060"/>
                </a:solidFill>
                <a:latin typeface="Times New Roman" panose="02020603050405020304" pitchFamily="18" charset="0"/>
                <a:cs typeface="Times New Roman" panose="02020603050405020304" pitchFamily="18" charset="0"/>
              </a:rPr>
              <a:t> – start-</a:t>
            </a:r>
            <a:r>
              <a:rPr lang="cs-CZ" sz="2400" b="1" dirty="0" err="1">
                <a:solidFill>
                  <a:srgbClr val="002060"/>
                </a:solidFill>
                <a:latin typeface="Times New Roman" panose="02020603050405020304" pitchFamily="18" charset="0"/>
                <a:cs typeface="Times New Roman" panose="02020603050405020304" pitchFamily="18" charset="0"/>
              </a:rPr>
              <a:t>ups</a:t>
            </a:r>
            <a:r>
              <a:rPr lang="cs-CZ" sz="2400" b="1" dirty="0">
                <a:solidFill>
                  <a:srgbClr val="002060"/>
                </a:solidFill>
                <a:latin typeface="Times New Roman" panose="02020603050405020304" pitchFamily="18" charset="0"/>
                <a:cs typeface="Times New Roman" panose="02020603050405020304" pitchFamily="18" charset="0"/>
              </a:rPr>
              <a:t> </a:t>
            </a:r>
            <a:r>
              <a:rPr lang="cs-CZ" sz="2400" b="1" dirty="0" err="1">
                <a:solidFill>
                  <a:srgbClr val="002060"/>
                </a:solidFill>
                <a:latin typeface="Times New Roman" panose="02020603050405020304" pitchFamily="18" charset="0"/>
                <a:cs typeface="Times New Roman" panose="02020603050405020304" pitchFamily="18" charset="0"/>
              </a:rPr>
              <a:t>awarded</a:t>
            </a:r>
            <a:r>
              <a:rPr lang="cs-CZ" sz="2400" b="1" dirty="0">
                <a:solidFill>
                  <a:srgbClr val="002060"/>
                </a:solidFill>
                <a:latin typeface="Times New Roman" panose="02020603050405020304" pitchFamily="18" charset="0"/>
                <a:cs typeface="Times New Roman" panose="02020603050405020304" pitchFamily="18" charset="0"/>
              </a:rPr>
              <a:t> from </a:t>
            </a:r>
            <a:r>
              <a:rPr lang="cs-CZ" sz="2000" b="1" dirty="0">
                <a:solidFill>
                  <a:srgbClr val="002060"/>
                </a:solidFill>
                <a:latin typeface="Times New Roman" panose="02020603050405020304" pitchFamily="18" charset="0"/>
                <a:cs typeface="Times New Roman" panose="02020603050405020304" pitchFamily="18" charset="0"/>
              </a:rPr>
              <a:t>European Institute of Technology</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449179" y="3322440"/>
            <a:ext cx="9320463"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2400" dirty="0">
              <a:solidFill>
                <a:srgbClr val="002060"/>
              </a:solidFill>
              <a:latin typeface="Times New Roman" panose="02020603050405020304" pitchFamily="18" charset="0"/>
              <a:cs typeface="Times New Roman" panose="02020603050405020304" pitchFamily="18" charset="0"/>
            </a:endParaRPr>
          </a:p>
          <a:p>
            <a:r>
              <a:rPr lang="cs-CZ" sz="2400" dirty="0">
                <a:solidFill>
                  <a:srgbClr val="002060"/>
                </a:solidFill>
                <a:latin typeface="Times New Roman" panose="02020603050405020304" pitchFamily="18" charset="0"/>
                <a:cs typeface="Times New Roman" panose="02020603050405020304" pitchFamily="18" charset="0"/>
                <a:hlinkClick r:id="rId4"/>
              </a:rPr>
              <a:t>e</a:t>
            </a:r>
            <a:r>
              <a:rPr lang="en-US" sz="2400" dirty="0" err="1">
                <a:solidFill>
                  <a:srgbClr val="002060"/>
                </a:solidFill>
                <a:latin typeface="Times New Roman" panose="02020603050405020304" pitchFamily="18" charset="0"/>
                <a:cs typeface="Times New Roman" panose="02020603050405020304" pitchFamily="18" charset="0"/>
                <a:hlinkClick r:id="rId4"/>
              </a:rPr>
              <a:t>thikis</a:t>
            </a:r>
            <a:r>
              <a:rPr lang="en-US" sz="2400" dirty="0">
                <a:solidFill>
                  <a:srgbClr val="002060"/>
                </a:solidFill>
                <a:latin typeface="Times New Roman" panose="02020603050405020304" pitchFamily="18" charset="0"/>
                <a:cs typeface="Times New Roman" panose="02020603050405020304" pitchFamily="18" charset="0"/>
              </a:rPr>
              <a:t>, a social enterprise </a:t>
            </a:r>
            <a:r>
              <a:rPr lang="en-US" sz="2400" b="1" dirty="0">
                <a:solidFill>
                  <a:srgbClr val="002060"/>
                </a:solidFill>
                <a:latin typeface="Times New Roman" panose="02020603050405020304" pitchFamily="18" charset="0"/>
                <a:cs typeface="Times New Roman" panose="02020603050405020304" pitchFamily="18" charset="0"/>
              </a:rPr>
              <a:t>promoting ethical consumption and use</a:t>
            </a:r>
            <a:r>
              <a:rPr lang="en-US" sz="2400" dirty="0">
                <a:solidFill>
                  <a:srgbClr val="002060"/>
                </a:solidFill>
                <a:latin typeface="Times New Roman" panose="02020603050405020304" pitchFamily="18" charset="0"/>
                <a:cs typeface="Times New Roman" panose="02020603050405020304" pitchFamily="18" charset="0"/>
              </a:rPr>
              <a:t>, was awarded the prize for their </a:t>
            </a:r>
            <a:r>
              <a:rPr lang="en-US" sz="2400" dirty="0">
                <a:solidFill>
                  <a:srgbClr val="002060"/>
                </a:solidFill>
                <a:latin typeface="Times New Roman" panose="02020603050405020304" pitchFamily="18" charset="0"/>
                <a:cs typeface="Times New Roman" panose="02020603050405020304" pitchFamily="18" charset="0"/>
                <a:hlinkClick r:id="rId5"/>
              </a:rPr>
              <a:t>LONGTIME®</a:t>
            </a:r>
            <a:r>
              <a:rPr lang="en-US" sz="2400" dirty="0">
                <a:solidFill>
                  <a:srgbClr val="002060"/>
                </a:solidFill>
                <a:latin typeface="Times New Roman" panose="02020603050405020304" pitchFamily="18" charset="0"/>
                <a:cs typeface="Times New Roman" panose="02020603050405020304" pitchFamily="18" charset="0"/>
              </a:rPr>
              <a:t> product label. This label, a certified stamp of approval, informs consumers that the product is durable and long-lasting. This aims to guide consumers towards more informed and responsible decision making when buying products.</a:t>
            </a:r>
            <a:endParaRPr lang="en-GB" sz="2200" dirty="0">
              <a:solidFill>
                <a:srgbClr val="002060"/>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A491719C-A0F4-40ED-920C-326BDCE550BD}"/>
              </a:ext>
            </a:extLst>
          </p:cNvPr>
          <p:cNvPicPr>
            <a:picLocks noChangeAspect="1"/>
          </p:cNvPicPr>
          <p:nvPr/>
        </p:nvPicPr>
        <p:blipFill rotWithShape="1">
          <a:blip r:embed="rId6"/>
          <a:srcRect t="33684" b="26079"/>
          <a:stretch/>
        </p:blipFill>
        <p:spPr>
          <a:xfrm>
            <a:off x="128337" y="1042736"/>
            <a:ext cx="9432758" cy="2134985"/>
          </a:xfrm>
          <a:prstGeom prst="rect">
            <a:avLst/>
          </a:prstGeom>
        </p:spPr>
      </p:pic>
      <p:pic>
        <p:nvPicPr>
          <p:cNvPr id="4" name="Obrázek 3">
            <a:extLst>
              <a:ext uri="{FF2B5EF4-FFF2-40B4-BE49-F238E27FC236}">
                <a16:creationId xmlns:a16="http://schemas.microsoft.com/office/drawing/2014/main" id="{AF916164-083F-4B17-9813-31325EB8D9DD}"/>
              </a:ext>
            </a:extLst>
          </p:cNvPr>
          <p:cNvPicPr>
            <a:picLocks noChangeAspect="1"/>
          </p:cNvPicPr>
          <p:nvPr/>
        </p:nvPicPr>
        <p:blipFill>
          <a:blip r:embed="rId7"/>
          <a:stretch>
            <a:fillRect/>
          </a:stretch>
        </p:blipFill>
        <p:spPr>
          <a:xfrm>
            <a:off x="9886850" y="2460663"/>
            <a:ext cx="1795824" cy="3232484"/>
          </a:xfrm>
          <a:prstGeom prst="rect">
            <a:avLst/>
          </a:prstGeom>
        </p:spPr>
      </p:pic>
    </p:spTree>
    <p:extLst>
      <p:ext uri="{BB962C8B-B14F-4D97-AF65-F5344CB8AC3E}">
        <p14:creationId xmlns:p14="http://schemas.microsoft.com/office/powerpoint/2010/main" val="420104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251520" y="392746"/>
            <a:ext cx="9635330"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r>
              <a:rPr lang="cs-CZ" sz="2400" b="1" dirty="0">
                <a:solidFill>
                  <a:srgbClr val="002060"/>
                </a:solidFill>
                <a:latin typeface="Times New Roman" panose="02020603050405020304" pitchFamily="18" charset="0"/>
                <a:cs typeface="Times New Roman" panose="02020603050405020304" pitchFamily="18" charset="0"/>
              </a:rPr>
              <a:t> – start-</a:t>
            </a:r>
            <a:r>
              <a:rPr lang="cs-CZ" sz="2400" b="1" dirty="0" err="1">
                <a:solidFill>
                  <a:srgbClr val="002060"/>
                </a:solidFill>
                <a:latin typeface="Times New Roman" panose="02020603050405020304" pitchFamily="18" charset="0"/>
                <a:cs typeface="Times New Roman" panose="02020603050405020304" pitchFamily="18" charset="0"/>
              </a:rPr>
              <a:t>ups</a:t>
            </a:r>
            <a:r>
              <a:rPr lang="cs-CZ" sz="2400" b="1" dirty="0">
                <a:solidFill>
                  <a:srgbClr val="002060"/>
                </a:solidFill>
                <a:latin typeface="Times New Roman" panose="02020603050405020304" pitchFamily="18" charset="0"/>
                <a:cs typeface="Times New Roman" panose="02020603050405020304" pitchFamily="18" charset="0"/>
              </a:rPr>
              <a:t> </a:t>
            </a:r>
            <a:r>
              <a:rPr lang="cs-CZ" sz="2400" b="1" dirty="0" err="1">
                <a:solidFill>
                  <a:srgbClr val="002060"/>
                </a:solidFill>
                <a:latin typeface="Times New Roman" panose="02020603050405020304" pitchFamily="18" charset="0"/>
                <a:cs typeface="Times New Roman" panose="02020603050405020304" pitchFamily="18" charset="0"/>
              </a:rPr>
              <a:t>awarded</a:t>
            </a:r>
            <a:r>
              <a:rPr lang="cs-CZ" sz="2400" b="1" dirty="0">
                <a:solidFill>
                  <a:srgbClr val="002060"/>
                </a:solidFill>
                <a:latin typeface="Times New Roman" panose="02020603050405020304" pitchFamily="18" charset="0"/>
                <a:cs typeface="Times New Roman" panose="02020603050405020304" pitchFamily="18" charset="0"/>
              </a:rPr>
              <a:t> from </a:t>
            </a:r>
            <a:r>
              <a:rPr lang="cs-CZ" sz="2000" b="1" dirty="0">
                <a:solidFill>
                  <a:srgbClr val="002060"/>
                </a:solidFill>
                <a:latin typeface="Times New Roman" panose="02020603050405020304" pitchFamily="18" charset="0"/>
                <a:cs typeface="Times New Roman" panose="02020603050405020304" pitchFamily="18" charset="0"/>
              </a:rPr>
              <a:t>European Institute of Technology</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74825" y="2833156"/>
            <a:ext cx="6063916"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2400" dirty="0">
              <a:solidFill>
                <a:srgbClr val="002060"/>
              </a:solidFill>
              <a:latin typeface="Times New Roman" panose="02020603050405020304" pitchFamily="18" charset="0"/>
              <a:cs typeface="Times New Roman" panose="02020603050405020304" pitchFamily="18" charset="0"/>
            </a:endParaRPr>
          </a:p>
          <a:p>
            <a:r>
              <a:rPr lang="en-US" sz="2400" dirty="0" err="1">
                <a:solidFill>
                  <a:srgbClr val="002060"/>
                </a:solidFill>
                <a:latin typeface="Times New Roman" panose="02020603050405020304" pitchFamily="18" charset="0"/>
                <a:cs typeface="Times New Roman" panose="02020603050405020304" pitchFamily="18" charset="0"/>
                <a:hlinkClick r:id="rId4"/>
              </a:rPr>
              <a:t>Niaga’s</a:t>
            </a:r>
            <a:r>
              <a:rPr lang="en-US" sz="2400" dirty="0">
                <a:solidFill>
                  <a:srgbClr val="002060"/>
                </a:solidFill>
                <a:latin typeface="Times New Roman" panose="02020603050405020304" pitchFamily="18" charset="0"/>
                <a:cs typeface="Times New Roman" panose="02020603050405020304" pitchFamily="18" charset="0"/>
              </a:rPr>
              <a:t> solution is a </a:t>
            </a:r>
            <a:r>
              <a:rPr lang="en-US" sz="2400" b="1" dirty="0">
                <a:solidFill>
                  <a:srgbClr val="002060"/>
                </a:solidFill>
                <a:latin typeface="Times New Roman" panose="02020603050405020304" pitchFamily="18" charset="0"/>
                <a:cs typeface="Times New Roman" panose="02020603050405020304" pitchFamily="18" charset="0"/>
              </a:rPr>
              <a:t>scannable tag </a:t>
            </a:r>
            <a:r>
              <a:rPr lang="en-US" sz="2400" dirty="0">
                <a:solidFill>
                  <a:srgbClr val="002060"/>
                </a:solidFill>
                <a:latin typeface="Times New Roman" panose="02020603050405020304" pitchFamily="18" charset="0"/>
                <a:cs typeface="Times New Roman" panose="02020603050405020304" pitchFamily="18" charset="0"/>
              </a:rPr>
              <a:t>for products like mattresses and carpets that enables consumers to see exactly what they are made of and, crucially, how to recycle them. In this way, the </a:t>
            </a:r>
            <a:r>
              <a:rPr lang="en-US" sz="2400" dirty="0" err="1">
                <a:solidFill>
                  <a:srgbClr val="002060"/>
                </a:solidFill>
                <a:latin typeface="Times New Roman" panose="02020603050405020304" pitchFamily="18" charset="0"/>
                <a:cs typeface="Times New Roman" panose="02020603050405020304" pitchFamily="18" charset="0"/>
              </a:rPr>
              <a:t>Niaga</a:t>
            </a:r>
            <a:r>
              <a:rPr lang="en-US" sz="2400" dirty="0">
                <a:solidFill>
                  <a:srgbClr val="002060"/>
                </a:solidFill>
                <a:latin typeface="Times New Roman" panose="02020603050405020304" pitchFamily="18" charset="0"/>
                <a:cs typeface="Times New Roman" panose="02020603050405020304" pitchFamily="18" charset="0"/>
              </a:rPr>
              <a:t>® tag helps to keep valuable materials in the loop for future generations and significantly reduce waste.</a:t>
            </a:r>
            <a:endParaRPr lang="en-GB" sz="2200" dirty="0">
              <a:solidFill>
                <a:srgbClr val="002060"/>
              </a:solidFill>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00F4A88E-BA25-4118-BB30-4CC9E391F4C7}"/>
              </a:ext>
            </a:extLst>
          </p:cNvPr>
          <p:cNvPicPr>
            <a:picLocks noChangeAspect="1"/>
          </p:cNvPicPr>
          <p:nvPr/>
        </p:nvPicPr>
        <p:blipFill rotWithShape="1">
          <a:blip r:embed="rId5"/>
          <a:srcRect t="12459" r="41480" b="38246"/>
          <a:stretch/>
        </p:blipFill>
        <p:spPr>
          <a:xfrm>
            <a:off x="449180" y="1028058"/>
            <a:ext cx="4186989" cy="1983940"/>
          </a:xfrm>
          <a:prstGeom prst="rect">
            <a:avLst/>
          </a:prstGeom>
        </p:spPr>
      </p:pic>
      <p:pic>
        <p:nvPicPr>
          <p:cNvPr id="8" name="Obrázek 7">
            <a:extLst>
              <a:ext uri="{FF2B5EF4-FFF2-40B4-BE49-F238E27FC236}">
                <a16:creationId xmlns:a16="http://schemas.microsoft.com/office/drawing/2014/main" id="{4D111768-370A-41DA-9377-37732FFF8C60}"/>
              </a:ext>
            </a:extLst>
          </p:cNvPr>
          <p:cNvPicPr>
            <a:picLocks noChangeAspect="1"/>
          </p:cNvPicPr>
          <p:nvPr/>
        </p:nvPicPr>
        <p:blipFill rotWithShape="1">
          <a:blip r:embed="rId6"/>
          <a:srcRect t="12458" r="33947" b="9093"/>
          <a:stretch/>
        </p:blipFill>
        <p:spPr>
          <a:xfrm>
            <a:off x="6513096" y="2278276"/>
            <a:ext cx="5604079" cy="3743884"/>
          </a:xfrm>
          <a:prstGeom prst="rect">
            <a:avLst/>
          </a:prstGeom>
        </p:spPr>
      </p:pic>
    </p:spTree>
    <p:extLst>
      <p:ext uri="{BB962C8B-B14F-4D97-AF65-F5344CB8AC3E}">
        <p14:creationId xmlns:p14="http://schemas.microsoft.com/office/powerpoint/2010/main" val="65971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251520" y="392746"/>
            <a:ext cx="9635330"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r>
              <a:rPr lang="cs-CZ" sz="2400" b="1" dirty="0">
                <a:solidFill>
                  <a:srgbClr val="002060"/>
                </a:solidFill>
                <a:latin typeface="Times New Roman" panose="02020603050405020304" pitchFamily="18" charset="0"/>
                <a:cs typeface="Times New Roman" panose="02020603050405020304" pitchFamily="18" charset="0"/>
              </a:rPr>
              <a:t> – start-</a:t>
            </a:r>
            <a:r>
              <a:rPr lang="cs-CZ" sz="2400" b="1" dirty="0" err="1">
                <a:solidFill>
                  <a:srgbClr val="002060"/>
                </a:solidFill>
                <a:latin typeface="Times New Roman" panose="02020603050405020304" pitchFamily="18" charset="0"/>
                <a:cs typeface="Times New Roman" panose="02020603050405020304" pitchFamily="18" charset="0"/>
              </a:rPr>
              <a:t>ups</a:t>
            </a:r>
            <a:r>
              <a:rPr lang="cs-CZ" sz="2400" b="1" dirty="0">
                <a:solidFill>
                  <a:srgbClr val="002060"/>
                </a:solidFill>
                <a:latin typeface="Times New Roman" panose="02020603050405020304" pitchFamily="18" charset="0"/>
                <a:cs typeface="Times New Roman" panose="02020603050405020304" pitchFamily="18" charset="0"/>
              </a:rPr>
              <a:t> </a:t>
            </a:r>
            <a:r>
              <a:rPr lang="cs-CZ" sz="2400" b="1" dirty="0" err="1">
                <a:solidFill>
                  <a:srgbClr val="002060"/>
                </a:solidFill>
                <a:latin typeface="Times New Roman" panose="02020603050405020304" pitchFamily="18" charset="0"/>
                <a:cs typeface="Times New Roman" panose="02020603050405020304" pitchFamily="18" charset="0"/>
              </a:rPr>
              <a:t>awarded</a:t>
            </a:r>
            <a:r>
              <a:rPr lang="cs-CZ" sz="2400" b="1" dirty="0">
                <a:solidFill>
                  <a:srgbClr val="002060"/>
                </a:solidFill>
                <a:latin typeface="Times New Roman" panose="02020603050405020304" pitchFamily="18" charset="0"/>
                <a:cs typeface="Times New Roman" panose="02020603050405020304" pitchFamily="18" charset="0"/>
              </a:rPr>
              <a:t> from </a:t>
            </a:r>
            <a:r>
              <a:rPr lang="cs-CZ" sz="2000" b="1" dirty="0">
                <a:solidFill>
                  <a:srgbClr val="002060"/>
                </a:solidFill>
                <a:latin typeface="Times New Roman" panose="02020603050405020304" pitchFamily="18" charset="0"/>
                <a:cs typeface="Times New Roman" panose="02020603050405020304" pitchFamily="18" charset="0"/>
              </a:rPr>
              <a:t>European Institute of Technology</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417095" y="2390559"/>
            <a:ext cx="11046279"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2400" dirty="0">
              <a:solidFill>
                <a:srgbClr val="002060"/>
              </a:solidFill>
              <a:latin typeface="Times New Roman" panose="02020603050405020304" pitchFamily="18" charset="0"/>
              <a:cs typeface="Times New Roman" panose="02020603050405020304" pitchFamily="18" charset="0"/>
            </a:endParaRPr>
          </a:p>
          <a:p>
            <a:pPr marL="0" indent="0">
              <a:buNone/>
            </a:pPr>
            <a:r>
              <a:rPr lang="en-US" sz="2400" dirty="0">
                <a:solidFill>
                  <a:srgbClr val="002060"/>
                </a:solidFill>
                <a:latin typeface="Times New Roman" panose="02020603050405020304" pitchFamily="18" charset="0"/>
                <a:cs typeface="Times New Roman" panose="02020603050405020304" pitchFamily="18" charset="0"/>
              </a:rPr>
              <a:t>An Alpine mission to </a:t>
            </a:r>
            <a:r>
              <a:rPr lang="en-US" sz="2400" dirty="0" err="1">
                <a:solidFill>
                  <a:srgbClr val="002060"/>
                </a:solidFill>
                <a:latin typeface="Times New Roman" panose="02020603050405020304" pitchFamily="18" charset="0"/>
                <a:cs typeface="Times New Roman" panose="02020603050405020304" pitchFamily="18" charset="0"/>
              </a:rPr>
              <a:t>decarbonise</a:t>
            </a:r>
            <a:r>
              <a:rPr lang="en-US" sz="2400" dirty="0">
                <a:solidFill>
                  <a:srgbClr val="002060"/>
                </a:solidFill>
                <a:latin typeface="Times New Roman" panose="02020603050405020304" pitchFamily="18" charset="0"/>
                <a:cs typeface="Times New Roman" panose="02020603050405020304" pitchFamily="18" charset="0"/>
              </a:rPr>
              <a:t> construction</a:t>
            </a:r>
            <a:endParaRPr lang="cs-CZ" sz="2400"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400" dirty="0">
              <a:solidFill>
                <a:srgbClr val="002060"/>
              </a:solidFill>
              <a:latin typeface="Times New Roman" panose="02020603050405020304" pitchFamily="18" charset="0"/>
              <a:cs typeface="Times New Roman" panose="02020603050405020304" pitchFamily="18" charset="0"/>
            </a:endParaRPr>
          </a:p>
          <a:p>
            <a:r>
              <a:rPr lang="en-US" sz="2400" dirty="0">
                <a:solidFill>
                  <a:srgbClr val="002060"/>
                </a:solidFill>
                <a:latin typeface="Times New Roman" panose="02020603050405020304" pitchFamily="18" charset="0"/>
                <a:cs typeface="Times New Roman" panose="02020603050405020304" pitchFamily="18" charset="0"/>
              </a:rPr>
              <a:t>Technicians and scientists witnessing the effects of climate change in the Alpine region came together to form the start-up </a:t>
            </a:r>
            <a:r>
              <a:rPr lang="en-US" sz="2400" b="1" dirty="0" err="1">
                <a:solidFill>
                  <a:srgbClr val="002060"/>
                </a:solidFill>
                <a:latin typeface="Times New Roman" panose="02020603050405020304" pitchFamily="18" charset="0"/>
                <a:cs typeface="Times New Roman" panose="02020603050405020304" pitchFamily="18" charset="0"/>
                <a:hlinkClick r:id="rId4"/>
              </a:rPr>
              <a:t>ParaStruct</a:t>
            </a:r>
            <a:r>
              <a:rPr lang="en-US" sz="2400" dirty="0">
                <a:solidFill>
                  <a:srgbClr val="002060"/>
                </a:solidFill>
                <a:latin typeface="Times New Roman" panose="02020603050405020304" pitchFamily="18" charset="0"/>
                <a:cs typeface="Times New Roman" panose="02020603050405020304" pitchFamily="18" charset="0"/>
              </a:rPr>
              <a:t>. Their mission is to </a:t>
            </a:r>
            <a:r>
              <a:rPr lang="en-US" sz="2400" b="1" dirty="0" err="1">
                <a:solidFill>
                  <a:srgbClr val="002060"/>
                </a:solidFill>
                <a:latin typeface="Times New Roman" panose="02020603050405020304" pitchFamily="18" charset="0"/>
                <a:cs typeface="Times New Roman" panose="02020603050405020304" pitchFamily="18" charset="0"/>
              </a:rPr>
              <a:t>decarbonise</a:t>
            </a:r>
            <a:r>
              <a:rPr lang="en-US" sz="2400" b="1" dirty="0">
                <a:solidFill>
                  <a:srgbClr val="002060"/>
                </a:solidFill>
                <a:latin typeface="Times New Roman" panose="02020603050405020304" pitchFamily="18" charset="0"/>
                <a:cs typeface="Times New Roman" panose="02020603050405020304" pitchFamily="18" charset="0"/>
              </a:rPr>
              <a:t> the construction industry </a:t>
            </a:r>
            <a:r>
              <a:rPr lang="en-US" sz="2400" dirty="0">
                <a:solidFill>
                  <a:srgbClr val="002060"/>
                </a:solidFill>
                <a:latin typeface="Times New Roman" panose="02020603050405020304" pitchFamily="18" charset="0"/>
                <a:cs typeface="Times New Roman" panose="02020603050405020304" pitchFamily="18" charset="0"/>
              </a:rPr>
              <a:t>and reduce resource inefficiencies with an advanced 3D power-printing technology that enables the recycling of construction waste into high-quality materials for re-use.</a:t>
            </a:r>
            <a:endParaRPr lang="en-GB" sz="2200" dirty="0">
              <a:solidFill>
                <a:srgbClr val="002060"/>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86BF3C25-0CCA-4519-A74C-1FBAF9B61760}"/>
              </a:ext>
            </a:extLst>
          </p:cNvPr>
          <p:cNvPicPr>
            <a:picLocks noChangeAspect="1"/>
          </p:cNvPicPr>
          <p:nvPr/>
        </p:nvPicPr>
        <p:blipFill rotWithShape="1">
          <a:blip r:embed="rId5"/>
          <a:srcRect t="16986" r="921" b="59298"/>
          <a:stretch/>
        </p:blipFill>
        <p:spPr>
          <a:xfrm>
            <a:off x="417095" y="997962"/>
            <a:ext cx="9817768" cy="1321914"/>
          </a:xfrm>
          <a:prstGeom prst="rect">
            <a:avLst/>
          </a:prstGeom>
        </p:spPr>
      </p:pic>
    </p:spTree>
    <p:extLst>
      <p:ext uri="{BB962C8B-B14F-4D97-AF65-F5344CB8AC3E}">
        <p14:creationId xmlns:p14="http://schemas.microsoft.com/office/powerpoint/2010/main" val="52706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251520" y="1090863"/>
            <a:ext cx="10255973" cy="514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2400" dirty="0">
              <a:solidFill>
                <a:srgbClr val="002060"/>
              </a:solidFill>
              <a:latin typeface="Times New Roman" panose="02020603050405020304" pitchFamily="18" charset="0"/>
              <a:cs typeface="Times New Roman" panose="02020603050405020304" pitchFamily="18" charset="0"/>
            </a:endParaRPr>
          </a:p>
          <a:p>
            <a:endParaRPr lang="cs-CZ" sz="2400" dirty="0">
              <a:solidFill>
                <a:srgbClr val="002060"/>
              </a:solidFill>
              <a:latin typeface="Times New Roman" panose="02020603050405020304" pitchFamily="18" charset="0"/>
              <a:cs typeface="Times New Roman" panose="02020603050405020304" pitchFamily="18" charset="0"/>
            </a:endParaRPr>
          </a:p>
          <a:p>
            <a:endParaRPr lang="cs-CZ" sz="2400" dirty="0">
              <a:solidFill>
                <a:srgbClr val="002060"/>
              </a:solidFill>
              <a:latin typeface="Times New Roman" panose="02020603050405020304" pitchFamily="18" charset="0"/>
              <a:cs typeface="Times New Roman" panose="02020603050405020304" pitchFamily="18" charset="0"/>
            </a:endParaRPr>
          </a:p>
          <a:p>
            <a:r>
              <a:rPr lang="en-US" sz="2400" dirty="0">
                <a:solidFill>
                  <a:srgbClr val="002060"/>
                </a:solidFill>
                <a:latin typeface="Times New Roman" panose="02020603050405020304" pitchFamily="18" charset="0"/>
                <a:cs typeface="Times New Roman" panose="02020603050405020304" pitchFamily="18" charset="0"/>
              </a:rPr>
              <a:t>British start-up </a:t>
            </a:r>
            <a:r>
              <a:rPr lang="en-US" sz="2400" dirty="0">
                <a:solidFill>
                  <a:srgbClr val="002060"/>
                </a:solidFill>
                <a:latin typeface="Times New Roman" panose="02020603050405020304" pitchFamily="18" charset="0"/>
                <a:cs typeface="Times New Roman" panose="02020603050405020304" pitchFamily="18" charset="0"/>
                <a:hlinkClick r:id="rId4"/>
              </a:rPr>
              <a:t>Winnow</a:t>
            </a:r>
            <a:r>
              <a:rPr lang="en-US" sz="2400" dirty="0">
                <a:solidFill>
                  <a:srgbClr val="002060"/>
                </a:solidFill>
                <a:latin typeface="Times New Roman" panose="02020603050405020304" pitchFamily="18" charset="0"/>
                <a:cs typeface="Times New Roman" panose="02020603050405020304" pitchFamily="18" charset="0"/>
              </a:rPr>
              <a:t> has developed </a:t>
            </a:r>
            <a:r>
              <a:rPr lang="en-US" sz="2400" b="1" dirty="0">
                <a:solidFill>
                  <a:srgbClr val="002060"/>
                </a:solidFill>
                <a:latin typeface="Times New Roman" panose="02020603050405020304" pitchFamily="18" charset="0"/>
                <a:cs typeface="Times New Roman" panose="02020603050405020304" pitchFamily="18" charset="0"/>
              </a:rPr>
              <a:t>smart meters that </a:t>
            </a:r>
            <a:r>
              <a:rPr lang="en-US" sz="2400" b="1" dirty="0" err="1">
                <a:solidFill>
                  <a:srgbClr val="002060"/>
                </a:solidFill>
                <a:latin typeface="Times New Roman" panose="02020603050405020304" pitchFamily="18" charset="0"/>
                <a:cs typeface="Times New Roman" panose="02020603050405020304" pitchFamily="18" charset="0"/>
              </a:rPr>
              <a:t>analyse</a:t>
            </a:r>
            <a:r>
              <a:rPr lang="en-US" sz="2400" b="1" dirty="0">
                <a:solidFill>
                  <a:srgbClr val="002060"/>
                </a:solidFill>
                <a:latin typeface="Times New Roman" panose="02020603050405020304" pitchFamily="18" charset="0"/>
                <a:cs typeface="Times New Roman" panose="02020603050405020304" pitchFamily="18" charset="0"/>
              </a:rPr>
              <a:t> trash</a:t>
            </a:r>
            <a:r>
              <a:rPr lang="en-US" sz="2400" dirty="0">
                <a:solidFill>
                  <a:srgbClr val="002060"/>
                </a:solidFill>
                <a:latin typeface="Times New Roman" panose="02020603050405020304" pitchFamily="18" charset="0"/>
                <a:cs typeface="Times New Roman" panose="02020603050405020304" pitchFamily="18" charset="0"/>
              </a:rPr>
              <a:t>. They are used in commercial kitchens to measure what food gets thrown away, and then identify ways to reduce waste. </a:t>
            </a:r>
            <a:endParaRPr lang="cs-CZ" sz="2400" dirty="0">
              <a:solidFill>
                <a:srgbClr val="002060"/>
              </a:solidFill>
              <a:latin typeface="Times New Roman" panose="02020603050405020304" pitchFamily="18" charset="0"/>
              <a:cs typeface="Times New Roman" panose="02020603050405020304" pitchFamily="18" charset="0"/>
            </a:endParaRPr>
          </a:p>
          <a:p>
            <a:pPr lvl="1"/>
            <a:r>
              <a:rPr lang="en-US" sz="2000" dirty="0">
                <a:solidFill>
                  <a:srgbClr val="002060"/>
                </a:solidFill>
                <a:latin typeface="Times New Roman" panose="02020603050405020304" pitchFamily="18" charset="0"/>
                <a:cs typeface="Times New Roman" panose="02020603050405020304" pitchFamily="18" charset="0"/>
              </a:rPr>
              <a:t>Up to a fifth of food purchased can be wasted in some kitchens, and Winnow has managed to cut that in half in hundreds of kitchens across 40 countries, saving its customers over $25 million each year in the process. That is the equivalent of preventing one meal from going to waste every seven seconds. This innovation earned Winnow the Circular Economy Tech Disruptor Award.</a:t>
            </a:r>
            <a:endParaRPr lang="cs-CZ" dirty="0"/>
          </a:p>
          <a:p>
            <a:endParaRPr lang="cs-CZ" sz="2200" dirty="0">
              <a:solidFill>
                <a:srgbClr val="002060"/>
              </a:solidFill>
              <a:latin typeface="Times New Roman" panose="02020603050405020304" pitchFamily="18" charset="0"/>
              <a:cs typeface="Times New Roman" panose="02020603050405020304" pitchFamily="18" charset="0"/>
            </a:endParaRPr>
          </a:p>
          <a:p>
            <a:endParaRPr lang="en-GB" sz="2200" dirty="0">
              <a:solidFill>
                <a:srgbClr val="002060"/>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200E7EC6-B0A9-4E99-8BB5-EA887080548E}"/>
              </a:ext>
            </a:extLst>
          </p:cNvPr>
          <p:cNvPicPr>
            <a:picLocks noChangeAspect="1"/>
          </p:cNvPicPr>
          <p:nvPr/>
        </p:nvPicPr>
        <p:blipFill rotWithShape="1">
          <a:blip r:embed="rId5"/>
          <a:srcRect l="16711" t="15906" r="69342" b="74737"/>
          <a:stretch/>
        </p:blipFill>
        <p:spPr>
          <a:xfrm>
            <a:off x="485506" y="1347537"/>
            <a:ext cx="1700464" cy="641684"/>
          </a:xfrm>
          <a:prstGeom prst="rect">
            <a:avLst/>
          </a:prstGeom>
        </p:spPr>
      </p:pic>
    </p:spTree>
    <p:extLst>
      <p:ext uri="{BB962C8B-B14F-4D97-AF65-F5344CB8AC3E}">
        <p14:creationId xmlns:p14="http://schemas.microsoft.com/office/powerpoint/2010/main" val="116625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 calcmode="lin" valueType="num">
                                      <p:cBhvr additive="base">
                                        <p:cTn id="1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536" y="187859"/>
            <a:ext cx="3762568"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cs-CZ" sz="3600" kern="0" dirty="0">
                <a:solidFill>
                  <a:srgbClr val="002060"/>
                </a:solidFill>
                <a:latin typeface="Times New Roman"/>
                <a:ea typeface="+mj-ea"/>
                <a:cs typeface="+mj-cs"/>
              </a:rPr>
              <a:t>Dnešní zaměření…</a:t>
            </a:r>
            <a:endParaRPr kumimoji="0" lang="en-GB" sz="3600" b="0" i="0" u="none" strike="noStrike" kern="0" cap="none" spc="0" normalizeH="0" baseline="0" dirty="0">
              <a:ln>
                <a:noFill/>
              </a:ln>
              <a:solidFill>
                <a:srgbClr val="002060"/>
              </a:solidFill>
              <a:effectLst/>
              <a:uLnTx/>
              <a:uFillTx/>
            </a:endParaRPr>
          </a:p>
        </p:txBody>
      </p:sp>
      <p:sp>
        <p:nvSpPr>
          <p:cNvPr id="8" name="Zástupný symbol pro obsah 2"/>
          <p:cNvSpPr txBox="1">
            <a:spLocks/>
          </p:cNvSpPr>
          <p:nvPr/>
        </p:nvSpPr>
        <p:spPr>
          <a:xfrm>
            <a:off x="395536" y="1419727"/>
            <a:ext cx="9662864" cy="45318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AU" altLang="cs-CZ" sz="2400" dirty="0">
                <a:solidFill>
                  <a:srgbClr val="002060"/>
                </a:solidFill>
                <a:latin typeface="Times New Roman" panose="02020603050405020304" pitchFamily="18" charset="0"/>
                <a:cs typeface="Times New Roman" panose="02020603050405020304" pitchFamily="18" charset="0"/>
              </a:rPr>
              <a:t>Toto </a:t>
            </a:r>
            <a:r>
              <a:rPr lang="en-AU" altLang="cs-CZ" sz="2400" dirty="0" err="1">
                <a:solidFill>
                  <a:srgbClr val="002060"/>
                </a:solidFill>
                <a:latin typeface="Times New Roman" panose="02020603050405020304" pitchFamily="18" charset="0"/>
                <a:cs typeface="Times New Roman" panose="02020603050405020304" pitchFamily="18" charset="0"/>
              </a:rPr>
              <a:t>téma</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vás</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seznámí</a:t>
            </a:r>
            <a:r>
              <a:rPr lang="en-AU" altLang="cs-CZ" sz="2400" dirty="0">
                <a:solidFill>
                  <a:srgbClr val="002060"/>
                </a:solidFill>
                <a:latin typeface="Times New Roman" panose="02020603050405020304" pitchFamily="18" charset="0"/>
                <a:cs typeface="Times New Roman" panose="02020603050405020304" pitchFamily="18" charset="0"/>
              </a:rPr>
              <a:t> s </a:t>
            </a:r>
            <a:r>
              <a:rPr lang="en-AU" altLang="cs-CZ" sz="2400" dirty="0" err="1">
                <a:solidFill>
                  <a:srgbClr val="002060"/>
                </a:solidFill>
                <a:latin typeface="Times New Roman" panose="02020603050405020304" pitchFamily="18" charset="0"/>
                <a:cs typeface="Times New Roman" panose="02020603050405020304" pitchFamily="18" charset="0"/>
              </a:rPr>
              <a:t>přístupy</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na</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nichž</a:t>
            </a:r>
            <a:r>
              <a:rPr lang="en-AU" altLang="cs-CZ" sz="2400" dirty="0">
                <a:solidFill>
                  <a:srgbClr val="002060"/>
                </a:solidFill>
                <a:latin typeface="Times New Roman" panose="02020603050405020304" pitchFamily="18" charset="0"/>
                <a:cs typeface="Times New Roman" panose="02020603050405020304" pitchFamily="18" charset="0"/>
              </a:rPr>
              <a:t> je </a:t>
            </a:r>
            <a:r>
              <a:rPr lang="en-AU" altLang="cs-CZ" sz="2400" dirty="0" err="1">
                <a:solidFill>
                  <a:srgbClr val="002060"/>
                </a:solidFill>
                <a:latin typeface="Times New Roman" panose="02020603050405020304" pitchFamily="18" charset="0"/>
                <a:cs typeface="Times New Roman" panose="02020603050405020304" pitchFamily="18" charset="0"/>
              </a:rPr>
              <a:t>založeno</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oběhové</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hospodářství</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na</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evropské</a:t>
            </a:r>
            <a:r>
              <a:rPr lang="en-AU" altLang="cs-CZ" sz="2400" dirty="0">
                <a:solidFill>
                  <a:srgbClr val="002060"/>
                </a:solidFill>
                <a:latin typeface="Times New Roman" panose="02020603050405020304" pitchFamily="18" charset="0"/>
                <a:cs typeface="Times New Roman" panose="02020603050405020304" pitchFamily="18" charset="0"/>
              </a:rPr>
              <a:t> a </a:t>
            </a:r>
            <a:r>
              <a:rPr lang="en-AU" altLang="cs-CZ" sz="2400" dirty="0" err="1">
                <a:solidFill>
                  <a:srgbClr val="002060"/>
                </a:solidFill>
                <a:latin typeface="Times New Roman" panose="02020603050405020304" pitchFamily="18" charset="0"/>
                <a:cs typeface="Times New Roman" panose="02020603050405020304" pitchFamily="18" charset="0"/>
              </a:rPr>
              <a:t>národní</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úrovni</a:t>
            </a:r>
            <a:r>
              <a:rPr lang="en-AU" altLang="cs-CZ" sz="2400" dirty="0">
                <a:solidFill>
                  <a:srgbClr val="002060"/>
                </a:solidFill>
                <a:latin typeface="Times New Roman" panose="02020603050405020304" pitchFamily="18" charset="0"/>
                <a:cs typeface="Times New Roman" panose="02020603050405020304" pitchFamily="18" charset="0"/>
              </a:rPr>
              <a:t>, a </a:t>
            </a:r>
            <a:r>
              <a:rPr lang="en-AU" altLang="cs-CZ" sz="2400" dirty="0" err="1">
                <a:solidFill>
                  <a:srgbClr val="002060"/>
                </a:solidFill>
                <a:latin typeface="Times New Roman" panose="02020603050405020304" pitchFamily="18" charset="0"/>
                <a:cs typeface="Times New Roman" panose="02020603050405020304" pitchFamily="18" charset="0"/>
              </a:rPr>
              <a:t>poskytne</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základní</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definici</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oběhového</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hospodářství</a:t>
            </a:r>
            <a:r>
              <a:rPr lang="en-AU" altLang="cs-CZ" sz="2400" dirty="0">
                <a:solidFill>
                  <a:srgbClr val="002060"/>
                </a:solidFill>
                <a:latin typeface="Times New Roman" panose="02020603050405020304" pitchFamily="18" charset="0"/>
                <a:cs typeface="Times New Roman" panose="02020603050405020304" pitchFamily="18" charset="0"/>
              </a:rPr>
              <a:t>. </a:t>
            </a:r>
            <a:endParaRPr lang="cs-CZ" alt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cs-CZ" altLang="cs-CZ" sz="2400" i="1" dirty="0">
              <a:solidFill>
                <a:srgbClr val="002060"/>
              </a:solidFill>
              <a:latin typeface="Times New Roman" panose="02020603050405020304" pitchFamily="18" charset="0"/>
              <a:cs typeface="Times New Roman" panose="02020603050405020304" pitchFamily="18" charset="0"/>
            </a:endParaRPr>
          </a:p>
          <a:p>
            <a:pPr marL="0" indent="0" algn="just">
              <a:buNone/>
            </a:pPr>
            <a:r>
              <a:rPr lang="en-AU" altLang="cs-CZ" sz="2400" i="1" dirty="0">
                <a:solidFill>
                  <a:srgbClr val="002060"/>
                </a:solidFill>
                <a:latin typeface="Times New Roman" panose="02020603050405020304" pitchFamily="18" charset="0"/>
                <a:cs typeface="Times New Roman" panose="02020603050405020304" pitchFamily="18" charset="0"/>
              </a:rPr>
              <a:t>Co </a:t>
            </a:r>
            <a:r>
              <a:rPr lang="en-AU" altLang="cs-CZ" sz="2400" i="1" dirty="0" err="1">
                <a:solidFill>
                  <a:srgbClr val="002060"/>
                </a:solidFill>
                <a:latin typeface="Times New Roman" panose="02020603050405020304" pitchFamily="18" charset="0"/>
                <a:cs typeface="Times New Roman" panose="02020603050405020304" pitchFamily="18" charset="0"/>
              </a:rPr>
              <a:t>tedy</a:t>
            </a:r>
            <a:r>
              <a:rPr lang="en-AU" altLang="cs-CZ" sz="2400" i="1" dirty="0">
                <a:solidFill>
                  <a:srgbClr val="002060"/>
                </a:solidFill>
                <a:latin typeface="Times New Roman" panose="02020603050405020304" pitchFamily="18" charset="0"/>
                <a:cs typeface="Times New Roman" panose="02020603050405020304" pitchFamily="18" charset="0"/>
              </a:rPr>
              <a:t> </a:t>
            </a:r>
            <a:r>
              <a:rPr lang="en-AU" altLang="cs-CZ" sz="2400" i="1" dirty="0" err="1">
                <a:solidFill>
                  <a:srgbClr val="002060"/>
                </a:solidFill>
                <a:latin typeface="Times New Roman" panose="02020603050405020304" pitchFamily="18" charset="0"/>
                <a:cs typeface="Times New Roman" panose="02020603050405020304" pitchFamily="18" charset="0"/>
              </a:rPr>
              <a:t>oběhové</a:t>
            </a:r>
            <a:r>
              <a:rPr lang="en-AU" altLang="cs-CZ" sz="2400" i="1" dirty="0">
                <a:solidFill>
                  <a:srgbClr val="002060"/>
                </a:solidFill>
                <a:latin typeface="Times New Roman" panose="02020603050405020304" pitchFamily="18" charset="0"/>
                <a:cs typeface="Times New Roman" panose="02020603050405020304" pitchFamily="18" charset="0"/>
              </a:rPr>
              <a:t> </a:t>
            </a:r>
            <a:r>
              <a:rPr lang="en-AU" altLang="cs-CZ" sz="2400" i="1" dirty="0" err="1">
                <a:solidFill>
                  <a:srgbClr val="002060"/>
                </a:solidFill>
                <a:latin typeface="Times New Roman" panose="02020603050405020304" pitchFamily="18" charset="0"/>
                <a:cs typeface="Times New Roman" panose="02020603050405020304" pitchFamily="18" charset="0"/>
              </a:rPr>
              <a:t>hospodářství</a:t>
            </a:r>
            <a:r>
              <a:rPr lang="en-AU" altLang="cs-CZ" sz="2400" i="1" dirty="0">
                <a:solidFill>
                  <a:srgbClr val="002060"/>
                </a:solidFill>
                <a:latin typeface="Times New Roman" panose="02020603050405020304" pitchFamily="18" charset="0"/>
                <a:cs typeface="Times New Roman" panose="02020603050405020304" pitchFamily="18" charset="0"/>
              </a:rPr>
              <a:t> </a:t>
            </a:r>
            <a:r>
              <a:rPr lang="en-AU" altLang="cs-CZ" sz="2400" i="1" dirty="0" err="1">
                <a:solidFill>
                  <a:srgbClr val="002060"/>
                </a:solidFill>
                <a:latin typeface="Times New Roman" panose="02020603050405020304" pitchFamily="18" charset="0"/>
                <a:cs typeface="Times New Roman" panose="02020603050405020304" pitchFamily="18" charset="0"/>
              </a:rPr>
              <a:t>skutečně</a:t>
            </a:r>
            <a:r>
              <a:rPr lang="en-AU" altLang="cs-CZ" sz="2400" i="1" dirty="0">
                <a:solidFill>
                  <a:srgbClr val="002060"/>
                </a:solidFill>
                <a:latin typeface="Times New Roman" panose="02020603050405020304" pitchFamily="18" charset="0"/>
                <a:cs typeface="Times New Roman" panose="02020603050405020304" pitchFamily="18" charset="0"/>
              </a:rPr>
              <a:t> </a:t>
            </a:r>
            <a:r>
              <a:rPr lang="en-AU" altLang="cs-CZ" sz="2400" i="1" dirty="0" err="1">
                <a:solidFill>
                  <a:srgbClr val="002060"/>
                </a:solidFill>
                <a:latin typeface="Times New Roman" panose="02020603050405020304" pitchFamily="18" charset="0"/>
                <a:cs typeface="Times New Roman" panose="02020603050405020304" pitchFamily="18" charset="0"/>
              </a:rPr>
              <a:t>znamená</a:t>
            </a:r>
            <a:r>
              <a:rPr lang="en-AU" altLang="cs-CZ" sz="2400" i="1" dirty="0">
                <a:solidFill>
                  <a:srgbClr val="002060"/>
                </a:solidFill>
                <a:latin typeface="Times New Roman" panose="02020603050405020304" pitchFamily="18" charset="0"/>
                <a:cs typeface="Times New Roman" panose="02020603050405020304" pitchFamily="18" charset="0"/>
              </a:rPr>
              <a:t>? </a:t>
            </a:r>
            <a:r>
              <a:rPr lang="en-AU" altLang="cs-CZ" sz="2400" i="1" dirty="0" err="1">
                <a:solidFill>
                  <a:srgbClr val="002060"/>
                </a:solidFill>
                <a:latin typeface="Times New Roman" panose="02020603050405020304" pitchFamily="18" charset="0"/>
                <a:cs typeface="Times New Roman" panose="02020603050405020304" pitchFamily="18" charset="0"/>
              </a:rPr>
              <a:t>Jaké</a:t>
            </a:r>
            <a:r>
              <a:rPr lang="en-AU" altLang="cs-CZ" sz="2400" i="1" dirty="0">
                <a:solidFill>
                  <a:srgbClr val="002060"/>
                </a:solidFill>
                <a:latin typeface="Times New Roman" panose="02020603050405020304" pitchFamily="18" charset="0"/>
                <a:cs typeface="Times New Roman" panose="02020603050405020304" pitchFamily="18" charset="0"/>
              </a:rPr>
              <a:t> </a:t>
            </a:r>
            <a:r>
              <a:rPr lang="en-AU" altLang="cs-CZ" sz="2400" i="1" dirty="0" err="1">
                <a:solidFill>
                  <a:srgbClr val="002060"/>
                </a:solidFill>
                <a:latin typeface="Times New Roman" panose="02020603050405020304" pitchFamily="18" charset="0"/>
                <a:cs typeface="Times New Roman" panose="02020603050405020304" pitchFamily="18" charset="0"/>
              </a:rPr>
              <a:t>jsou</a:t>
            </a:r>
            <a:r>
              <a:rPr lang="en-AU" altLang="cs-CZ" sz="2400" i="1" dirty="0">
                <a:solidFill>
                  <a:srgbClr val="002060"/>
                </a:solidFill>
                <a:latin typeface="Times New Roman" panose="02020603050405020304" pitchFamily="18" charset="0"/>
                <a:cs typeface="Times New Roman" panose="02020603050405020304" pitchFamily="18" charset="0"/>
              </a:rPr>
              <a:t> </a:t>
            </a:r>
            <a:r>
              <a:rPr lang="en-AU" altLang="cs-CZ" sz="2400" i="1" dirty="0" err="1">
                <a:solidFill>
                  <a:srgbClr val="002060"/>
                </a:solidFill>
                <a:latin typeface="Times New Roman" panose="02020603050405020304" pitchFamily="18" charset="0"/>
                <a:cs typeface="Times New Roman" panose="02020603050405020304" pitchFamily="18" charset="0"/>
              </a:rPr>
              <a:t>zásady</a:t>
            </a:r>
            <a:r>
              <a:rPr lang="en-AU" altLang="cs-CZ" sz="2400" i="1" dirty="0">
                <a:solidFill>
                  <a:srgbClr val="002060"/>
                </a:solidFill>
                <a:latin typeface="Times New Roman" panose="02020603050405020304" pitchFamily="18" charset="0"/>
                <a:cs typeface="Times New Roman" panose="02020603050405020304" pitchFamily="18" charset="0"/>
              </a:rPr>
              <a:t> </a:t>
            </a:r>
            <a:r>
              <a:rPr lang="en-AU" altLang="cs-CZ" sz="2400" i="1" dirty="0" err="1">
                <a:solidFill>
                  <a:srgbClr val="002060"/>
                </a:solidFill>
                <a:latin typeface="Times New Roman" panose="02020603050405020304" pitchFamily="18" charset="0"/>
                <a:cs typeface="Times New Roman" panose="02020603050405020304" pitchFamily="18" charset="0"/>
              </a:rPr>
              <a:t>oběhového</a:t>
            </a:r>
            <a:r>
              <a:rPr lang="en-AU" altLang="cs-CZ" sz="2400" i="1" dirty="0">
                <a:solidFill>
                  <a:srgbClr val="002060"/>
                </a:solidFill>
                <a:latin typeface="Times New Roman" panose="02020603050405020304" pitchFamily="18" charset="0"/>
                <a:cs typeface="Times New Roman" panose="02020603050405020304" pitchFamily="18" charset="0"/>
              </a:rPr>
              <a:t> </a:t>
            </a:r>
            <a:r>
              <a:rPr lang="en-AU" altLang="cs-CZ" sz="2400" i="1" dirty="0" err="1">
                <a:solidFill>
                  <a:srgbClr val="002060"/>
                </a:solidFill>
                <a:latin typeface="Times New Roman" panose="02020603050405020304" pitchFamily="18" charset="0"/>
                <a:cs typeface="Times New Roman" panose="02020603050405020304" pitchFamily="18" charset="0"/>
              </a:rPr>
              <a:t>hospodářství</a:t>
            </a:r>
            <a:r>
              <a:rPr lang="en-AU" altLang="cs-CZ" sz="2400" i="1" dirty="0">
                <a:solidFill>
                  <a:srgbClr val="002060"/>
                </a:solidFill>
                <a:latin typeface="Times New Roman" panose="02020603050405020304" pitchFamily="18" charset="0"/>
                <a:cs typeface="Times New Roman" panose="02020603050405020304" pitchFamily="18" charset="0"/>
              </a:rPr>
              <a:t>? </a:t>
            </a:r>
            <a:r>
              <a:rPr lang="en-AU" altLang="cs-CZ" sz="2400" i="1" dirty="0" err="1">
                <a:solidFill>
                  <a:srgbClr val="002060"/>
                </a:solidFill>
                <a:latin typeface="Times New Roman" panose="02020603050405020304" pitchFamily="18" charset="0"/>
                <a:cs typeface="Times New Roman" panose="02020603050405020304" pitchFamily="18" charset="0"/>
              </a:rPr>
              <a:t>Proč</a:t>
            </a:r>
            <a:r>
              <a:rPr lang="en-AU" altLang="cs-CZ" sz="2400" i="1" dirty="0">
                <a:solidFill>
                  <a:srgbClr val="002060"/>
                </a:solidFill>
                <a:latin typeface="Times New Roman" panose="02020603050405020304" pitchFamily="18" charset="0"/>
                <a:cs typeface="Times New Roman" panose="02020603050405020304" pitchFamily="18" charset="0"/>
              </a:rPr>
              <a:t> by se o </a:t>
            </a:r>
            <a:r>
              <a:rPr lang="en-AU" altLang="cs-CZ" sz="2400" i="1" dirty="0" err="1">
                <a:solidFill>
                  <a:srgbClr val="002060"/>
                </a:solidFill>
                <a:latin typeface="Times New Roman" panose="02020603050405020304" pitchFamily="18" charset="0"/>
                <a:cs typeface="Times New Roman" panose="02020603050405020304" pitchFamily="18" charset="0"/>
              </a:rPr>
              <a:t>ni</a:t>
            </a:r>
            <a:r>
              <a:rPr lang="en-AU" altLang="cs-CZ" sz="2400" i="1" dirty="0">
                <a:solidFill>
                  <a:srgbClr val="002060"/>
                </a:solidFill>
                <a:latin typeface="Times New Roman" panose="02020603050405020304" pitchFamily="18" charset="0"/>
                <a:cs typeface="Times New Roman" panose="02020603050405020304" pitchFamily="18" charset="0"/>
              </a:rPr>
              <a:t> </a:t>
            </a:r>
            <a:r>
              <a:rPr lang="en-AU" altLang="cs-CZ" sz="2400" i="1" dirty="0" err="1">
                <a:solidFill>
                  <a:srgbClr val="002060"/>
                </a:solidFill>
                <a:latin typeface="Times New Roman" panose="02020603050405020304" pitchFamily="18" charset="0"/>
                <a:cs typeface="Times New Roman" panose="02020603050405020304" pitchFamily="18" charset="0"/>
              </a:rPr>
              <a:t>měla</a:t>
            </a:r>
            <a:r>
              <a:rPr lang="en-AU" altLang="cs-CZ" sz="2400" i="1" dirty="0">
                <a:solidFill>
                  <a:srgbClr val="002060"/>
                </a:solidFill>
                <a:latin typeface="Times New Roman" panose="02020603050405020304" pitchFamily="18" charset="0"/>
                <a:cs typeface="Times New Roman" panose="02020603050405020304" pitchFamily="18" charset="0"/>
              </a:rPr>
              <a:t> </a:t>
            </a:r>
            <a:r>
              <a:rPr lang="en-AU" altLang="cs-CZ" sz="2400" i="1" dirty="0" err="1">
                <a:solidFill>
                  <a:srgbClr val="002060"/>
                </a:solidFill>
                <a:latin typeface="Times New Roman" panose="02020603050405020304" pitchFamily="18" charset="0"/>
                <a:cs typeface="Times New Roman" panose="02020603050405020304" pitchFamily="18" charset="0"/>
              </a:rPr>
              <a:t>zajímat</a:t>
            </a:r>
            <a:r>
              <a:rPr lang="en-AU" altLang="cs-CZ" sz="2400" i="1" dirty="0">
                <a:solidFill>
                  <a:srgbClr val="002060"/>
                </a:solidFill>
                <a:latin typeface="Times New Roman" panose="02020603050405020304" pitchFamily="18" charset="0"/>
                <a:cs typeface="Times New Roman" panose="02020603050405020304" pitchFamily="18" charset="0"/>
              </a:rPr>
              <a:t> </a:t>
            </a:r>
            <a:r>
              <a:rPr lang="en-AU" altLang="cs-CZ" sz="2400" i="1" dirty="0" err="1">
                <a:solidFill>
                  <a:srgbClr val="002060"/>
                </a:solidFill>
                <a:latin typeface="Times New Roman" panose="02020603050405020304" pitchFamily="18" charset="0"/>
                <a:cs typeface="Times New Roman" panose="02020603050405020304" pitchFamily="18" charset="0"/>
              </a:rPr>
              <a:t>každá</a:t>
            </a:r>
            <a:r>
              <a:rPr lang="en-AU" altLang="cs-CZ" sz="2400" i="1" dirty="0">
                <a:solidFill>
                  <a:srgbClr val="002060"/>
                </a:solidFill>
                <a:latin typeface="Times New Roman" panose="02020603050405020304" pitchFamily="18" charset="0"/>
                <a:cs typeface="Times New Roman" panose="02020603050405020304" pitchFamily="18" charset="0"/>
              </a:rPr>
              <a:t> </a:t>
            </a:r>
            <a:r>
              <a:rPr lang="en-AU" altLang="cs-CZ" sz="2400" i="1" dirty="0" err="1">
                <a:solidFill>
                  <a:srgbClr val="002060"/>
                </a:solidFill>
                <a:latin typeface="Times New Roman" panose="02020603050405020304" pitchFamily="18" charset="0"/>
                <a:cs typeface="Times New Roman" panose="02020603050405020304" pitchFamily="18" charset="0"/>
              </a:rPr>
              <a:t>společnost</a:t>
            </a:r>
            <a:r>
              <a:rPr lang="en-AU" altLang="cs-CZ" sz="2400" i="1" dirty="0">
                <a:solidFill>
                  <a:srgbClr val="002060"/>
                </a:solidFill>
                <a:latin typeface="Times New Roman" panose="02020603050405020304" pitchFamily="18" charset="0"/>
                <a:cs typeface="Times New Roman" panose="02020603050405020304" pitchFamily="18" charset="0"/>
              </a:rPr>
              <a:t>? A </a:t>
            </a:r>
            <a:r>
              <a:rPr lang="en-AU" altLang="cs-CZ" sz="2400" i="1" dirty="0" err="1">
                <a:solidFill>
                  <a:srgbClr val="002060"/>
                </a:solidFill>
                <a:latin typeface="Times New Roman" panose="02020603050405020304" pitchFamily="18" charset="0"/>
                <a:cs typeface="Times New Roman" panose="02020603050405020304" pitchFamily="18" charset="0"/>
              </a:rPr>
              <a:t>nejen</a:t>
            </a:r>
            <a:r>
              <a:rPr lang="en-AU" altLang="cs-CZ" sz="2400" i="1" dirty="0">
                <a:solidFill>
                  <a:srgbClr val="002060"/>
                </a:solidFill>
                <a:latin typeface="Times New Roman" panose="02020603050405020304" pitchFamily="18" charset="0"/>
                <a:cs typeface="Times New Roman" panose="02020603050405020304" pitchFamily="18" charset="0"/>
              </a:rPr>
              <a:t> </a:t>
            </a:r>
            <a:r>
              <a:rPr lang="en-AU" altLang="cs-CZ" sz="2400" i="1" dirty="0" err="1">
                <a:solidFill>
                  <a:srgbClr val="002060"/>
                </a:solidFill>
                <a:latin typeface="Times New Roman" panose="02020603050405020304" pitchFamily="18" charset="0"/>
                <a:cs typeface="Times New Roman" panose="02020603050405020304" pitchFamily="18" charset="0"/>
              </a:rPr>
              <a:t>podniky</a:t>
            </a:r>
            <a:r>
              <a:rPr lang="en-AU" altLang="cs-CZ" sz="2400" i="1" dirty="0">
                <a:solidFill>
                  <a:srgbClr val="002060"/>
                </a:solidFill>
                <a:latin typeface="Times New Roman" panose="02020603050405020304" pitchFamily="18" charset="0"/>
                <a:cs typeface="Times New Roman" panose="02020603050405020304" pitchFamily="18" charset="0"/>
              </a:rPr>
              <a:t>... </a:t>
            </a:r>
            <a:endParaRPr lang="cs-CZ" altLang="cs-CZ" sz="2400" i="1"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cs-CZ" alt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en-AU" altLang="cs-CZ" sz="2400" dirty="0">
                <a:solidFill>
                  <a:srgbClr val="002060"/>
                </a:solidFill>
                <a:latin typeface="Times New Roman" panose="02020603050405020304" pitchFamily="18" charset="0"/>
                <a:cs typeface="Times New Roman" panose="02020603050405020304" pitchFamily="18" charset="0"/>
              </a:rPr>
              <a:t>Na </a:t>
            </a:r>
            <a:r>
              <a:rPr lang="en-AU" altLang="cs-CZ" sz="2400" dirty="0" err="1">
                <a:solidFill>
                  <a:srgbClr val="002060"/>
                </a:solidFill>
                <a:latin typeface="Times New Roman" panose="02020603050405020304" pitchFamily="18" charset="0"/>
                <a:cs typeface="Times New Roman" panose="02020603050405020304" pitchFamily="18" charset="0"/>
              </a:rPr>
              <a:t>tyto</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otázky</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budeme</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hledat</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odpovědi</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Příběhy</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vám</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pomohou</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lépe</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pochopit</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praktické</a:t>
            </a:r>
            <a:r>
              <a:rPr lang="en-AU" altLang="cs-CZ" sz="2400" dirty="0">
                <a:solidFill>
                  <a:srgbClr val="002060"/>
                </a:solidFill>
                <a:latin typeface="Times New Roman" panose="02020603050405020304" pitchFamily="18" charset="0"/>
                <a:cs typeface="Times New Roman" panose="02020603050405020304" pitchFamily="18" charset="0"/>
              </a:rPr>
              <a:t> </a:t>
            </a:r>
            <a:r>
              <a:rPr lang="en-AU" altLang="cs-CZ" sz="2400" dirty="0" err="1">
                <a:solidFill>
                  <a:srgbClr val="002060"/>
                </a:solidFill>
                <a:latin typeface="Times New Roman" panose="02020603050405020304" pitchFamily="18" charset="0"/>
                <a:cs typeface="Times New Roman" panose="02020603050405020304" pitchFamily="18" charset="0"/>
              </a:rPr>
              <a:t>důsledky</a:t>
            </a:r>
            <a:r>
              <a:rPr lang="en-AU" altLang="cs-CZ" sz="2400" dirty="0">
                <a:solidFill>
                  <a:srgbClr val="002060"/>
                </a:solidFill>
                <a:latin typeface="Times New Roman" panose="02020603050405020304" pitchFamily="18" charset="0"/>
                <a:cs typeface="Times New Roman" panose="02020603050405020304" pitchFamily="18" charset="0"/>
              </a:rPr>
              <a:t>.</a:t>
            </a:r>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9529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0" y="3076074"/>
            <a:ext cx="11046279"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2400" dirty="0">
              <a:solidFill>
                <a:srgbClr val="002060"/>
              </a:solidFill>
              <a:latin typeface="Times New Roman" panose="02020603050405020304" pitchFamily="18" charset="0"/>
              <a:cs typeface="Times New Roman" panose="02020603050405020304" pitchFamily="18" charset="0"/>
            </a:endParaRPr>
          </a:p>
          <a:p>
            <a:r>
              <a:rPr lang="en-US" sz="2400" dirty="0" err="1">
                <a:solidFill>
                  <a:srgbClr val="002060"/>
                </a:solidFill>
                <a:latin typeface="Times New Roman" panose="02020603050405020304" pitchFamily="18" charset="0"/>
                <a:cs typeface="Times New Roman" panose="02020603050405020304" pitchFamily="18" charset="0"/>
              </a:rPr>
              <a:t>DyeCoo</a:t>
            </a:r>
            <a:r>
              <a:rPr lang="en-US" sz="2400" dirty="0">
                <a:solidFill>
                  <a:srgbClr val="002060"/>
                </a:solidFill>
                <a:latin typeface="Times New Roman" panose="02020603050405020304" pitchFamily="18" charset="0"/>
                <a:cs typeface="Times New Roman" panose="02020603050405020304" pitchFamily="18" charset="0"/>
              </a:rPr>
              <a:t>, based in </a:t>
            </a:r>
            <a:r>
              <a:rPr lang="en-US" sz="2400" dirty="0" err="1">
                <a:solidFill>
                  <a:srgbClr val="002060"/>
                </a:solidFill>
                <a:latin typeface="Times New Roman" panose="02020603050405020304" pitchFamily="18" charset="0"/>
                <a:cs typeface="Times New Roman" panose="02020603050405020304" pitchFamily="18" charset="0"/>
              </a:rPr>
              <a:t>Weesp</a:t>
            </a:r>
            <a:r>
              <a:rPr lang="en-US" sz="2400" dirty="0">
                <a:solidFill>
                  <a:srgbClr val="002060"/>
                </a:solidFill>
                <a:latin typeface="Times New Roman" panose="02020603050405020304" pitchFamily="18" charset="0"/>
                <a:cs typeface="Times New Roman" panose="02020603050405020304" pitchFamily="18" charset="0"/>
              </a:rPr>
              <a:t>, the Netherlands</a:t>
            </a:r>
            <a:r>
              <a:rPr lang="cs-CZ" sz="2400" dirty="0">
                <a:solidFill>
                  <a:srgbClr val="002060"/>
                </a:solidFill>
                <a:latin typeface="Times New Roman" panose="02020603050405020304" pitchFamily="18" charset="0"/>
                <a:cs typeface="Times New Roman" panose="02020603050405020304" pitchFamily="18" charset="0"/>
              </a:rPr>
              <a:t>. </a:t>
            </a:r>
            <a:r>
              <a:rPr lang="cs-CZ" sz="2400" dirty="0" err="1">
                <a:solidFill>
                  <a:srgbClr val="002060"/>
                </a:solidFill>
                <a:latin typeface="Times New Roman" panose="02020603050405020304" pitchFamily="18" charset="0"/>
                <a:cs typeface="Times New Roman" panose="02020603050405020304" pitchFamily="18" charset="0"/>
              </a:rPr>
              <a:t>Company</a:t>
            </a:r>
            <a:r>
              <a:rPr lang="en-US" sz="2400" dirty="0">
                <a:solidFill>
                  <a:srgbClr val="002060"/>
                </a:solidFill>
                <a:latin typeface="Times New Roman" panose="02020603050405020304" pitchFamily="18" charset="0"/>
                <a:cs typeface="Times New Roman" panose="02020603050405020304" pitchFamily="18" charset="0"/>
              </a:rPr>
              <a:t> </a:t>
            </a:r>
            <a:r>
              <a:rPr lang="cs-CZ" sz="2400" dirty="0">
                <a:solidFill>
                  <a:srgbClr val="002060"/>
                </a:solidFill>
                <a:latin typeface="Times New Roman" panose="02020603050405020304" pitchFamily="18" charset="0"/>
                <a:cs typeface="Times New Roman" panose="02020603050405020304" pitchFamily="18" charset="0"/>
              </a:rPr>
              <a:t>h</a:t>
            </a:r>
            <a:r>
              <a:rPr lang="en-US" sz="2400" dirty="0">
                <a:solidFill>
                  <a:srgbClr val="002060"/>
                </a:solidFill>
                <a:latin typeface="Times New Roman" panose="02020603050405020304" pitchFamily="18" charset="0"/>
                <a:cs typeface="Times New Roman" panose="02020603050405020304" pitchFamily="18" charset="0"/>
              </a:rPr>
              <a:t>as developed a process of dyeing cloth that uses no water at all, and no chemicals other than the dyes themselves. It uses highly </a:t>
            </a:r>
            <a:r>
              <a:rPr lang="en-US" sz="2400" dirty="0" err="1">
                <a:solidFill>
                  <a:srgbClr val="002060"/>
                </a:solidFill>
                <a:latin typeface="Times New Roman" panose="02020603050405020304" pitchFamily="18" charset="0"/>
                <a:cs typeface="Times New Roman" panose="02020603050405020304" pitchFamily="18" charset="0"/>
              </a:rPr>
              <a:t>pressurised</a:t>
            </a:r>
            <a:r>
              <a:rPr lang="en-US" sz="2400" dirty="0">
                <a:solidFill>
                  <a:srgbClr val="002060"/>
                </a:solidFill>
                <a:latin typeface="Times New Roman" panose="02020603050405020304" pitchFamily="18" charset="0"/>
                <a:cs typeface="Times New Roman" panose="02020603050405020304" pitchFamily="18" charset="0"/>
              </a:rPr>
              <a:t> “supercritical” carbon dioxide, halfway between a liquid and a gas, that dissolves the dye and carries it deep into the fabric</a:t>
            </a:r>
            <a:r>
              <a:rPr lang="cs-CZ" sz="2400" dirty="0">
                <a:solidFill>
                  <a:srgbClr val="002060"/>
                </a:solidFill>
                <a:latin typeface="Times New Roman" panose="02020603050405020304" pitchFamily="18" charset="0"/>
                <a:cs typeface="Times New Roman" panose="02020603050405020304" pitchFamily="18" charset="0"/>
              </a:rPr>
              <a:t>.</a:t>
            </a:r>
          </a:p>
          <a:p>
            <a:endParaRPr lang="cs-CZ" sz="2400" dirty="0">
              <a:solidFill>
                <a:srgbClr val="002060"/>
              </a:solidFill>
              <a:latin typeface="Times New Roman" panose="02020603050405020304" pitchFamily="18" charset="0"/>
              <a:cs typeface="Times New Roman" panose="02020603050405020304" pitchFamily="18" charset="0"/>
            </a:endParaRPr>
          </a:p>
          <a:p>
            <a:pPr lvl="1"/>
            <a:r>
              <a:rPr lang="en-US" sz="1600" dirty="0">
                <a:solidFill>
                  <a:srgbClr val="002060"/>
                </a:solidFill>
                <a:latin typeface="Times New Roman" panose="02020603050405020304" pitchFamily="18" charset="0"/>
                <a:cs typeface="Times New Roman" panose="02020603050405020304" pitchFamily="18" charset="0"/>
              </a:rPr>
              <a:t>The carbon dioxide then evaporates, and is in turn recycled and used again. 98% of the dye is absorbed by the cloth, giving vibrant </a:t>
            </a:r>
            <a:r>
              <a:rPr lang="en-US" sz="1600" dirty="0" err="1">
                <a:solidFill>
                  <a:srgbClr val="002060"/>
                </a:solidFill>
                <a:latin typeface="Times New Roman" panose="02020603050405020304" pitchFamily="18" charset="0"/>
                <a:cs typeface="Times New Roman" panose="02020603050405020304" pitchFamily="18" charset="0"/>
              </a:rPr>
              <a:t>colours</a:t>
            </a:r>
            <a:r>
              <a:rPr lang="en-US" sz="1600" dirty="0">
                <a:solidFill>
                  <a:srgbClr val="002060"/>
                </a:solidFill>
                <a:latin typeface="Times New Roman" panose="02020603050405020304" pitchFamily="18" charset="0"/>
                <a:cs typeface="Times New Roman" panose="02020603050405020304" pitchFamily="18" charset="0"/>
              </a:rPr>
              <a:t>. And because the cloth doesn’t need to dry, the process takes half the time, uses less energy, and even costs less. The company already has partnerships with major brands like Nike and IKEA.</a:t>
            </a:r>
            <a:endParaRPr lang="cs-CZ" sz="1400" dirty="0">
              <a:solidFill>
                <a:srgbClr val="002060"/>
              </a:solidFill>
              <a:latin typeface="Times New Roman" panose="02020603050405020304" pitchFamily="18" charset="0"/>
              <a:cs typeface="Times New Roman" panose="02020603050405020304" pitchFamily="18" charset="0"/>
            </a:endParaRPr>
          </a:p>
          <a:p>
            <a:endParaRPr lang="en-GB" sz="2200" dirty="0">
              <a:solidFill>
                <a:srgbClr val="002060"/>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A1E9BE95-DB5C-4770-B3DD-95AE433D5538}"/>
              </a:ext>
            </a:extLst>
          </p:cNvPr>
          <p:cNvPicPr>
            <a:picLocks noChangeAspect="1"/>
          </p:cNvPicPr>
          <p:nvPr/>
        </p:nvPicPr>
        <p:blipFill rotWithShape="1">
          <a:blip r:embed="rId4"/>
          <a:srcRect t="15907" b="33988"/>
          <a:stretch/>
        </p:blipFill>
        <p:spPr>
          <a:xfrm>
            <a:off x="1" y="897027"/>
            <a:ext cx="8983578" cy="2531973"/>
          </a:xfrm>
          <a:prstGeom prst="rect">
            <a:avLst/>
          </a:prstGeom>
        </p:spPr>
      </p:pic>
    </p:spTree>
    <p:extLst>
      <p:ext uri="{BB962C8B-B14F-4D97-AF65-F5344CB8AC3E}">
        <p14:creationId xmlns:p14="http://schemas.microsoft.com/office/powerpoint/2010/main" val="92471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 calcmode="lin" valueType="num">
                                      <p:cBhvr additive="base">
                                        <p:cTn id="1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0" y="2070127"/>
            <a:ext cx="11046279"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solidFill>
                  <a:srgbClr val="002060"/>
                </a:solidFill>
                <a:latin typeface="Times New Roman" panose="02020603050405020304" pitchFamily="18" charset="0"/>
                <a:cs typeface="Times New Roman" panose="02020603050405020304" pitchFamily="18" charset="0"/>
                <a:hlinkClick r:id="rId4"/>
              </a:rPr>
              <a:t>ABI</a:t>
            </a:r>
            <a:r>
              <a:rPr lang="en-US" sz="1800" dirty="0">
                <a:solidFill>
                  <a:srgbClr val="002060"/>
                </a:solidFill>
                <a:latin typeface="Times New Roman" panose="02020603050405020304" pitchFamily="18" charset="0"/>
                <a:cs typeface="Times New Roman" panose="02020603050405020304" pitchFamily="18" charset="0"/>
              </a:rPr>
              <a:t> takes responsibility for delivering measurable results and lasting change. Their operational and commercial teams develop and deliver </a:t>
            </a:r>
            <a:r>
              <a:rPr lang="en-US" sz="1800" b="1" dirty="0">
                <a:solidFill>
                  <a:srgbClr val="002060"/>
                </a:solidFill>
                <a:latin typeface="Times New Roman" panose="02020603050405020304" pitchFamily="18" charset="0"/>
                <a:cs typeface="Times New Roman" panose="02020603050405020304" pitchFamily="18" charset="0"/>
              </a:rPr>
              <a:t>circular goals</a:t>
            </a:r>
            <a:r>
              <a:rPr lang="en-US" sz="1800" dirty="0">
                <a:solidFill>
                  <a:srgbClr val="002060"/>
                </a:solidFill>
                <a:latin typeface="Times New Roman" panose="02020603050405020304" pitchFamily="18" charset="0"/>
                <a:cs typeface="Times New Roman" panose="02020603050405020304" pitchFamily="18" charset="0"/>
              </a:rPr>
              <a:t>, working across their </a:t>
            </a:r>
            <a:r>
              <a:rPr lang="en-US" sz="1800" b="1" dirty="0">
                <a:solidFill>
                  <a:srgbClr val="002060"/>
                </a:solidFill>
                <a:latin typeface="Times New Roman" panose="02020603050405020304" pitchFamily="18" charset="0"/>
                <a:cs typeface="Times New Roman" panose="02020603050405020304" pitchFamily="18" charset="0"/>
              </a:rPr>
              <a:t>full value chain </a:t>
            </a:r>
            <a:r>
              <a:rPr lang="en-US" sz="1800" dirty="0">
                <a:solidFill>
                  <a:srgbClr val="002060"/>
                </a:solidFill>
                <a:latin typeface="Times New Roman" panose="02020603050405020304" pitchFamily="18" charset="0"/>
                <a:cs typeface="Times New Roman" panose="02020603050405020304" pitchFamily="18" charset="0"/>
              </a:rPr>
              <a:t>to embed circular decision-making across operations, within our product portfolio, and with their ecosystem of partners.</a:t>
            </a:r>
            <a:endParaRPr lang="cs-CZ" sz="1800" dirty="0">
              <a:solidFill>
                <a:srgbClr val="002060"/>
              </a:solidFill>
              <a:latin typeface="Times New Roman" panose="02020603050405020304" pitchFamily="18" charset="0"/>
              <a:cs typeface="Times New Roman" panose="02020603050405020304" pitchFamily="18" charset="0"/>
            </a:endParaRPr>
          </a:p>
          <a:p>
            <a:endParaRPr lang="cs-CZ" sz="2400" dirty="0">
              <a:solidFill>
                <a:srgbClr val="002060"/>
              </a:solidFill>
              <a:latin typeface="Times New Roman" panose="02020603050405020304" pitchFamily="18" charset="0"/>
              <a:cs typeface="Times New Roman" panose="02020603050405020304" pitchFamily="18" charset="0"/>
            </a:endParaRPr>
          </a:p>
          <a:p>
            <a:pPr lvl="1"/>
            <a:r>
              <a:rPr lang="en-US" sz="1600" dirty="0">
                <a:solidFill>
                  <a:srgbClr val="002060"/>
                </a:solidFill>
                <a:latin typeface="Times New Roman" panose="02020603050405020304" pitchFamily="18" charset="0"/>
                <a:cs typeface="Times New Roman" panose="02020603050405020304" pitchFamily="18" charset="0"/>
              </a:rPr>
              <a:t>ABI focus continuously on innovation for circular impact. They are upcycling spent grains into protein-rich drinks, like Canvas, and identifying circular solutions with innovators through their 100+ Accelerator program. In packaging, ABI lead in light-weighting one-way glass and finding new ways to make </a:t>
            </a:r>
            <a:r>
              <a:rPr lang="en-US" sz="1600" dirty="0" err="1">
                <a:solidFill>
                  <a:srgbClr val="002060"/>
                </a:solidFill>
                <a:latin typeface="Times New Roman" panose="02020603050405020304" pitchFamily="18" charset="0"/>
                <a:cs typeface="Times New Roman" panose="02020603050405020304" pitchFamily="18" charset="0"/>
              </a:rPr>
              <a:t>returnables</a:t>
            </a:r>
            <a:r>
              <a:rPr lang="en-US" sz="1600" dirty="0">
                <a:solidFill>
                  <a:srgbClr val="002060"/>
                </a:solidFill>
                <a:latin typeface="Times New Roman" panose="02020603050405020304" pitchFamily="18" charset="0"/>
                <a:cs typeface="Times New Roman" panose="02020603050405020304" pitchFamily="18" charset="0"/>
              </a:rPr>
              <a:t> easy for consumers. They work collaboratively with suppliers and partners to bring infrastructure to local markets, and to recover and recycle material</a:t>
            </a:r>
            <a:r>
              <a:rPr lang="cs-CZ" sz="1600" dirty="0">
                <a:solidFill>
                  <a:srgbClr val="002060"/>
                </a:solidFill>
                <a:latin typeface="Times New Roman" panose="02020603050405020304" pitchFamily="18" charset="0"/>
                <a:cs typeface="Times New Roman" panose="02020603050405020304" pitchFamily="18" charset="0"/>
              </a:rPr>
              <a:t>.</a:t>
            </a:r>
          </a:p>
          <a:p>
            <a:pPr lvl="1"/>
            <a:endParaRPr lang="cs-CZ" sz="1600" dirty="0">
              <a:solidFill>
                <a:srgbClr val="002060"/>
              </a:solidFill>
              <a:latin typeface="Times New Roman" panose="02020603050405020304" pitchFamily="18" charset="0"/>
              <a:cs typeface="Times New Roman" panose="02020603050405020304" pitchFamily="18" charset="0"/>
            </a:endParaRPr>
          </a:p>
          <a:p>
            <a:pPr lvl="1"/>
            <a:r>
              <a:rPr lang="en-US" sz="1600" b="1" dirty="0">
                <a:solidFill>
                  <a:srgbClr val="002060"/>
                </a:solidFill>
                <a:latin typeface="Times New Roman" panose="02020603050405020304" pitchFamily="18" charset="0"/>
                <a:cs typeface="Times New Roman" panose="02020603050405020304" pitchFamily="18" charset="0"/>
              </a:rPr>
              <a:t>43% of their volume globally is packaged in returnable glass bottles</a:t>
            </a:r>
            <a:r>
              <a:rPr lang="en-US" sz="1600" dirty="0">
                <a:solidFill>
                  <a:srgbClr val="002060"/>
                </a:solidFill>
                <a:latin typeface="Times New Roman" panose="02020603050405020304" pitchFamily="18" charset="0"/>
                <a:cs typeface="Times New Roman" panose="02020603050405020304" pitchFamily="18" charset="0"/>
              </a:rPr>
              <a:t>, which are 8 times less carbon-intensive than one-way glass. ABI are also investing in returnable and recycling infrastructure across 6 continents where we operate and have </a:t>
            </a:r>
            <a:r>
              <a:rPr lang="en-US" sz="1600" b="1" dirty="0">
                <a:solidFill>
                  <a:srgbClr val="002060"/>
                </a:solidFill>
                <a:highlight>
                  <a:srgbClr val="FFFF00"/>
                </a:highlight>
                <a:latin typeface="Times New Roman" panose="02020603050405020304" pitchFamily="18" charset="0"/>
                <a:cs typeface="Times New Roman" panose="02020603050405020304" pitchFamily="18" charset="0"/>
              </a:rPr>
              <a:t>committed to 100% returnable packaging for all products by 2025</a:t>
            </a:r>
            <a:r>
              <a:rPr lang="en-US" sz="1600" dirty="0">
                <a:solidFill>
                  <a:srgbClr val="002060"/>
                </a:solidFill>
                <a:latin typeface="Times New Roman" panose="02020603050405020304" pitchFamily="18" charset="0"/>
                <a:cs typeface="Times New Roman" panose="02020603050405020304" pitchFamily="18" charset="0"/>
              </a:rPr>
              <a:t>. ABI know the impact they can have and they challenge themselves to go further</a:t>
            </a:r>
            <a:r>
              <a:rPr lang="en-US" sz="2000" dirty="0">
                <a:solidFill>
                  <a:srgbClr val="002060"/>
                </a:solidFill>
                <a:latin typeface="Times New Roman" panose="02020603050405020304" pitchFamily="18" charset="0"/>
                <a:cs typeface="Times New Roman" panose="02020603050405020304" pitchFamily="18" charset="0"/>
              </a:rPr>
              <a:t>.</a:t>
            </a:r>
            <a:endParaRPr lang="en-GB" sz="1800" dirty="0">
              <a:solidFill>
                <a:srgbClr val="002060"/>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59D51A72-72D2-42C3-843E-94743B01BC54}"/>
              </a:ext>
            </a:extLst>
          </p:cNvPr>
          <p:cNvPicPr>
            <a:picLocks noChangeAspect="1"/>
          </p:cNvPicPr>
          <p:nvPr/>
        </p:nvPicPr>
        <p:blipFill rotWithShape="1">
          <a:blip r:embed="rId5"/>
          <a:srcRect l="31184" t="39870" r="29474" b="35672"/>
          <a:stretch/>
        </p:blipFill>
        <p:spPr>
          <a:xfrm>
            <a:off x="347773" y="1056934"/>
            <a:ext cx="2641175" cy="9235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149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0" y="2070127"/>
            <a:ext cx="11046279"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1800" dirty="0">
              <a:solidFill>
                <a:srgbClr val="002060"/>
              </a:solidFill>
              <a:latin typeface="Times New Roman" panose="02020603050405020304" pitchFamily="18" charset="0"/>
              <a:cs typeface="Times New Roman" panose="02020603050405020304" pitchFamily="18" charset="0"/>
            </a:endParaRPr>
          </a:p>
        </p:txBody>
      </p:sp>
      <p:sp>
        <p:nvSpPr>
          <p:cNvPr id="5" name="Obdélník 4">
            <a:extLst>
              <a:ext uri="{FF2B5EF4-FFF2-40B4-BE49-F238E27FC236}">
                <a16:creationId xmlns:a16="http://schemas.microsoft.com/office/drawing/2014/main" id="{75976DAF-CE29-4437-8808-9D439C65F023}"/>
              </a:ext>
            </a:extLst>
          </p:cNvPr>
          <p:cNvSpPr/>
          <p:nvPr/>
        </p:nvSpPr>
        <p:spPr>
          <a:xfrm>
            <a:off x="251520" y="6309388"/>
            <a:ext cx="3065263" cy="261610"/>
          </a:xfrm>
          <a:prstGeom prst="rect">
            <a:avLst/>
          </a:prstGeom>
        </p:spPr>
        <p:txBody>
          <a:bodyPr wrap="none">
            <a:spAutoFit/>
          </a:bodyPr>
          <a:lstStyle/>
          <a:p>
            <a:r>
              <a:rPr lang="cs-CZ" sz="1100" dirty="0"/>
              <a:t>Source: https://www.ab-inbev.com/sustainability/</a:t>
            </a:r>
          </a:p>
        </p:txBody>
      </p:sp>
      <p:pic>
        <p:nvPicPr>
          <p:cNvPr id="8" name="Obrázek 7">
            <a:hlinkClick r:id="rId4"/>
            <a:extLst>
              <a:ext uri="{FF2B5EF4-FFF2-40B4-BE49-F238E27FC236}">
                <a16:creationId xmlns:a16="http://schemas.microsoft.com/office/drawing/2014/main" id="{C3D4D778-AECD-43E3-8EA6-ED28F3BBF671}"/>
              </a:ext>
            </a:extLst>
          </p:cNvPr>
          <p:cNvPicPr>
            <a:picLocks noChangeAspect="1"/>
          </p:cNvPicPr>
          <p:nvPr/>
        </p:nvPicPr>
        <p:blipFill rotWithShape="1">
          <a:blip r:embed="rId5"/>
          <a:srcRect l="13817" t="12001" r="15131" b="23275"/>
          <a:stretch/>
        </p:blipFill>
        <p:spPr>
          <a:xfrm>
            <a:off x="393031" y="1053253"/>
            <a:ext cx="9972949" cy="5110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Obrázek 1">
            <a:extLst>
              <a:ext uri="{FF2B5EF4-FFF2-40B4-BE49-F238E27FC236}">
                <a16:creationId xmlns:a16="http://schemas.microsoft.com/office/drawing/2014/main" id="{59D51A72-72D2-42C3-843E-94743B01BC54}"/>
              </a:ext>
            </a:extLst>
          </p:cNvPr>
          <p:cNvPicPr>
            <a:picLocks noChangeAspect="1"/>
          </p:cNvPicPr>
          <p:nvPr/>
        </p:nvPicPr>
        <p:blipFill rotWithShape="1">
          <a:blip r:embed="rId6"/>
          <a:srcRect l="31184" t="39870" r="29474" b="35672"/>
          <a:stretch/>
        </p:blipFill>
        <p:spPr>
          <a:xfrm>
            <a:off x="393031" y="907294"/>
            <a:ext cx="1574500" cy="5505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085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0" y="2070127"/>
            <a:ext cx="11046279"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1800" dirty="0">
              <a:solidFill>
                <a:srgbClr val="002060"/>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AE963910-FF9A-42DD-AB9A-ED9D0767CAD3}"/>
              </a:ext>
            </a:extLst>
          </p:cNvPr>
          <p:cNvPicPr>
            <a:picLocks noChangeAspect="1"/>
          </p:cNvPicPr>
          <p:nvPr/>
        </p:nvPicPr>
        <p:blipFill>
          <a:blip r:embed="rId4"/>
          <a:stretch>
            <a:fillRect/>
          </a:stretch>
        </p:blipFill>
        <p:spPr>
          <a:xfrm>
            <a:off x="2372001" y="954108"/>
            <a:ext cx="7882343" cy="5349561"/>
          </a:xfrm>
          <a:prstGeom prst="rect">
            <a:avLst/>
          </a:prstGeom>
        </p:spPr>
      </p:pic>
      <p:sp>
        <p:nvSpPr>
          <p:cNvPr id="5" name="Obdélník 4">
            <a:extLst>
              <a:ext uri="{FF2B5EF4-FFF2-40B4-BE49-F238E27FC236}">
                <a16:creationId xmlns:a16="http://schemas.microsoft.com/office/drawing/2014/main" id="{75976DAF-CE29-4437-8808-9D439C65F023}"/>
              </a:ext>
            </a:extLst>
          </p:cNvPr>
          <p:cNvSpPr/>
          <p:nvPr/>
        </p:nvSpPr>
        <p:spPr>
          <a:xfrm>
            <a:off x="2823507" y="6314361"/>
            <a:ext cx="3065263" cy="261610"/>
          </a:xfrm>
          <a:prstGeom prst="rect">
            <a:avLst/>
          </a:prstGeom>
        </p:spPr>
        <p:txBody>
          <a:bodyPr wrap="none">
            <a:spAutoFit/>
          </a:bodyPr>
          <a:lstStyle/>
          <a:p>
            <a:r>
              <a:rPr lang="cs-CZ" sz="1100" dirty="0"/>
              <a:t>Source: https://www.ab-inbev.com/sustainability/</a:t>
            </a:r>
          </a:p>
        </p:txBody>
      </p:sp>
      <p:pic>
        <p:nvPicPr>
          <p:cNvPr id="2" name="Obrázek 1">
            <a:extLst>
              <a:ext uri="{FF2B5EF4-FFF2-40B4-BE49-F238E27FC236}">
                <a16:creationId xmlns:a16="http://schemas.microsoft.com/office/drawing/2014/main" id="{59D51A72-72D2-42C3-843E-94743B01BC54}"/>
              </a:ext>
            </a:extLst>
          </p:cNvPr>
          <p:cNvPicPr>
            <a:picLocks noChangeAspect="1"/>
          </p:cNvPicPr>
          <p:nvPr/>
        </p:nvPicPr>
        <p:blipFill rotWithShape="1">
          <a:blip r:embed="rId5"/>
          <a:srcRect l="31184" t="39870" r="29474" b="35672"/>
          <a:stretch/>
        </p:blipFill>
        <p:spPr>
          <a:xfrm>
            <a:off x="256034" y="1095605"/>
            <a:ext cx="2115967" cy="739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977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327720" y="2337824"/>
            <a:ext cx="11046279"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err="1">
                <a:solidFill>
                  <a:srgbClr val="002060"/>
                </a:solidFill>
                <a:latin typeface="Times New Roman" panose="02020603050405020304" pitchFamily="18" charset="0"/>
                <a:cs typeface="Times New Roman" panose="02020603050405020304" pitchFamily="18" charset="0"/>
                <a:hlinkClick r:id="rId4"/>
              </a:rPr>
              <a:t>Essity</a:t>
            </a:r>
            <a:r>
              <a:rPr lang="en-US" sz="1800" dirty="0">
                <a:solidFill>
                  <a:srgbClr val="002060"/>
                </a:solidFill>
                <a:latin typeface="Times New Roman" panose="02020603050405020304" pitchFamily="18" charset="0"/>
                <a:cs typeface="Times New Roman" panose="02020603050405020304" pitchFamily="18" charset="0"/>
              </a:rPr>
              <a:t> is a global leader in </a:t>
            </a:r>
            <a:r>
              <a:rPr lang="en-US" sz="1800" b="1" dirty="0">
                <a:solidFill>
                  <a:srgbClr val="002060"/>
                </a:solidFill>
                <a:latin typeface="Times New Roman" panose="02020603050405020304" pitchFamily="18" charset="0"/>
                <a:cs typeface="Times New Roman" panose="02020603050405020304" pitchFamily="18" charset="0"/>
                <a:hlinkClick r:id="rId5"/>
              </a:rPr>
              <a:t>sustainable solutions for hygiene and health</a:t>
            </a:r>
            <a:r>
              <a:rPr lang="en-US" sz="1800" dirty="0">
                <a:solidFill>
                  <a:srgbClr val="002060"/>
                </a:solidFill>
                <a:latin typeface="Times New Roman" panose="02020603050405020304" pitchFamily="18" charset="0"/>
                <a:cs typeface="Times New Roman" panose="02020603050405020304" pitchFamily="18" charset="0"/>
              </a:rPr>
              <a:t>, dedicated to improving well-being through products and services, essential for everyday life. Sustainability is an integral part of their business focusing on value creation for people, nature and society, critical to success and profitability. </a:t>
            </a:r>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r>
              <a:rPr lang="en-US" sz="1800" dirty="0">
                <a:solidFill>
                  <a:srgbClr val="002060"/>
                </a:solidFill>
                <a:latin typeface="Times New Roman" panose="02020603050405020304" pitchFamily="18" charset="0"/>
                <a:cs typeface="Times New Roman" panose="02020603050405020304" pitchFamily="18" charset="0"/>
              </a:rPr>
              <a:t>They engage customer channels through our brands using three sustainability platforms: </a:t>
            </a:r>
            <a:endParaRPr lang="cs-CZ" sz="1800" dirty="0">
              <a:solidFill>
                <a:srgbClr val="002060"/>
              </a:solidFill>
              <a:latin typeface="Times New Roman" panose="02020603050405020304" pitchFamily="18" charset="0"/>
              <a:cs typeface="Times New Roman" panose="02020603050405020304" pitchFamily="18" charset="0"/>
            </a:endParaRPr>
          </a:p>
          <a:p>
            <a:pPr lvl="1"/>
            <a:r>
              <a:rPr lang="en-US" sz="1800" dirty="0">
                <a:solidFill>
                  <a:srgbClr val="002060"/>
                </a:solidFill>
                <a:latin typeface="Times New Roman" panose="02020603050405020304" pitchFamily="18" charset="0"/>
                <a:cs typeface="Times New Roman" panose="02020603050405020304" pitchFamily="18" charset="0"/>
              </a:rPr>
              <a:t>Well-being</a:t>
            </a:r>
            <a:endParaRPr lang="cs-CZ" sz="1800" dirty="0">
              <a:solidFill>
                <a:srgbClr val="002060"/>
              </a:solidFill>
              <a:latin typeface="Times New Roman" panose="02020603050405020304" pitchFamily="18" charset="0"/>
              <a:cs typeface="Times New Roman" panose="02020603050405020304" pitchFamily="18" charset="0"/>
            </a:endParaRPr>
          </a:p>
          <a:p>
            <a:pPr lvl="1"/>
            <a:r>
              <a:rPr lang="en-US" sz="1800" dirty="0">
                <a:solidFill>
                  <a:srgbClr val="002060"/>
                </a:solidFill>
                <a:latin typeface="Times New Roman" panose="02020603050405020304" pitchFamily="18" charset="0"/>
                <a:cs typeface="Times New Roman" panose="02020603050405020304" pitchFamily="18" charset="0"/>
              </a:rPr>
              <a:t> More from less</a:t>
            </a:r>
            <a:endParaRPr lang="cs-CZ" sz="1800" dirty="0">
              <a:solidFill>
                <a:srgbClr val="002060"/>
              </a:solidFill>
              <a:latin typeface="Times New Roman" panose="02020603050405020304" pitchFamily="18" charset="0"/>
              <a:cs typeface="Times New Roman" panose="02020603050405020304" pitchFamily="18" charset="0"/>
            </a:endParaRPr>
          </a:p>
          <a:p>
            <a:pPr lvl="1"/>
            <a:r>
              <a:rPr lang="en-US" sz="1800" dirty="0">
                <a:solidFill>
                  <a:srgbClr val="002060"/>
                </a:solidFill>
                <a:latin typeface="Times New Roman" panose="02020603050405020304" pitchFamily="18" charset="0"/>
                <a:cs typeface="Times New Roman" panose="02020603050405020304" pitchFamily="18" charset="0"/>
              </a:rPr>
              <a:t> Circularity</a:t>
            </a:r>
            <a:endParaRPr lang="cs-CZ" sz="1800" dirty="0">
              <a:solidFill>
                <a:srgbClr val="002060"/>
              </a:solidFill>
              <a:latin typeface="Times New Roman" panose="02020603050405020304" pitchFamily="18" charset="0"/>
              <a:cs typeface="Times New Roman" panose="02020603050405020304" pitchFamily="18" charset="0"/>
            </a:endParaRPr>
          </a:p>
          <a:p>
            <a:pPr lvl="1"/>
            <a:endParaRPr lang="cs-CZ" sz="1400" dirty="0">
              <a:solidFill>
                <a:srgbClr val="002060"/>
              </a:solidFill>
              <a:latin typeface="Times New Roman" panose="02020603050405020304" pitchFamily="18" charset="0"/>
              <a:cs typeface="Times New Roman" panose="02020603050405020304" pitchFamily="18" charset="0"/>
            </a:endParaRPr>
          </a:p>
          <a:p>
            <a:pPr lvl="1"/>
            <a:r>
              <a:rPr lang="en-US" sz="1800" dirty="0">
                <a:solidFill>
                  <a:srgbClr val="002060"/>
                </a:solidFill>
                <a:latin typeface="Times New Roman" panose="02020603050405020304" pitchFamily="18" charset="0"/>
                <a:cs typeface="Times New Roman" panose="02020603050405020304" pitchFamily="18" charset="0"/>
              </a:rPr>
              <a:t>At least 1/3 of all their innovations should improve society or the environment each year. Materials and energy will be recovered from all waste from all production sites by 2030. In 2017, 62% of all production waste was recovered in materials or energy. All these achievements contribute to a lower environmental footprint for their products.</a:t>
            </a:r>
            <a:endParaRPr lang="en-GB" sz="1800" dirty="0">
              <a:solidFill>
                <a:srgbClr val="002060"/>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30FAC9FC-B2F4-4F81-BDF0-3F89C9C65460}"/>
              </a:ext>
            </a:extLst>
          </p:cNvPr>
          <p:cNvPicPr>
            <a:picLocks noChangeAspect="1"/>
          </p:cNvPicPr>
          <p:nvPr/>
        </p:nvPicPr>
        <p:blipFill rotWithShape="1">
          <a:blip r:embed="rId6"/>
          <a:srcRect t="12001" r="1053" b="67485"/>
          <a:stretch/>
        </p:blipFill>
        <p:spPr>
          <a:xfrm>
            <a:off x="251520" y="986755"/>
            <a:ext cx="10058400" cy="11729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300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fade">
                                      <p:cBhvr>
                                        <p:cTn id="26" dur="500"/>
                                        <p:tgtEl>
                                          <p:spTgt spid="7">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Effect transition="in" filter="fade">
                                      <p:cBhvr>
                                        <p:cTn id="31"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327720" y="2337825"/>
            <a:ext cx="7821669" cy="26606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800" dirty="0">
                <a:solidFill>
                  <a:srgbClr val="002060"/>
                </a:solidFill>
                <a:latin typeface="Times New Roman" panose="02020603050405020304" pitchFamily="18" charset="0"/>
                <a:cs typeface="Times New Roman" panose="02020603050405020304" pitchFamily="18" charset="0"/>
                <a:hlinkClick r:id="rId4"/>
              </a:rPr>
              <a:t>This Australian company </a:t>
            </a:r>
            <a:r>
              <a:rPr lang="en-AU" sz="1800" dirty="0">
                <a:solidFill>
                  <a:srgbClr val="002060"/>
                </a:solidFill>
                <a:latin typeface="Times New Roman" panose="02020603050405020304" pitchFamily="18" charset="0"/>
                <a:cs typeface="Times New Roman" panose="02020603050405020304" pitchFamily="18" charset="0"/>
              </a:rPr>
              <a:t>has spent more than a decade </a:t>
            </a:r>
            <a:r>
              <a:rPr lang="en-AU" sz="1800" b="1" dirty="0">
                <a:solidFill>
                  <a:srgbClr val="002060"/>
                </a:solidFill>
                <a:latin typeface="Times New Roman" panose="02020603050405020304" pitchFamily="18" charset="0"/>
                <a:cs typeface="Times New Roman" panose="02020603050405020304" pitchFamily="18" charset="0"/>
              </a:rPr>
              <a:t>recovering value from old printer cartridges and soft plastics</a:t>
            </a:r>
            <a:r>
              <a:rPr lang="en-AU" sz="1800" dirty="0">
                <a:solidFill>
                  <a:srgbClr val="002060"/>
                </a:solidFill>
                <a:latin typeface="Times New Roman" panose="02020603050405020304" pitchFamily="18" charset="0"/>
                <a:cs typeface="Times New Roman" panose="02020603050405020304" pitchFamily="18" charset="0"/>
              </a:rPr>
              <a:t>. Their new innovation </a:t>
            </a:r>
            <a:r>
              <a:rPr lang="en-AU" sz="1800" b="1" dirty="0">
                <a:solidFill>
                  <a:srgbClr val="002060"/>
                </a:solidFill>
                <a:latin typeface="Times New Roman" panose="02020603050405020304" pitchFamily="18" charset="0"/>
                <a:cs typeface="Times New Roman" panose="02020603050405020304" pitchFamily="18" charset="0"/>
              </a:rPr>
              <a:t>turns these materials into roads. </a:t>
            </a:r>
          </a:p>
          <a:p>
            <a:endParaRPr lang="en-AU" sz="1800" dirty="0">
              <a:solidFill>
                <a:srgbClr val="002060"/>
              </a:solidFill>
              <a:latin typeface="Times New Roman" panose="02020603050405020304" pitchFamily="18" charset="0"/>
              <a:cs typeface="Times New Roman" panose="02020603050405020304" pitchFamily="18" charset="0"/>
            </a:endParaRPr>
          </a:p>
          <a:p>
            <a:r>
              <a:rPr lang="en-AU" sz="1800" dirty="0">
                <a:solidFill>
                  <a:srgbClr val="002060"/>
                </a:solidFill>
                <a:latin typeface="Times New Roman" panose="02020603050405020304" pitchFamily="18" charset="0"/>
                <a:cs typeface="Times New Roman" panose="02020603050405020304" pitchFamily="18" charset="0"/>
              </a:rPr>
              <a:t>The products are mixed in with asphalt and recycled glass to produce a higher-quality road surface that lasts up to 65% longer than traditional asphalt. </a:t>
            </a:r>
          </a:p>
          <a:p>
            <a:endParaRPr lang="en-AU" sz="1800" dirty="0">
              <a:solidFill>
                <a:srgbClr val="002060"/>
              </a:solidFill>
              <a:latin typeface="Times New Roman" panose="02020603050405020304" pitchFamily="18" charset="0"/>
              <a:cs typeface="Times New Roman" panose="02020603050405020304" pitchFamily="18" charset="0"/>
            </a:endParaRPr>
          </a:p>
          <a:p>
            <a:r>
              <a:rPr lang="en-AU" sz="1800" dirty="0">
                <a:solidFill>
                  <a:srgbClr val="002060"/>
                </a:solidFill>
                <a:latin typeface="Times New Roman" panose="02020603050405020304" pitchFamily="18" charset="0"/>
                <a:cs typeface="Times New Roman" panose="02020603050405020304" pitchFamily="18" charset="0"/>
              </a:rPr>
              <a:t>In every kilometre of road laid, the equivalent of 530,000 plastic bags, 168,000 glass bottles and the waste toner from 12,500 printer cartridges is used in the mix. </a:t>
            </a:r>
          </a:p>
          <a:p>
            <a:endParaRPr lang="en-AU" sz="1800" dirty="0">
              <a:solidFill>
                <a:srgbClr val="002060"/>
              </a:solidFill>
              <a:latin typeface="Times New Roman" panose="02020603050405020304" pitchFamily="18" charset="0"/>
              <a:cs typeface="Times New Roman" panose="02020603050405020304" pitchFamily="18" charset="0"/>
            </a:endParaRPr>
          </a:p>
          <a:p>
            <a:r>
              <a:rPr lang="en-AU" sz="1800" dirty="0">
                <a:solidFill>
                  <a:srgbClr val="002060"/>
                </a:solidFill>
                <a:latin typeface="Times New Roman" panose="02020603050405020304" pitchFamily="18" charset="0"/>
                <a:cs typeface="Times New Roman" panose="02020603050405020304" pitchFamily="18" charset="0"/>
              </a:rPr>
              <a:t>So instead of ending up in landfill, all that waste is given a new life, getting us where we need to go.</a:t>
            </a:r>
          </a:p>
        </p:txBody>
      </p:sp>
      <p:pic>
        <p:nvPicPr>
          <p:cNvPr id="2" name="Obrázek 1">
            <a:extLst>
              <a:ext uri="{FF2B5EF4-FFF2-40B4-BE49-F238E27FC236}">
                <a16:creationId xmlns:a16="http://schemas.microsoft.com/office/drawing/2014/main" id="{F9F5B0DC-9576-461C-ADC1-5EB02AE9B72E}"/>
              </a:ext>
            </a:extLst>
          </p:cNvPr>
          <p:cNvPicPr>
            <a:picLocks noChangeAspect="1"/>
          </p:cNvPicPr>
          <p:nvPr/>
        </p:nvPicPr>
        <p:blipFill rotWithShape="1">
          <a:blip r:embed="rId5"/>
          <a:srcRect l="6579" t="12001" r="12237" b="68508"/>
          <a:stretch/>
        </p:blipFill>
        <p:spPr>
          <a:xfrm>
            <a:off x="251520" y="986755"/>
            <a:ext cx="9897979" cy="1336690"/>
          </a:xfrm>
          <a:prstGeom prst="rect">
            <a:avLst/>
          </a:prstGeom>
        </p:spPr>
      </p:pic>
      <p:pic>
        <p:nvPicPr>
          <p:cNvPr id="5" name="Obrázek 4">
            <a:extLst>
              <a:ext uri="{FF2B5EF4-FFF2-40B4-BE49-F238E27FC236}">
                <a16:creationId xmlns:a16="http://schemas.microsoft.com/office/drawing/2014/main" id="{5D539563-A627-451C-8082-82DA8F893064}"/>
              </a:ext>
            </a:extLst>
          </p:cNvPr>
          <p:cNvPicPr>
            <a:picLocks noChangeAspect="1"/>
          </p:cNvPicPr>
          <p:nvPr/>
        </p:nvPicPr>
        <p:blipFill>
          <a:blip r:embed="rId6"/>
          <a:stretch>
            <a:fillRect/>
          </a:stretch>
        </p:blipFill>
        <p:spPr>
          <a:xfrm>
            <a:off x="8351780" y="2740073"/>
            <a:ext cx="3595437" cy="26606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2465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327720" y="2337825"/>
            <a:ext cx="6201417" cy="26606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solidFill>
                  <a:srgbClr val="002060"/>
                </a:solidFill>
                <a:latin typeface="Times New Roman" panose="02020603050405020304" pitchFamily="18" charset="0"/>
                <a:cs typeface="Times New Roman" panose="02020603050405020304" pitchFamily="18" charset="0"/>
              </a:rPr>
              <a:t>Canadian firm </a:t>
            </a:r>
            <a:r>
              <a:rPr lang="en-US" sz="1800" dirty="0">
                <a:solidFill>
                  <a:srgbClr val="002060"/>
                </a:solidFill>
                <a:latin typeface="Times New Roman" panose="02020603050405020304" pitchFamily="18" charset="0"/>
                <a:cs typeface="Times New Roman" panose="02020603050405020304" pitchFamily="18" charset="0"/>
                <a:hlinkClick r:id="rId4"/>
              </a:rPr>
              <a:t>Enerkem</a:t>
            </a:r>
            <a:r>
              <a:rPr lang="en-US" sz="1800" dirty="0">
                <a:solidFill>
                  <a:srgbClr val="002060"/>
                </a:solidFill>
                <a:latin typeface="Times New Roman" panose="02020603050405020304" pitchFamily="18" charset="0"/>
                <a:cs typeface="Times New Roman" panose="02020603050405020304" pitchFamily="18" charset="0"/>
              </a:rPr>
              <a:t> is the first company in the world to </a:t>
            </a:r>
            <a:r>
              <a:rPr lang="en-US" sz="1800" b="1" dirty="0">
                <a:solidFill>
                  <a:srgbClr val="002060"/>
                </a:solidFill>
                <a:latin typeface="Times New Roman" panose="02020603050405020304" pitchFamily="18" charset="0"/>
                <a:cs typeface="Times New Roman" panose="02020603050405020304" pitchFamily="18" charset="0"/>
              </a:rPr>
              <a:t>produce renewable methanol and ethanol from non-recyclable, non-compostable municipal solid waste </a:t>
            </a:r>
            <a:r>
              <a:rPr lang="en-US" sz="1800" dirty="0">
                <a:solidFill>
                  <a:srgbClr val="002060"/>
                </a:solidFill>
                <a:latin typeface="Times New Roman" panose="02020603050405020304" pitchFamily="18" charset="0"/>
                <a:cs typeface="Times New Roman" panose="02020603050405020304" pitchFamily="18" charset="0"/>
              </a:rPr>
              <a:t>at full commercial scale.</a:t>
            </a:r>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r>
              <a:rPr lang="cs-CZ" sz="1800" dirty="0">
                <a:solidFill>
                  <a:srgbClr val="002060"/>
                </a:solidFill>
                <a:latin typeface="Times New Roman" panose="02020603050405020304" pitchFamily="18" charset="0"/>
                <a:cs typeface="Times New Roman" panose="02020603050405020304" pitchFamily="18" charset="0"/>
              </a:rPr>
              <a:t>T</a:t>
            </a:r>
            <a:r>
              <a:rPr lang="en-US" sz="1800" dirty="0">
                <a:solidFill>
                  <a:srgbClr val="002060"/>
                </a:solidFill>
                <a:latin typeface="Times New Roman" panose="02020603050405020304" pitchFamily="18" charset="0"/>
                <a:cs typeface="Times New Roman" panose="02020603050405020304" pitchFamily="18" charset="0"/>
              </a:rPr>
              <a:t>echnology extracts the carbon from trash that can’t be recycled. It then takes five minutes to turn the carbon into a gas that can be used to make biofuels like methanol and ethanol, as well as chemicals which can be used in thousands of everyday products. The city of Edmonton, for example, now reuses 90% of its waste, saving more than 100,000 metric tons of landfill every year.</a:t>
            </a:r>
            <a:endParaRPr lang="en-AU" sz="1800" dirty="0">
              <a:solidFill>
                <a:srgbClr val="002060"/>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3BC241D0-F742-4D0B-8F50-F37530E98C90}"/>
              </a:ext>
            </a:extLst>
          </p:cNvPr>
          <p:cNvPicPr>
            <a:picLocks noChangeAspect="1"/>
          </p:cNvPicPr>
          <p:nvPr/>
        </p:nvPicPr>
        <p:blipFill rotWithShape="1">
          <a:blip r:embed="rId5"/>
          <a:srcRect l="15871" t="14035" r="16873" b="68655"/>
          <a:stretch/>
        </p:blipFill>
        <p:spPr>
          <a:xfrm>
            <a:off x="519379" y="962526"/>
            <a:ext cx="7138651" cy="10334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Obrázek 7">
            <a:extLst>
              <a:ext uri="{FF2B5EF4-FFF2-40B4-BE49-F238E27FC236}">
                <a16:creationId xmlns:a16="http://schemas.microsoft.com/office/drawing/2014/main" id="{6DC5A140-DCF4-47FD-8864-6A8A26CEE2F1}"/>
              </a:ext>
            </a:extLst>
          </p:cNvPr>
          <p:cNvPicPr>
            <a:picLocks noChangeAspect="1"/>
          </p:cNvPicPr>
          <p:nvPr/>
        </p:nvPicPr>
        <p:blipFill>
          <a:blip r:embed="rId6"/>
          <a:stretch>
            <a:fillRect/>
          </a:stretch>
        </p:blipFill>
        <p:spPr>
          <a:xfrm>
            <a:off x="6529137" y="2337825"/>
            <a:ext cx="5295830" cy="33167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262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327720" y="2337825"/>
            <a:ext cx="8628018" cy="26606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solidFill>
                  <a:srgbClr val="002060"/>
                </a:solidFill>
                <a:latin typeface="Times New Roman" panose="02020603050405020304" pitchFamily="18" charset="0"/>
                <a:cs typeface="Times New Roman" panose="02020603050405020304" pitchFamily="18" charset="0"/>
              </a:rPr>
              <a:t>French-based </a:t>
            </a:r>
            <a:r>
              <a:rPr lang="en-US" sz="1800" dirty="0">
                <a:solidFill>
                  <a:srgbClr val="002060"/>
                </a:solidFill>
                <a:latin typeface="Times New Roman" panose="02020603050405020304" pitchFamily="18" charset="0"/>
                <a:cs typeface="Times New Roman" panose="02020603050405020304" pitchFamily="18" charset="0"/>
                <a:hlinkClick r:id="rId4"/>
              </a:rPr>
              <a:t>Schneider Electric</a:t>
            </a:r>
            <a:r>
              <a:rPr lang="en-US" sz="1800" dirty="0">
                <a:solidFill>
                  <a:srgbClr val="002060"/>
                </a:solidFill>
                <a:latin typeface="Times New Roman" panose="02020603050405020304" pitchFamily="18" charset="0"/>
                <a:cs typeface="Times New Roman" panose="02020603050405020304" pitchFamily="18" charset="0"/>
              </a:rPr>
              <a:t>, which </a:t>
            </a:r>
            <a:r>
              <a:rPr lang="en-US" sz="1800" dirty="0" err="1">
                <a:solidFill>
                  <a:srgbClr val="002060"/>
                </a:solidFill>
                <a:latin typeface="Times New Roman" panose="02020603050405020304" pitchFamily="18" charset="0"/>
                <a:cs typeface="Times New Roman" panose="02020603050405020304" pitchFamily="18" charset="0"/>
              </a:rPr>
              <a:t>specialises</a:t>
            </a:r>
            <a:r>
              <a:rPr lang="en-US" sz="1800" dirty="0">
                <a:solidFill>
                  <a:srgbClr val="002060"/>
                </a:solidFill>
                <a:latin typeface="Times New Roman" panose="02020603050405020304" pitchFamily="18" charset="0"/>
                <a:cs typeface="Times New Roman" panose="02020603050405020304" pitchFamily="18" charset="0"/>
              </a:rPr>
              <a:t> in energy management and automation, won the Award for the Circular Economy Multinational. </a:t>
            </a:r>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r>
              <a:rPr lang="en-US" sz="1800" dirty="0">
                <a:solidFill>
                  <a:srgbClr val="002060"/>
                </a:solidFill>
                <a:latin typeface="Times New Roman" panose="02020603050405020304" pitchFamily="18" charset="0"/>
                <a:cs typeface="Times New Roman" panose="02020603050405020304" pitchFamily="18" charset="0"/>
              </a:rPr>
              <a:t>Employing 142,000 people in more than 100 countries, it uses recycled content and recyclable materials in its products, prolongs product lifespan through leasing and pay-per-use, and has introduced take-back schemes into its supply chain. </a:t>
            </a:r>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r>
              <a:rPr lang="en-US" sz="1800" dirty="0">
                <a:solidFill>
                  <a:srgbClr val="002060"/>
                </a:solidFill>
                <a:latin typeface="Times New Roman" panose="02020603050405020304" pitchFamily="18" charset="0"/>
                <a:cs typeface="Times New Roman" panose="02020603050405020304" pitchFamily="18" charset="0"/>
              </a:rPr>
              <a:t>Circular activities now account for 12% of its revenues, and will save 100,000 metric tons of primary resources from 2018-2020.</a:t>
            </a:r>
            <a:endParaRPr lang="en-AU" sz="1800" dirty="0">
              <a:solidFill>
                <a:srgbClr val="002060"/>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F6F27659-D30C-4F8F-AEFE-416FA8B8984C}"/>
              </a:ext>
            </a:extLst>
          </p:cNvPr>
          <p:cNvPicPr>
            <a:picLocks noChangeAspect="1"/>
          </p:cNvPicPr>
          <p:nvPr/>
        </p:nvPicPr>
        <p:blipFill rotWithShape="1">
          <a:blip r:embed="rId5"/>
          <a:srcRect t="16067" r="30526" b="70760"/>
          <a:stretch/>
        </p:blipFill>
        <p:spPr>
          <a:xfrm>
            <a:off x="485506" y="1066649"/>
            <a:ext cx="8470232" cy="9034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5588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151753" y="2050980"/>
            <a:ext cx="3065507" cy="26606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solidFill>
                  <a:srgbClr val="002060"/>
                </a:solidFill>
                <a:latin typeface="Times New Roman" panose="02020603050405020304" pitchFamily="18" charset="0"/>
                <a:cs typeface="Times New Roman" panose="02020603050405020304" pitchFamily="18" charset="0"/>
              </a:rPr>
              <a:t>This Atlanta firm </a:t>
            </a:r>
            <a:r>
              <a:rPr lang="en-US" sz="1800" b="1" dirty="0">
                <a:solidFill>
                  <a:srgbClr val="002060"/>
                </a:solidFill>
                <a:latin typeface="Times New Roman" panose="02020603050405020304" pitchFamily="18" charset="0"/>
                <a:cs typeface="Times New Roman" panose="02020603050405020304" pitchFamily="18" charset="0"/>
              </a:rPr>
              <a:t>turns old </a:t>
            </a:r>
            <a:r>
              <a:rPr lang="en-US" sz="1800" b="1" dirty="0" err="1">
                <a:solidFill>
                  <a:srgbClr val="002060"/>
                </a:solidFill>
                <a:latin typeface="Times New Roman" panose="02020603050405020304" pitchFamily="18" charset="0"/>
                <a:cs typeface="Times New Roman" panose="02020603050405020304" pitchFamily="18" charset="0"/>
              </a:rPr>
              <a:t>tyres</a:t>
            </a:r>
            <a:r>
              <a:rPr lang="en-US" sz="1800" b="1" dirty="0">
                <a:solidFill>
                  <a:srgbClr val="002060"/>
                </a:solidFill>
                <a:latin typeface="Times New Roman" panose="02020603050405020304" pitchFamily="18" charset="0"/>
                <a:cs typeface="Times New Roman" panose="02020603050405020304" pitchFamily="18" charset="0"/>
              </a:rPr>
              <a:t> and other rubber waste into something called micronized rubber powder</a:t>
            </a:r>
            <a:r>
              <a:rPr lang="en-US" sz="1800" dirty="0">
                <a:solidFill>
                  <a:srgbClr val="002060"/>
                </a:solidFill>
                <a:latin typeface="Times New Roman" panose="02020603050405020304" pitchFamily="18" charset="0"/>
                <a:cs typeface="Times New Roman" panose="02020603050405020304" pitchFamily="18" charset="0"/>
              </a:rPr>
              <a:t>, which can then be used in a wide variety of applications from </a:t>
            </a:r>
            <a:r>
              <a:rPr lang="en-US" sz="1800" dirty="0" err="1">
                <a:solidFill>
                  <a:srgbClr val="002060"/>
                </a:solidFill>
                <a:latin typeface="Times New Roman" panose="02020603050405020304" pitchFamily="18" charset="0"/>
                <a:cs typeface="Times New Roman" panose="02020603050405020304" pitchFamily="18" charset="0"/>
              </a:rPr>
              <a:t>tyres</a:t>
            </a:r>
            <a:r>
              <a:rPr lang="en-US" sz="1800" dirty="0">
                <a:solidFill>
                  <a:srgbClr val="002060"/>
                </a:solidFill>
                <a:latin typeface="Times New Roman" panose="02020603050405020304" pitchFamily="18" charset="0"/>
                <a:cs typeface="Times New Roman" panose="02020603050405020304" pitchFamily="18" charset="0"/>
              </a:rPr>
              <a:t> to plastics, asphalt and construction material. Five hundred million new </a:t>
            </a:r>
            <a:r>
              <a:rPr lang="en-US" sz="1800" dirty="0" err="1">
                <a:solidFill>
                  <a:srgbClr val="002060"/>
                </a:solidFill>
                <a:latin typeface="Times New Roman" panose="02020603050405020304" pitchFamily="18" charset="0"/>
                <a:cs typeface="Times New Roman" panose="02020603050405020304" pitchFamily="18" charset="0"/>
              </a:rPr>
              <a:t>tyres</a:t>
            </a:r>
            <a:r>
              <a:rPr lang="en-US" sz="1800" dirty="0">
                <a:solidFill>
                  <a:srgbClr val="002060"/>
                </a:solidFill>
                <a:latin typeface="Times New Roman" panose="02020603050405020304" pitchFamily="18" charset="0"/>
                <a:cs typeface="Times New Roman" panose="02020603050405020304" pitchFamily="18" charset="0"/>
              </a:rPr>
              <a:t> have been made using its products, earning it the Award for Circular Economy SME.</a:t>
            </a:r>
            <a:endParaRPr lang="en-AU" sz="1800" dirty="0">
              <a:solidFill>
                <a:srgbClr val="002060"/>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2C009F32-3A01-45BF-B4AE-0A6C459D2D0A}"/>
              </a:ext>
            </a:extLst>
          </p:cNvPr>
          <p:cNvPicPr>
            <a:picLocks noChangeAspect="1"/>
          </p:cNvPicPr>
          <p:nvPr/>
        </p:nvPicPr>
        <p:blipFill rotWithShape="1">
          <a:blip r:embed="rId4"/>
          <a:srcRect l="2062" t="12002" r="85873" b="81849"/>
          <a:stretch/>
        </p:blipFill>
        <p:spPr>
          <a:xfrm>
            <a:off x="248725" y="1161995"/>
            <a:ext cx="2871561" cy="8233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rázek 4">
            <a:extLst>
              <a:ext uri="{FF2B5EF4-FFF2-40B4-BE49-F238E27FC236}">
                <a16:creationId xmlns:a16="http://schemas.microsoft.com/office/drawing/2014/main" id="{EC6D45B5-CA3F-45F1-94C0-AA2AABBC9A8E}"/>
              </a:ext>
            </a:extLst>
          </p:cNvPr>
          <p:cNvPicPr>
            <a:picLocks noChangeAspect="1"/>
          </p:cNvPicPr>
          <p:nvPr/>
        </p:nvPicPr>
        <p:blipFill>
          <a:blip r:embed="rId5"/>
          <a:stretch>
            <a:fillRect/>
          </a:stretch>
        </p:blipFill>
        <p:spPr>
          <a:xfrm>
            <a:off x="3271606" y="0"/>
            <a:ext cx="8920395" cy="6858000"/>
          </a:xfrm>
          <a:prstGeom prst="rect">
            <a:avLst/>
          </a:prstGeom>
        </p:spPr>
      </p:pic>
      <p:sp>
        <p:nvSpPr>
          <p:cNvPr id="8" name="TextovéPole 7">
            <a:extLst>
              <a:ext uri="{FF2B5EF4-FFF2-40B4-BE49-F238E27FC236}">
                <a16:creationId xmlns:a16="http://schemas.microsoft.com/office/drawing/2014/main" id="{CD4245B0-C81F-4F38-B55B-04F715FB330D}"/>
              </a:ext>
            </a:extLst>
          </p:cNvPr>
          <p:cNvSpPr txBox="1"/>
          <p:nvPr/>
        </p:nvSpPr>
        <p:spPr>
          <a:xfrm>
            <a:off x="341351" y="6212823"/>
            <a:ext cx="2930255" cy="369332"/>
          </a:xfrm>
          <a:prstGeom prst="rect">
            <a:avLst/>
          </a:prstGeom>
          <a:solidFill>
            <a:schemeClr val="bg1"/>
          </a:solidFill>
        </p:spPr>
        <p:txBody>
          <a:bodyPr wrap="square" rtlCol="0">
            <a:spAutoFit/>
          </a:bodyPr>
          <a:lstStyle/>
          <a:p>
            <a:endParaRPr lang="cs-CZ" dirty="0"/>
          </a:p>
        </p:txBody>
      </p:sp>
    </p:spTree>
    <p:extLst>
      <p:ext uri="{BB962C8B-B14F-4D97-AF65-F5344CB8AC3E}">
        <p14:creationId xmlns:p14="http://schemas.microsoft.com/office/powerpoint/2010/main" val="417805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485506" y="2098688"/>
            <a:ext cx="6172466" cy="26606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solidFill>
                  <a:srgbClr val="002060"/>
                </a:solidFill>
                <a:latin typeface="Times New Roman" panose="02020603050405020304" pitchFamily="18" charset="0"/>
                <a:cs typeface="Times New Roman" panose="02020603050405020304" pitchFamily="18" charset="0"/>
              </a:rPr>
              <a:t>For the founder of </a:t>
            </a:r>
            <a:r>
              <a:rPr lang="en-US" sz="1800" dirty="0" err="1">
                <a:solidFill>
                  <a:srgbClr val="002060"/>
                </a:solidFill>
                <a:latin typeface="Times New Roman" panose="02020603050405020304" pitchFamily="18" charset="0"/>
                <a:cs typeface="Times New Roman" panose="02020603050405020304" pitchFamily="18" charset="0"/>
                <a:hlinkClick r:id="rId4"/>
              </a:rPr>
              <a:t>Miniwiz</a:t>
            </a:r>
            <a:r>
              <a:rPr lang="en-US" sz="1800" dirty="0">
                <a:solidFill>
                  <a:srgbClr val="002060"/>
                </a:solidFill>
                <a:latin typeface="Times New Roman" panose="02020603050405020304" pitchFamily="18" charset="0"/>
                <a:cs typeface="Times New Roman" panose="02020603050405020304" pitchFamily="18" charset="0"/>
              </a:rPr>
              <a:t>, Arthur Huang, there is no such thing as trash. He is for upcycling - turning old materials into something new. As he admits, this isn’t a new idea - until the 20th century reusing whatever was lying around was the norm. But he is taking this principle to new levels, with the scientists and engineers in his </a:t>
            </a:r>
            <a:r>
              <a:rPr lang="en-US" sz="1800" b="1" dirty="0" err="1">
                <a:solidFill>
                  <a:srgbClr val="002060"/>
                </a:solidFill>
                <a:latin typeface="Times New Roman" panose="02020603050405020304" pitchFamily="18" charset="0"/>
                <a:cs typeface="Times New Roman" panose="02020603050405020304" pitchFamily="18" charset="0"/>
                <a:hlinkClick r:id="rId5"/>
              </a:rPr>
              <a:t>Miniwiz</a:t>
            </a:r>
            <a:r>
              <a:rPr lang="en-US" sz="1800" b="1" dirty="0">
                <a:solidFill>
                  <a:srgbClr val="002060"/>
                </a:solidFill>
                <a:latin typeface="Times New Roman" panose="02020603050405020304" pitchFamily="18" charset="0"/>
                <a:cs typeface="Times New Roman" panose="02020603050405020304" pitchFamily="18" charset="0"/>
                <a:hlinkClick r:id="rId5"/>
              </a:rPr>
              <a:t> Trash Lab </a:t>
            </a:r>
            <a:r>
              <a:rPr lang="en-US" sz="1800" b="1" dirty="0">
                <a:solidFill>
                  <a:srgbClr val="002060"/>
                </a:solidFill>
                <a:latin typeface="Times New Roman" panose="02020603050405020304" pitchFamily="18" charset="0"/>
                <a:cs typeface="Times New Roman" panose="02020603050405020304" pitchFamily="18" charset="0"/>
              </a:rPr>
              <a:t>inventing over 1,000 new sustainable </a:t>
            </a:r>
            <a:r>
              <a:rPr lang="en-US" sz="1800" b="1" dirty="0">
                <a:solidFill>
                  <a:srgbClr val="002060"/>
                </a:solidFill>
                <a:latin typeface="Times New Roman" panose="02020603050405020304" pitchFamily="18" charset="0"/>
                <a:cs typeface="Times New Roman" panose="02020603050405020304" pitchFamily="18" charset="0"/>
                <a:hlinkClick r:id="rId6"/>
              </a:rPr>
              <a:t>materials</a:t>
            </a:r>
            <a:r>
              <a:rPr lang="en-US" sz="1800" b="1" dirty="0">
                <a:solidFill>
                  <a:srgbClr val="002060"/>
                </a:solidFill>
                <a:latin typeface="Times New Roman" panose="02020603050405020304" pitchFamily="18" charset="0"/>
                <a:cs typeface="Times New Roman" panose="02020603050405020304" pitchFamily="18" charset="0"/>
              </a:rPr>
              <a:t> and applications</a:t>
            </a:r>
            <a:r>
              <a:rPr lang="en-US" sz="1800" dirty="0">
                <a:solidFill>
                  <a:srgbClr val="002060"/>
                </a:solidFill>
                <a:latin typeface="Times New Roman" panose="02020603050405020304" pitchFamily="18" charset="0"/>
                <a:cs typeface="Times New Roman" panose="02020603050405020304" pitchFamily="18" charset="0"/>
              </a:rPr>
              <a:t>. </a:t>
            </a:r>
            <a:endParaRPr lang="cs-CZ" sz="1800" dirty="0">
              <a:solidFill>
                <a:srgbClr val="002060"/>
              </a:solidFill>
              <a:latin typeface="Times New Roman" panose="02020603050405020304" pitchFamily="18" charset="0"/>
              <a:cs typeface="Times New Roman" panose="02020603050405020304" pitchFamily="18" charset="0"/>
            </a:endParaRPr>
          </a:p>
          <a:p>
            <a:pPr marL="0" indent="0">
              <a:buNone/>
            </a:pPr>
            <a:endParaRPr lang="cs-CZ" sz="1800" dirty="0">
              <a:solidFill>
                <a:srgbClr val="002060"/>
              </a:solidFill>
              <a:latin typeface="Times New Roman" panose="02020603050405020304" pitchFamily="18" charset="0"/>
              <a:cs typeface="Times New Roman" panose="02020603050405020304" pitchFamily="18" charset="0"/>
            </a:endParaRPr>
          </a:p>
          <a:p>
            <a:pPr marL="0" indent="0">
              <a:buNone/>
            </a:pPr>
            <a:r>
              <a:rPr lang="en-US" sz="1800" dirty="0">
                <a:solidFill>
                  <a:srgbClr val="002060"/>
                </a:solidFill>
                <a:latin typeface="Times New Roman" panose="02020603050405020304" pitchFamily="18" charset="0"/>
                <a:cs typeface="Times New Roman" panose="02020603050405020304" pitchFamily="18" charset="0"/>
              </a:rPr>
              <a:t>The </a:t>
            </a:r>
            <a:r>
              <a:rPr lang="en-US" sz="1800" dirty="0" err="1">
                <a:solidFill>
                  <a:srgbClr val="002060"/>
                </a:solidFill>
                <a:latin typeface="Times New Roman" panose="02020603050405020304" pitchFamily="18" charset="0"/>
                <a:cs typeface="Times New Roman" panose="02020603050405020304" pitchFamily="18" charset="0"/>
              </a:rPr>
              <a:t>Trashpresso</a:t>
            </a:r>
            <a:r>
              <a:rPr lang="en-US" sz="1800" dirty="0">
                <a:solidFill>
                  <a:srgbClr val="002060"/>
                </a:solidFill>
                <a:latin typeface="Times New Roman" panose="02020603050405020304" pitchFamily="18" charset="0"/>
                <a:cs typeface="Times New Roman" panose="02020603050405020304" pitchFamily="18" charset="0"/>
              </a:rPr>
              <a:t> machine is the ultimate expression of sustainable upcycling. It is a mobile upcycling plant that can be transported in two shipping containers to its customers. Once there, it turns 50kg of plastic bottles an hour into a low-cost building material, using no water, and only solar power.</a:t>
            </a:r>
            <a:endParaRPr lang="en-AU" sz="1800" dirty="0">
              <a:solidFill>
                <a:srgbClr val="002060"/>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59B2268C-B857-4FDD-9D97-4893B6875496}"/>
              </a:ext>
            </a:extLst>
          </p:cNvPr>
          <p:cNvPicPr>
            <a:picLocks noChangeAspect="1"/>
          </p:cNvPicPr>
          <p:nvPr/>
        </p:nvPicPr>
        <p:blipFill rotWithShape="1">
          <a:blip r:embed="rId7"/>
          <a:srcRect t="11915" r="89500" b="73556"/>
          <a:stretch/>
        </p:blipFill>
        <p:spPr>
          <a:xfrm>
            <a:off x="404346" y="1054539"/>
            <a:ext cx="1280160" cy="996441"/>
          </a:xfrm>
          <a:prstGeom prst="rect">
            <a:avLst/>
          </a:prstGeom>
          <a:ln>
            <a:noFill/>
          </a:ln>
          <a:effectLst>
            <a:softEdge rad="112500"/>
          </a:effectLst>
        </p:spPr>
      </p:pic>
      <p:pic>
        <p:nvPicPr>
          <p:cNvPr id="9" name="Obrázek 8">
            <a:extLst>
              <a:ext uri="{FF2B5EF4-FFF2-40B4-BE49-F238E27FC236}">
                <a16:creationId xmlns:a16="http://schemas.microsoft.com/office/drawing/2014/main" id="{C57EF1FF-3F09-415B-A389-F814CB9905F2}"/>
              </a:ext>
            </a:extLst>
          </p:cNvPr>
          <p:cNvPicPr>
            <a:picLocks noChangeAspect="1"/>
          </p:cNvPicPr>
          <p:nvPr/>
        </p:nvPicPr>
        <p:blipFill rotWithShape="1">
          <a:blip r:embed="rId8"/>
          <a:srcRect t="12001" r="44625" b="14077"/>
          <a:stretch/>
        </p:blipFill>
        <p:spPr>
          <a:xfrm>
            <a:off x="6850320" y="1788535"/>
            <a:ext cx="5090160" cy="38222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373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152400" y="258051"/>
            <a:ext cx="10449592" cy="461665"/>
          </a:xfrm>
          <a:prstGeom prst="rect">
            <a:avLst/>
          </a:prstGeom>
        </p:spPr>
        <p:txBody>
          <a:bodyPr wrap="none">
            <a:spAutoFit/>
          </a:bodyPr>
          <a:lstStyle/>
          <a:p>
            <a:pPr algn="just"/>
            <a:r>
              <a:rPr lang="en-AU" altLang="cs-CZ" sz="2400" b="1" dirty="0">
                <a:solidFill>
                  <a:srgbClr val="002060"/>
                </a:solidFill>
                <a:latin typeface="Times New Roman" panose="02020603050405020304" pitchFamily="18" charset="0"/>
                <a:cs typeface="Times New Roman" panose="02020603050405020304" pitchFamily="18" charset="0"/>
              </a:rPr>
              <a:t>Global environmental problems…</a:t>
            </a:r>
            <a:r>
              <a:rPr lang="en-AU" altLang="cs-CZ" sz="1200" b="1" dirty="0">
                <a:solidFill>
                  <a:srgbClr val="002060"/>
                </a:solidFill>
                <a:latin typeface="Times New Roman" panose="02020603050405020304" pitchFamily="18" charset="0"/>
                <a:cs typeface="Times New Roman" panose="02020603050405020304" pitchFamily="18" charset="0"/>
              </a:rPr>
              <a:t>several examples</a:t>
            </a:r>
            <a:r>
              <a:rPr lang="en-AU" altLang="cs-CZ" sz="2400" b="1" dirty="0">
                <a:solidFill>
                  <a:srgbClr val="002060"/>
                </a:solidFill>
                <a:latin typeface="Times New Roman" panose="02020603050405020304" pitchFamily="18" charset="0"/>
                <a:cs typeface="Times New Roman" panose="02020603050405020304" pitchFamily="18" charset="0"/>
              </a:rPr>
              <a:t>…that our wor</a:t>
            </a:r>
            <a:r>
              <a:rPr lang="cs-CZ" altLang="cs-CZ" sz="2400" b="1" dirty="0">
                <a:solidFill>
                  <a:srgbClr val="002060"/>
                </a:solidFill>
                <a:latin typeface="Times New Roman" panose="02020603050405020304" pitchFamily="18" charset="0"/>
                <a:cs typeface="Times New Roman" panose="02020603050405020304" pitchFamily="18" charset="0"/>
              </a:rPr>
              <a:t>l</a:t>
            </a:r>
            <a:r>
              <a:rPr lang="en-AU" altLang="cs-CZ" sz="2400" b="1" dirty="0">
                <a:solidFill>
                  <a:srgbClr val="002060"/>
                </a:solidFill>
                <a:latin typeface="Times New Roman" panose="02020603050405020304" pitchFamily="18" charset="0"/>
                <a:cs typeface="Times New Roman" panose="02020603050405020304" pitchFamily="18" charset="0"/>
              </a:rPr>
              <a:t>d is facing today…</a:t>
            </a:r>
          </a:p>
        </p:txBody>
      </p:sp>
      <p:sp>
        <p:nvSpPr>
          <p:cNvPr id="8" name="Zástupný symbol pro obsah 2"/>
          <p:cNvSpPr txBox="1">
            <a:spLocks/>
          </p:cNvSpPr>
          <p:nvPr/>
        </p:nvSpPr>
        <p:spPr>
          <a:xfrm>
            <a:off x="365760" y="1343531"/>
            <a:ext cx="5601903" cy="53620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AU" altLang="cs-CZ" sz="2400" dirty="0">
                <a:solidFill>
                  <a:srgbClr val="002060"/>
                </a:solidFill>
                <a:latin typeface="Times New Roman" panose="02020603050405020304" pitchFamily="18" charset="0"/>
                <a:cs typeface="Times New Roman" panose="02020603050405020304" pitchFamily="18" charset="0"/>
                <a:hlinkClick r:id="rId4"/>
              </a:rPr>
              <a:t>Climate Change</a:t>
            </a:r>
            <a:endParaRPr lang="en-AU" altLang="cs-CZ" sz="2400" dirty="0">
              <a:solidFill>
                <a:srgbClr val="002060"/>
              </a:solidFill>
              <a:latin typeface="Times New Roman" panose="02020603050405020304" pitchFamily="18" charset="0"/>
              <a:cs typeface="Times New Roman" panose="02020603050405020304" pitchFamily="18" charset="0"/>
            </a:endParaRPr>
          </a:p>
          <a:p>
            <a:pPr algn="just"/>
            <a:r>
              <a:rPr lang="en-AU" altLang="cs-CZ" sz="2400" dirty="0">
                <a:solidFill>
                  <a:srgbClr val="002060"/>
                </a:solidFill>
                <a:latin typeface="Times New Roman" panose="02020603050405020304" pitchFamily="18" charset="0"/>
                <a:cs typeface="Times New Roman" panose="02020603050405020304" pitchFamily="18" charset="0"/>
              </a:rPr>
              <a:t>Soil Degradation</a:t>
            </a:r>
          </a:p>
          <a:p>
            <a:pPr algn="just"/>
            <a:r>
              <a:rPr lang="en-AU" altLang="cs-CZ" sz="2400" dirty="0">
                <a:solidFill>
                  <a:srgbClr val="002060"/>
                </a:solidFill>
                <a:latin typeface="Times New Roman" panose="02020603050405020304" pitchFamily="18" charset="0"/>
                <a:cs typeface="Times New Roman" panose="02020603050405020304" pitchFamily="18" charset="0"/>
              </a:rPr>
              <a:t>Global Warming</a:t>
            </a:r>
          </a:p>
          <a:p>
            <a:pPr algn="just"/>
            <a:r>
              <a:rPr lang="en-AU" altLang="cs-CZ" sz="2400" dirty="0">
                <a:solidFill>
                  <a:srgbClr val="002060"/>
                </a:solidFill>
                <a:latin typeface="Times New Roman" panose="02020603050405020304" pitchFamily="18" charset="0"/>
                <a:cs typeface="Times New Roman" panose="02020603050405020304" pitchFamily="18" charset="0"/>
              </a:rPr>
              <a:t>Overpopulation</a:t>
            </a:r>
          </a:p>
          <a:p>
            <a:pPr algn="just"/>
            <a:r>
              <a:rPr lang="en-AU" altLang="cs-CZ" sz="2400" dirty="0">
                <a:solidFill>
                  <a:srgbClr val="002060"/>
                </a:solidFill>
                <a:latin typeface="Times New Roman" panose="02020603050405020304" pitchFamily="18" charset="0"/>
                <a:cs typeface="Times New Roman" panose="02020603050405020304" pitchFamily="18" charset="0"/>
              </a:rPr>
              <a:t>Natural Resource Depletion</a:t>
            </a:r>
          </a:p>
          <a:p>
            <a:pPr algn="just"/>
            <a:r>
              <a:rPr lang="en-AU" altLang="cs-CZ" sz="2400" dirty="0">
                <a:solidFill>
                  <a:srgbClr val="002060"/>
                </a:solidFill>
                <a:latin typeface="Times New Roman" panose="02020603050405020304" pitchFamily="18" charset="0"/>
                <a:cs typeface="Times New Roman" panose="02020603050405020304" pitchFamily="18" charset="0"/>
                <a:hlinkClick r:id="rId5"/>
              </a:rPr>
              <a:t>Microplastic Pollution</a:t>
            </a:r>
            <a:endParaRPr lang="en-AU" altLang="cs-CZ" sz="2400" dirty="0">
              <a:solidFill>
                <a:srgbClr val="002060"/>
              </a:solidFill>
              <a:latin typeface="Times New Roman" panose="02020603050405020304" pitchFamily="18" charset="0"/>
              <a:cs typeface="Times New Roman" panose="02020603050405020304" pitchFamily="18" charset="0"/>
            </a:endParaRPr>
          </a:p>
          <a:p>
            <a:pPr algn="just"/>
            <a:r>
              <a:rPr lang="en-AU" altLang="cs-CZ" sz="2400" dirty="0">
                <a:solidFill>
                  <a:srgbClr val="002060"/>
                </a:solidFill>
                <a:latin typeface="Times New Roman" panose="02020603050405020304" pitchFamily="18" charset="0"/>
                <a:cs typeface="Times New Roman" panose="02020603050405020304" pitchFamily="18" charset="0"/>
                <a:hlinkClick r:id="rId6"/>
              </a:rPr>
              <a:t>Ambient (outdoor) Air Pollution</a:t>
            </a:r>
            <a:endParaRPr lang="en-AU" altLang="cs-CZ" sz="2400" dirty="0">
              <a:solidFill>
                <a:srgbClr val="002060"/>
              </a:solidFill>
              <a:latin typeface="Times New Roman" panose="02020603050405020304" pitchFamily="18" charset="0"/>
              <a:cs typeface="Times New Roman" panose="02020603050405020304" pitchFamily="18" charset="0"/>
            </a:endParaRPr>
          </a:p>
          <a:p>
            <a:pPr algn="just"/>
            <a:r>
              <a:rPr lang="en-AU" altLang="cs-CZ" sz="2400" dirty="0">
                <a:solidFill>
                  <a:srgbClr val="002060"/>
                </a:solidFill>
                <a:latin typeface="Times New Roman" panose="02020603050405020304" pitchFamily="18" charset="0"/>
                <a:cs typeface="Times New Roman" panose="02020603050405020304" pitchFamily="18" charset="0"/>
              </a:rPr>
              <a:t>Generating Unsustainable Waste (</a:t>
            </a:r>
            <a:r>
              <a:rPr lang="en-AU" altLang="cs-CZ" sz="2400" dirty="0">
                <a:solidFill>
                  <a:srgbClr val="002060"/>
                </a:solidFill>
                <a:latin typeface="Times New Roman" panose="02020603050405020304" pitchFamily="18" charset="0"/>
                <a:cs typeface="Times New Roman" panose="02020603050405020304" pitchFamily="18" charset="0"/>
                <a:hlinkClick r:id="rId7"/>
              </a:rPr>
              <a:t>The impact of textile production and waste on the environment)</a:t>
            </a:r>
            <a:endParaRPr lang="en-AU" altLang="cs-CZ" sz="2400" dirty="0">
              <a:solidFill>
                <a:srgbClr val="002060"/>
              </a:solidFill>
              <a:latin typeface="Times New Roman" panose="02020603050405020304" pitchFamily="18" charset="0"/>
              <a:cs typeface="Times New Roman" panose="02020603050405020304" pitchFamily="18" charset="0"/>
            </a:endParaRPr>
          </a:p>
          <a:p>
            <a:pPr algn="just"/>
            <a:r>
              <a:rPr lang="en-AU" altLang="cs-CZ" sz="2400" dirty="0">
                <a:solidFill>
                  <a:srgbClr val="002060"/>
                </a:solidFill>
                <a:latin typeface="Times New Roman" panose="02020603050405020304" pitchFamily="18" charset="0"/>
                <a:cs typeface="Times New Roman" panose="02020603050405020304" pitchFamily="18" charset="0"/>
              </a:rPr>
              <a:t> and more…</a:t>
            </a:r>
          </a:p>
          <a:p>
            <a:pPr algn="just"/>
            <a:endParaRPr lang="cs-CZ" altLang="cs-CZ" sz="2400" dirty="0">
              <a:solidFill>
                <a:srgbClr val="002060"/>
              </a:solidFill>
              <a:latin typeface="Times New Roman" panose="02020603050405020304" pitchFamily="18" charset="0"/>
              <a:cs typeface="Times New Roman" panose="02020603050405020304" pitchFamily="18" charset="0"/>
            </a:endParaRPr>
          </a:p>
          <a:p>
            <a:pPr algn="just"/>
            <a:endParaRPr lang="cs-CZ" alt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cs-CZ" alt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en-GB" altLang="cs-CZ" sz="2400"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cs-CZ"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4" name="Obdélník 3">
            <a:extLst>
              <a:ext uri="{FF2B5EF4-FFF2-40B4-BE49-F238E27FC236}">
                <a16:creationId xmlns:a16="http://schemas.microsoft.com/office/drawing/2014/main" id="{F710BE8D-76B9-455C-B365-A506651D3143}"/>
              </a:ext>
            </a:extLst>
          </p:cNvPr>
          <p:cNvSpPr/>
          <p:nvPr/>
        </p:nvSpPr>
        <p:spPr>
          <a:xfrm>
            <a:off x="6593306" y="1419736"/>
            <a:ext cx="5232934" cy="4524315"/>
          </a:xfrm>
          <a:prstGeom prst="rect">
            <a:avLst/>
          </a:prstGeom>
        </p:spPr>
        <p:txBody>
          <a:bodyPr wrap="square">
            <a:spAutoFit/>
          </a:bodyPr>
          <a:lstStyle/>
          <a:p>
            <a:pPr marL="342900" indent="-342900">
              <a:buFont typeface="Arial" panose="020B0604020202020204" pitchFamily="34" charset="0"/>
              <a:buChar char="•"/>
            </a:pPr>
            <a:r>
              <a:rPr lang="en-GB" sz="2400" dirty="0" err="1">
                <a:solidFill>
                  <a:srgbClr val="002060"/>
                </a:solidFill>
                <a:latin typeface="Times New Roman" panose="02020603050405020304" pitchFamily="18" charset="0"/>
                <a:cs typeface="Times New Roman" panose="02020603050405020304" pitchFamily="18" charset="0"/>
              </a:rPr>
              <a:t>Změna</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klimatu</a:t>
            </a:r>
            <a:endParaRPr lang="cs-CZ" sz="2400" dirty="0">
              <a:solidFill>
                <a:srgbClr val="00206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400" dirty="0" err="1">
                <a:solidFill>
                  <a:srgbClr val="002060"/>
                </a:solidFill>
                <a:latin typeface="Times New Roman" panose="02020603050405020304" pitchFamily="18" charset="0"/>
                <a:cs typeface="Times New Roman" panose="02020603050405020304" pitchFamily="18" charset="0"/>
              </a:rPr>
              <a:t>Degradace</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půdy</a:t>
            </a:r>
            <a:endParaRPr lang="cs-CZ" sz="2400" dirty="0">
              <a:solidFill>
                <a:srgbClr val="00206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400" dirty="0" err="1">
                <a:solidFill>
                  <a:srgbClr val="002060"/>
                </a:solidFill>
                <a:latin typeface="Times New Roman" panose="02020603050405020304" pitchFamily="18" charset="0"/>
                <a:cs typeface="Times New Roman" panose="02020603050405020304" pitchFamily="18" charset="0"/>
              </a:rPr>
              <a:t>Globální</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oteplování</a:t>
            </a:r>
            <a:endParaRPr lang="cs-CZ" sz="2400" dirty="0">
              <a:solidFill>
                <a:srgbClr val="00206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400" dirty="0" err="1">
                <a:solidFill>
                  <a:srgbClr val="002060"/>
                </a:solidFill>
                <a:latin typeface="Times New Roman" panose="02020603050405020304" pitchFamily="18" charset="0"/>
                <a:cs typeface="Times New Roman" panose="02020603050405020304" pitchFamily="18" charset="0"/>
              </a:rPr>
              <a:t>Přelidnění</a:t>
            </a:r>
            <a:endParaRPr lang="cs-CZ" sz="2400" dirty="0">
              <a:solidFill>
                <a:srgbClr val="00206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400" dirty="0" err="1">
                <a:solidFill>
                  <a:srgbClr val="002060"/>
                </a:solidFill>
                <a:latin typeface="Times New Roman" panose="02020603050405020304" pitchFamily="18" charset="0"/>
                <a:cs typeface="Times New Roman" panose="02020603050405020304" pitchFamily="18" charset="0"/>
              </a:rPr>
              <a:t>Vyčerpání</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přírodních</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zdrojů</a:t>
            </a:r>
            <a:endParaRPr lang="cs-CZ" sz="2400" dirty="0">
              <a:solidFill>
                <a:srgbClr val="00206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400" dirty="0" err="1">
                <a:solidFill>
                  <a:srgbClr val="002060"/>
                </a:solidFill>
                <a:latin typeface="Times New Roman" panose="02020603050405020304" pitchFamily="18" charset="0"/>
                <a:cs typeface="Times New Roman" panose="02020603050405020304" pitchFamily="18" charset="0"/>
              </a:rPr>
              <a:t>Znečištění</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mikroplasty</a:t>
            </a:r>
            <a:endParaRPr lang="cs-CZ" sz="2400" dirty="0">
              <a:solidFill>
                <a:srgbClr val="00206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400" dirty="0" err="1">
                <a:solidFill>
                  <a:srgbClr val="002060"/>
                </a:solidFill>
                <a:latin typeface="Times New Roman" panose="02020603050405020304" pitchFamily="18" charset="0"/>
                <a:cs typeface="Times New Roman" panose="02020603050405020304" pitchFamily="18" charset="0"/>
              </a:rPr>
              <a:t>Znečištění</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okolního</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venkovního</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ovzduší</a:t>
            </a:r>
            <a:endParaRPr lang="cs-CZ" sz="2400" dirty="0">
              <a:solidFill>
                <a:srgbClr val="00206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400" dirty="0" err="1">
                <a:solidFill>
                  <a:srgbClr val="002060"/>
                </a:solidFill>
                <a:latin typeface="Times New Roman" panose="02020603050405020304" pitchFamily="18" charset="0"/>
                <a:cs typeface="Times New Roman" panose="02020603050405020304" pitchFamily="18" charset="0"/>
              </a:rPr>
              <a:t>Produkce</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neudržitelného</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odpadu</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dopad</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textilní</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výroby</a:t>
            </a:r>
            <a:r>
              <a:rPr lang="en-GB" sz="2400" dirty="0">
                <a:solidFill>
                  <a:srgbClr val="002060"/>
                </a:solidFill>
                <a:latin typeface="Times New Roman" panose="02020603050405020304" pitchFamily="18" charset="0"/>
                <a:cs typeface="Times New Roman" panose="02020603050405020304" pitchFamily="18" charset="0"/>
              </a:rPr>
              <a:t> a </a:t>
            </a:r>
            <a:r>
              <a:rPr lang="en-GB" sz="2400" dirty="0" err="1">
                <a:solidFill>
                  <a:srgbClr val="002060"/>
                </a:solidFill>
                <a:latin typeface="Times New Roman" panose="02020603050405020304" pitchFamily="18" charset="0"/>
                <a:cs typeface="Times New Roman" panose="02020603050405020304" pitchFamily="18" charset="0"/>
              </a:rPr>
              <a:t>odpadu</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na</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životní</a:t>
            </a:r>
            <a:r>
              <a:rPr lang="en-GB" sz="2400" dirty="0">
                <a:solidFill>
                  <a:srgbClr val="002060"/>
                </a:solidFill>
                <a:latin typeface="Times New Roman" panose="02020603050405020304" pitchFamily="18" charset="0"/>
                <a:cs typeface="Times New Roman" panose="02020603050405020304" pitchFamily="18" charset="0"/>
              </a:rPr>
              <a:t> </a:t>
            </a:r>
            <a:r>
              <a:rPr lang="en-GB" sz="2400" dirty="0" err="1">
                <a:solidFill>
                  <a:srgbClr val="002060"/>
                </a:solidFill>
                <a:latin typeface="Times New Roman" panose="02020603050405020304" pitchFamily="18" charset="0"/>
                <a:cs typeface="Times New Roman" panose="02020603050405020304" pitchFamily="18" charset="0"/>
              </a:rPr>
              <a:t>prostředí</a:t>
            </a:r>
            <a:r>
              <a:rPr lang="en-GB" sz="2400" dirty="0">
                <a:solidFill>
                  <a:srgbClr val="002060"/>
                </a:solidFill>
                <a:latin typeface="Times New Roman" panose="02020603050405020304" pitchFamily="18" charset="0"/>
                <a:cs typeface="Times New Roman" panose="02020603050405020304" pitchFamily="18" charset="0"/>
              </a:rPr>
              <a:t>) </a:t>
            </a:r>
            <a:endParaRPr lang="cs-CZ" sz="2400" dirty="0">
              <a:solidFill>
                <a:srgbClr val="00206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400" dirty="0">
                <a:solidFill>
                  <a:srgbClr val="002060"/>
                </a:solidFill>
                <a:latin typeface="Times New Roman" panose="02020603050405020304" pitchFamily="18" charset="0"/>
                <a:cs typeface="Times New Roman" panose="02020603050405020304" pitchFamily="18" charset="0"/>
              </a:rPr>
              <a:t>a </a:t>
            </a:r>
            <a:r>
              <a:rPr lang="en-GB" sz="2400" dirty="0" err="1">
                <a:solidFill>
                  <a:srgbClr val="002060"/>
                </a:solidFill>
                <a:latin typeface="Times New Roman" panose="02020603050405020304" pitchFamily="18" charset="0"/>
                <a:cs typeface="Times New Roman" panose="02020603050405020304" pitchFamily="18" charset="0"/>
              </a:rPr>
              <a:t>další</a:t>
            </a:r>
            <a:r>
              <a:rPr lang="en-GB" sz="24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7626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500"/>
                                        <p:tgtEl>
                                          <p:spTgt spid="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Effect transition="in" filter="fade">
                                      <p:cBhvr>
                                        <p:cTn id="4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212683" y="1293887"/>
            <a:ext cx="3049087" cy="26606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b="1" dirty="0">
                <a:solidFill>
                  <a:srgbClr val="002060"/>
                </a:solidFill>
                <a:latin typeface="Times New Roman" panose="02020603050405020304" pitchFamily="18" charset="0"/>
                <a:cs typeface="Times New Roman" panose="02020603050405020304" pitchFamily="18" charset="0"/>
                <a:hlinkClick r:id="rId4"/>
              </a:rPr>
              <a:t>Thousand Fell </a:t>
            </a:r>
            <a:r>
              <a:rPr lang="en-US" sz="1800" dirty="0">
                <a:solidFill>
                  <a:srgbClr val="002060"/>
                </a:solidFill>
                <a:latin typeface="Times New Roman" panose="02020603050405020304" pitchFamily="18" charset="0"/>
                <a:cs typeface="Times New Roman" panose="02020603050405020304" pitchFamily="18" charset="0"/>
              </a:rPr>
              <a:t>is already making a name for itself as an environmentally-conscious manufacturer with </a:t>
            </a:r>
            <a:r>
              <a:rPr lang="en-US" sz="1800" b="1" dirty="0">
                <a:solidFill>
                  <a:srgbClr val="002060"/>
                </a:solidFill>
                <a:latin typeface="Times New Roman" panose="02020603050405020304" pitchFamily="18" charset="0"/>
                <a:cs typeface="Times New Roman" panose="02020603050405020304" pitchFamily="18" charset="0"/>
              </a:rPr>
              <a:t>shoes made from sustainable materials </a:t>
            </a:r>
            <a:r>
              <a:rPr lang="en-US" sz="1800" dirty="0">
                <a:solidFill>
                  <a:srgbClr val="002060"/>
                </a:solidFill>
                <a:latin typeface="Times New Roman" panose="02020603050405020304" pitchFamily="18" charset="0"/>
                <a:cs typeface="Times New Roman" panose="02020603050405020304" pitchFamily="18" charset="0"/>
              </a:rPr>
              <a:t>such as coconut husk and sugar cane, and even recycled plastic bottles,</a:t>
            </a:r>
          </a:p>
          <a:p>
            <a:pPr marL="0" indent="0">
              <a:buNone/>
            </a:pPr>
            <a:endParaRPr lang="en-US" sz="1800" dirty="0">
              <a:solidFill>
                <a:srgbClr val="002060"/>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9D8F0BCB-F6B3-40E4-A0E8-42CBDBD1A883}"/>
              </a:ext>
            </a:extLst>
          </p:cNvPr>
          <p:cNvPicPr>
            <a:picLocks noChangeAspect="1"/>
          </p:cNvPicPr>
          <p:nvPr/>
        </p:nvPicPr>
        <p:blipFill rotWithShape="1">
          <a:blip r:embed="rId5"/>
          <a:srcRect t="13950" r="40375" b="20444"/>
          <a:stretch/>
        </p:blipFill>
        <p:spPr>
          <a:xfrm>
            <a:off x="6090554" y="1722120"/>
            <a:ext cx="5684520" cy="3518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rázek 4">
            <a:extLst>
              <a:ext uri="{FF2B5EF4-FFF2-40B4-BE49-F238E27FC236}">
                <a16:creationId xmlns:a16="http://schemas.microsoft.com/office/drawing/2014/main" id="{F4EFBAA8-212C-444F-9311-9177268C4AF2}"/>
              </a:ext>
            </a:extLst>
          </p:cNvPr>
          <p:cNvPicPr>
            <a:picLocks noChangeAspect="1"/>
          </p:cNvPicPr>
          <p:nvPr/>
        </p:nvPicPr>
        <p:blipFill rotWithShape="1">
          <a:blip r:embed="rId6"/>
          <a:srcRect l="12000" t="25111" r="61982" b="12889"/>
          <a:stretch/>
        </p:blipFill>
        <p:spPr>
          <a:xfrm>
            <a:off x="3300607" y="202696"/>
            <a:ext cx="3172094" cy="4251960"/>
          </a:xfrm>
          <a:prstGeom prst="rect">
            <a:avLst/>
          </a:prstGeom>
          <a:ln>
            <a:noFill/>
          </a:ln>
          <a:effectLst>
            <a:softEdge rad="112500"/>
          </a:effectLst>
        </p:spPr>
      </p:pic>
      <p:sp>
        <p:nvSpPr>
          <p:cNvPr id="10" name="Zástupný symbol pro obsah 2">
            <a:extLst>
              <a:ext uri="{FF2B5EF4-FFF2-40B4-BE49-F238E27FC236}">
                <a16:creationId xmlns:a16="http://schemas.microsoft.com/office/drawing/2014/main" id="{69FF62B6-5375-4E5B-BEDF-69B07CE04A8B}"/>
              </a:ext>
            </a:extLst>
          </p:cNvPr>
          <p:cNvSpPr txBox="1">
            <a:spLocks/>
          </p:cNvSpPr>
          <p:nvPr/>
        </p:nvSpPr>
        <p:spPr>
          <a:xfrm>
            <a:off x="212683" y="4583690"/>
            <a:ext cx="5877871" cy="26606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solidFill>
                  <a:srgbClr val="002060"/>
                </a:solidFill>
                <a:latin typeface="Times New Roman" panose="02020603050405020304" pitchFamily="18" charset="0"/>
                <a:cs typeface="Times New Roman" panose="02020603050405020304" pitchFamily="18" charset="0"/>
              </a:rPr>
              <a:t>Now, in partnership with </a:t>
            </a:r>
            <a:r>
              <a:rPr lang="en-US" sz="1800" dirty="0" err="1">
                <a:solidFill>
                  <a:srgbClr val="002060"/>
                </a:solidFill>
                <a:latin typeface="Times New Roman" panose="02020603050405020304" pitchFamily="18" charset="0"/>
                <a:cs typeface="Times New Roman" panose="02020603050405020304" pitchFamily="18" charset="0"/>
              </a:rPr>
              <a:t>TerraCycle</a:t>
            </a:r>
            <a:r>
              <a:rPr lang="en-US" sz="1800" dirty="0">
                <a:solidFill>
                  <a:srgbClr val="002060"/>
                </a:solidFill>
                <a:latin typeface="Times New Roman" panose="02020603050405020304" pitchFamily="18" charset="0"/>
                <a:cs typeface="Times New Roman" panose="02020603050405020304" pitchFamily="18" charset="0"/>
              </a:rPr>
              <a:t> and UPS, the maker has launched a special recycling incentive. Customers can return old pairs of Thousand Fell shoes back to the manufacturer. Thousand Fell will then recycle the returned footwear and send customers $20 that can be used toward a new pair of shoes.</a:t>
            </a:r>
            <a:endParaRPr lang="en-AU" sz="1800" dirty="0">
              <a:solidFill>
                <a:srgbClr val="002060"/>
              </a:solidFill>
              <a:latin typeface="Times New Roman" panose="02020603050405020304" pitchFamily="18" charset="0"/>
              <a:cs typeface="Times New Roman" panose="02020603050405020304" pitchFamily="18" charset="0"/>
            </a:endParaRPr>
          </a:p>
        </p:txBody>
      </p:sp>
      <p:pic>
        <p:nvPicPr>
          <p:cNvPr id="8" name="Obrázek 7">
            <a:extLst>
              <a:ext uri="{FF2B5EF4-FFF2-40B4-BE49-F238E27FC236}">
                <a16:creationId xmlns:a16="http://schemas.microsoft.com/office/drawing/2014/main" id="{1EB318D0-9A1C-4B03-9B9E-131ED078C647}"/>
              </a:ext>
            </a:extLst>
          </p:cNvPr>
          <p:cNvPicPr>
            <a:picLocks noChangeAspect="1"/>
          </p:cNvPicPr>
          <p:nvPr/>
        </p:nvPicPr>
        <p:blipFill rotWithShape="1">
          <a:blip r:embed="rId7"/>
          <a:srcRect l="27072" t="28445" r="27161" b="26078"/>
          <a:stretch/>
        </p:blipFill>
        <p:spPr>
          <a:xfrm>
            <a:off x="7003926" y="5072720"/>
            <a:ext cx="3010251" cy="16825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4351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Obrázek 11">
            <a:extLst>
              <a:ext uri="{FF2B5EF4-FFF2-40B4-BE49-F238E27FC236}">
                <a16:creationId xmlns:a16="http://schemas.microsoft.com/office/drawing/2014/main" id="{352725B9-5355-4A57-A871-A1F75C5CF296}"/>
              </a:ext>
            </a:extLst>
          </p:cNvPr>
          <p:cNvPicPr>
            <a:picLocks noChangeAspect="1"/>
          </p:cNvPicPr>
          <p:nvPr/>
        </p:nvPicPr>
        <p:blipFill rotWithShape="1">
          <a:blip r:embed="rId4"/>
          <a:srcRect l="3983" t="28671" r="7624" b="16985"/>
          <a:stretch/>
        </p:blipFill>
        <p:spPr>
          <a:xfrm>
            <a:off x="4539750" y="104104"/>
            <a:ext cx="5621683" cy="1944107"/>
          </a:xfrm>
          <a:prstGeom prst="rect">
            <a:avLst/>
          </a:prstGeom>
          <a:ln>
            <a:noFill/>
          </a:ln>
          <a:effectLst>
            <a:outerShdw blurRad="292100" dist="139700" dir="2700000" algn="tl" rotWithShape="0">
              <a:srgbClr val="333333">
                <a:alpha val="65000"/>
              </a:srgbClr>
            </a:outerShdw>
          </a:effectLst>
        </p:spPr>
      </p:pic>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299148" y="2308081"/>
            <a:ext cx="5322366" cy="28315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800" dirty="0">
                <a:solidFill>
                  <a:srgbClr val="002060"/>
                </a:solidFill>
                <a:latin typeface="Times New Roman" panose="02020603050405020304" pitchFamily="18" charset="0"/>
                <a:cs typeface="Times New Roman" panose="02020603050405020304" pitchFamily="18" charset="0"/>
              </a:rPr>
              <a:t>Czech </a:t>
            </a:r>
            <a:r>
              <a:rPr lang="cs-CZ" sz="1800" dirty="0" err="1">
                <a:solidFill>
                  <a:srgbClr val="002060"/>
                </a:solidFill>
                <a:latin typeface="Times New Roman" panose="02020603050405020304" pitchFamily="18" charset="0"/>
                <a:cs typeface="Times New Roman" panose="02020603050405020304" pitchFamily="18" charset="0"/>
              </a:rPr>
              <a:t>company</a:t>
            </a:r>
            <a:r>
              <a:rPr lang="cs-CZ" sz="1800" dirty="0">
                <a:solidFill>
                  <a:srgbClr val="002060"/>
                </a:solidFill>
                <a:latin typeface="Times New Roman" panose="02020603050405020304" pitchFamily="18" charset="0"/>
                <a:cs typeface="Times New Roman" panose="02020603050405020304" pitchFamily="18" charset="0"/>
              </a:rPr>
              <a:t> </a:t>
            </a:r>
            <a:r>
              <a:rPr lang="cs-CZ" sz="1800" dirty="0">
                <a:solidFill>
                  <a:srgbClr val="002060"/>
                </a:solidFill>
                <a:latin typeface="Times New Roman" panose="02020603050405020304" pitchFamily="18" charset="0"/>
                <a:cs typeface="Times New Roman" panose="02020603050405020304" pitchFamily="18" charset="0"/>
                <a:hlinkClick r:id="rId5"/>
              </a:rPr>
              <a:t>NILMORE</a:t>
            </a:r>
            <a:r>
              <a:rPr lang="cs-CZ" sz="1800" dirty="0">
                <a:solidFill>
                  <a:srgbClr val="002060"/>
                </a:solidFill>
                <a:latin typeface="Times New Roman" panose="02020603050405020304" pitchFamily="18" charset="0"/>
                <a:cs typeface="Times New Roman" panose="02020603050405020304" pitchFamily="18" charset="0"/>
              </a:rPr>
              <a:t> </a:t>
            </a:r>
            <a:r>
              <a:rPr lang="en-US" sz="1800" dirty="0">
                <a:solidFill>
                  <a:srgbClr val="002060"/>
                </a:solidFill>
                <a:latin typeface="Times New Roman" panose="02020603050405020304" pitchFamily="18" charset="0"/>
                <a:cs typeface="Times New Roman" panose="02020603050405020304" pitchFamily="18" charset="0"/>
              </a:rPr>
              <a:t>_returning clothes for recycling</a:t>
            </a:r>
            <a:endParaRPr lang="cs-CZ" sz="1800"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1800" dirty="0">
              <a:solidFill>
                <a:srgbClr val="002060"/>
              </a:solidFill>
              <a:latin typeface="Times New Roman" panose="02020603050405020304" pitchFamily="18" charset="0"/>
              <a:cs typeface="Times New Roman" panose="02020603050405020304" pitchFamily="18" charset="0"/>
            </a:endParaRPr>
          </a:p>
          <a:p>
            <a:pPr marL="0" indent="0">
              <a:buNone/>
            </a:pPr>
            <a:r>
              <a:rPr lang="en-US" sz="1800" dirty="0">
                <a:solidFill>
                  <a:srgbClr val="002060"/>
                </a:solidFill>
                <a:latin typeface="Times New Roman" panose="02020603050405020304" pitchFamily="18" charset="0"/>
                <a:cs typeface="Times New Roman" panose="02020603050405020304" pitchFamily="18" charset="0"/>
              </a:rPr>
              <a:t>Do you no longer want our clothes? Is it worn or did it just go out of fashion? You can return it to us through our network of </a:t>
            </a:r>
            <a:r>
              <a:rPr lang="en-US" sz="1800" dirty="0" err="1">
                <a:solidFill>
                  <a:srgbClr val="002060"/>
                </a:solidFill>
                <a:latin typeface="Times New Roman" panose="02020603050405020304" pitchFamily="18" charset="0"/>
                <a:cs typeface="Times New Roman" panose="02020603050405020304" pitchFamily="18" charset="0"/>
              </a:rPr>
              <a:t>Nilmore</a:t>
            </a:r>
            <a:r>
              <a:rPr lang="en-US" sz="1800" dirty="0">
                <a:solidFill>
                  <a:srgbClr val="002060"/>
                </a:solidFill>
                <a:latin typeface="Times New Roman" panose="02020603050405020304" pitchFamily="18" charset="0"/>
                <a:cs typeface="Times New Roman" panose="02020603050405020304" pitchFamily="18" charset="0"/>
              </a:rPr>
              <a:t>® Circular Points. For each returned piece you will receive a 100 CZK discount, which you can use for the next purchase! If you have purchased a product from one of our partners</a:t>
            </a:r>
          </a:p>
        </p:txBody>
      </p:sp>
      <p:pic>
        <p:nvPicPr>
          <p:cNvPr id="2" name="Obrázek 1">
            <a:extLst>
              <a:ext uri="{FF2B5EF4-FFF2-40B4-BE49-F238E27FC236}">
                <a16:creationId xmlns:a16="http://schemas.microsoft.com/office/drawing/2014/main" id="{2203BE08-E739-4064-A599-85D6CD9A0253}"/>
              </a:ext>
            </a:extLst>
          </p:cNvPr>
          <p:cNvPicPr>
            <a:picLocks noChangeAspect="1"/>
          </p:cNvPicPr>
          <p:nvPr/>
        </p:nvPicPr>
        <p:blipFill rotWithShape="1">
          <a:blip r:embed="rId6"/>
          <a:srcRect t="22601" r="78558" b="70620"/>
          <a:stretch/>
        </p:blipFill>
        <p:spPr>
          <a:xfrm>
            <a:off x="251519" y="1177671"/>
            <a:ext cx="3970523" cy="706114"/>
          </a:xfrm>
          <a:prstGeom prst="rect">
            <a:avLst/>
          </a:prstGeom>
        </p:spPr>
      </p:pic>
      <p:pic>
        <p:nvPicPr>
          <p:cNvPr id="9" name="Obrázek 8">
            <a:extLst>
              <a:ext uri="{FF2B5EF4-FFF2-40B4-BE49-F238E27FC236}">
                <a16:creationId xmlns:a16="http://schemas.microsoft.com/office/drawing/2014/main" id="{FC42D692-C043-4A1B-83E6-033D30962013}"/>
              </a:ext>
            </a:extLst>
          </p:cNvPr>
          <p:cNvPicPr>
            <a:picLocks noChangeAspect="1"/>
          </p:cNvPicPr>
          <p:nvPr/>
        </p:nvPicPr>
        <p:blipFill rotWithShape="1">
          <a:blip r:embed="rId7"/>
          <a:srcRect l="41500" t="16985" r="18375" b="13663"/>
          <a:stretch/>
        </p:blipFill>
        <p:spPr>
          <a:xfrm>
            <a:off x="7350592" y="2148840"/>
            <a:ext cx="4704247" cy="45735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Obrázek 10">
            <a:extLst>
              <a:ext uri="{FF2B5EF4-FFF2-40B4-BE49-F238E27FC236}">
                <a16:creationId xmlns:a16="http://schemas.microsoft.com/office/drawing/2014/main" id="{687CF6FC-81E1-472D-839B-ED19F8764DDD}"/>
              </a:ext>
            </a:extLst>
          </p:cNvPr>
          <p:cNvPicPr>
            <a:picLocks noChangeAspect="1"/>
          </p:cNvPicPr>
          <p:nvPr/>
        </p:nvPicPr>
        <p:blipFill rotWithShape="1">
          <a:blip r:embed="rId8"/>
          <a:srcRect l="9124" t="33655" r="9876" b="36222"/>
          <a:stretch/>
        </p:blipFill>
        <p:spPr>
          <a:xfrm>
            <a:off x="251520" y="5240242"/>
            <a:ext cx="6911280" cy="1445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4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299148" y="234761"/>
            <a:ext cx="8166018" cy="461665"/>
          </a:xfrm>
          <a:prstGeom prst="rect">
            <a:avLst/>
          </a:prstGeom>
        </p:spPr>
        <p:txBody>
          <a:bodyPr wrap="none">
            <a:spAutoFit/>
          </a:bodyPr>
          <a:lstStyle/>
          <a:p>
            <a:pPr algn="ctr"/>
            <a:r>
              <a:rPr lang="en-AU" sz="2400" b="1" dirty="0">
                <a:solidFill>
                  <a:srgbClr val="002060"/>
                </a:solidFill>
                <a:latin typeface="Times New Roman" panose="02020603050405020304" pitchFamily="18" charset="0"/>
                <a:cs typeface="Times New Roman" panose="02020603050405020304" pitchFamily="18" charset="0"/>
              </a:rPr>
              <a:t>Impact on business concepts in new forms of business models</a:t>
            </a: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123063" y="1355467"/>
            <a:ext cx="4825434"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800" dirty="0">
                <a:solidFill>
                  <a:srgbClr val="002060"/>
                </a:solidFill>
                <a:latin typeface="Times New Roman" panose="02020603050405020304" pitchFamily="18" charset="0"/>
                <a:cs typeface="Times New Roman" panose="02020603050405020304" pitchFamily="18" charset="0"/>
                <a:hlinkClick r:id="rId4"/>
              </a:rPr>
              <a:t>Circular Business models </a:t>
            </a:r>
            <a:br>
              <a:rPr lang="cs-CZ" sz="1800" dirty="0">
                <a:solidFill>
                  <a:srgbClr val="002060"/>
                </a:solidFill>
                <a:latin typeface="Times New Roman" panose="02020603050405020304" pitchFamily="18" charset="0"/>
                <a:cs typeface="Times New Roman" panose="02020603050405020304" pitchFamily="18" charset="0"/>
              </a:rPr>
            </a:br>
            <a:r>
              <a:rPr lang="en-AU" sz="1800" dirty="0">
                <a:solidFill>
                  <a:srgbClr val="002060"/>
                </a:solidFill>
                <a:latin typeface="Times New Roman" panose="02020603050405020304" pitchFamily="18" charset="0"/>
                <a:cs typeface="Times New Roman" panose="02020603050405020304" pitchFamily="18" charset="0"/>
              </a:rPr>
              <a:t>(ELLEN MACARTHUR FOUNDATION)</a:t>
            </a:r>
          </a:p>
          <a:p>
            <a:pPr marL="0" indent="0">
              <a:buNone/>
            </a:pPr>
            <a:endParaRPr lang="en-AU" sz="1800" dirty="0">
              <a:solidFill>
                <a:srgbClr val="002060"/>
              </a:solidFill>
              <a:latin typeface="Times New Roman" panose="02020603050405020304" pitchFamily="18" charset="0"/>
              <a:cs typeface="Times New Roman" panose="02020603050405020304" pitchFamily="18" charset="0"/>
              <a:hlinkClick r:id="rId5"/>
            </a:endParaRPr>
          </a:p>
          <a:p>
            <a:r>
              <a:rPr lang="en-AU" sz="1800" dirty="0">
                <a:solidFill>
                  <a:srgbClr val="002060"/>
                </a:solidFill>
                <a:latin typeface="Times New Roman" panose="02020603050405020304" pitchFamily="18" charset="0"/>
                <a:cs typeface="Times New Roman" panose="02020603050405020304" pitchFamily="18" charset="0"/>
                <a:hlinkClick r:id="rId5"/>
              </a:rPr>
              <a:t>10 Circular Business Model Examples</a:t>
            </a:r>
            <a:r>
              <a:rPr lang="en-AU" sz="1800" dirty="0">
                <a:solidFill>
                  <a:srgbClr val="002060"/>
                </a:solidFill>
                <a:latin typeface="Times New Roman" panose="02020603050405020304" pitchFamily="18" charset="0"/>
                <a:cs typeface="Times New Roman" panose="02020603050405020304" pitchFamily="18" charset="0"/>
              </a:rPr>
              <a:t> (Circular value chains through data / Circular product design / Use, reuse, share, and repair )</a:t>
            </a:r>
          </a:p>
          <a:p>
            <a:endParaRPr lang="en-AU" sz="1800" dirty="0">
              <a:solidFill>
                <a:srgbClr val="002060"/>
              </a:solidFill>
              <a:latin typeface="Times New Roman" panose="02020603050405020304" pitchFamily="18" charset="0"/>
              <a:cs typeface="Times New Roman" panose="02020603050405020304" pitchFamily="18" charset="0"/>
            </a:endParaRPr>
          </a:p>
          <a:p>
            <a:r>
              <a:rPr lang="en-AU" sz="1800" dirty="0">
                <a:solidFill>
                  <a:srgbClr val="002060"/>
                </a:solidFill>
                <a:latin typeface="Times New Roman" panose="02020603050405020304" pitchFamily="18" charset="0"/>
                <a:cs typeface="Times New Roman" panose="02020603050405020304" pitchFamily="18" charset="0"/>
                <a:hlinkClick r:id="rId6"/>
              </a:rPr>
              <a:t>10 Examples of Circular Economy Solutions</a:t>
            </a:r>
            <a:r>
              <a:rPr lang="en-AU" sz="1800" dirty="0">
                <a:solidFill>
                  <a:srgbClr val="002060"/>
                </a:solidFill>
                <a:latin typeface="Times New Roman" panose="02020603050405020304" pitchFamily="18" charset="0"/>
                <a:cs typeface="Times New Roman" panose="02020603050405020304" pitchFamily="18" charset="0"/>
              </a:rPr>
              <a:t> (Industrial symbiosis / The Danish deposit and return </a:t>
            </a:r>
            <a:r>
              <a:rPr lang="en-AU" sz="1800" dirty="0" err="1">
                <a:solidFill>
                  <a:srgbClr val="002060"/>
                </a:solidFill>
                <a:latin typeface="Times New Roman" panose="02020603050405020304" pitchFamily="18" charset="0"/>
                <a:cs typeface="Times New Roman" panose="02020603050405020304" pitchFamily="18" charset="0"/>
              </a:rPr>
              <a:t>systém</a:t>
            </a:r>
            <a:r>
              <a:rPr lang="en-AU" sz="1800" dirty="0">
                <a:solidFill>
                  <a:srgbClr val="002060"/>
                </a:solidFill>
                <a:latin typeface="Times New Roman" panose="02020603050405020304" pitchFamily="18" charset="0"/>
                <a:cs typeface="Times New Roman" panose="02020603050405020304" pitchFamily="18" charset="0"/>
              </a:rPr>
              <a:t> for recycling cans and bottles / Denmark´s first circular </a:t>
            </a:r>
            <a:r>
              <a:rPr lang="en-AU" sz="1800" dirty="0" err="1">
                <a:solidFill>
                  <a:srgbClr val="002060"/>
                </a:solidFill>
                <a:latin typeface="Times New Roman" panose="02020603050405020304" pitchFamily="18" charset="0"/>
                <a:cs typeface="Times New Roman" panose="02020603050405020304" pitchFamily="18" charset="0"/>
              </a:rPr>
              <a:t>soucial</a:t>
            </a:r>
            <a:r>
              <a:rPr lang="en-AU" sz="1800" dirty="0">
                <a:solidFill>
                  <a:srgbClr val="002060"/>
                </a:solidFill>
                <a:latin typeface="Times New Roman" panose="02020603050405020304" pitchFamily="18" charset="0"/>
                <a:cs typeface="Times New Roman" panose="02020603050405020304" pitchFamily="18" charset="0"/>
              </a:rPr>
              <a:t> housing project / Recycling of artificial turf / Closed loop in reuse packaging-as-service / Re-using old bricks to build a greener future)</a:t>
            </a:r>
          </a:p>
          <a:p>
            <a:endParaRPr lang="en-AU" sz="1800" dirty="0">
              <a:solidFill>
                <a:srgbClr val="002060"/>
              </a:solidFill>
              <a:latin typeface="Times New Roman" panose="02020603050405020304" pitchFamily="18" charset="0"/>
              <a:cs typeface="Times New Roman" panose="02020603050405020304" pitchFamily="18" charset="0"/>
            </a:endParaRPr>
          </a:p>
          <a:p>
            <a:r>
              <a:rPr lang="en-AU" sz="1800" dirty="0">
                <a:solidFill>
                  <a:srgbClr val="002060"/>
                </a:solidFill>
                <a:latin typeface="Times New Roman" panose="02020603050405020304" pitchFamily="18" charset="0"/>
                <a:cs typeface="Times New Roman" panose="02020603050405020304" pitchFamily="18" charset="0"/>
                <a:hlinkClick r:id="rId7"/>
              </a:rPr>
              <a:t>Circulars Awards Program</a:t>
            </a:r>
            <a:endParaRPr lang="en-AU"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endParaRPr lang="en-US" sz="1800" dirty="0">
              <a:solidFill>
                <a:srgbClr val="002060"/>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A79103AD-4B48-44D6-9594-8F997EF2CBE2}"/>
              </a:ext>
            </a:extLst>
          </p:cNvPr>
          <p:cNvPicPr>
            <a:picLocks noChangeAspect="1"/>
          </p:cNvPicPr>
          <p:nvPr/>
        </p:nvPicPr>
        <p:blipFill rotWithShape="1">
          <a:blip r:embed="rId8"/>
          <a:srcRect t="12222" b="30000"/>
          <a:stretch/>
        </p:blipFill>
        <p:spPr>
          <a:xfrm>
            <a:off x="4820040" y="776706"/>
            <a:ext cx="5505000" cy="1789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rázek 4">
            <a:extLst>
              <a:ext uri="{FF2B5EF4-FFF2-40B4-BE49-F238E27FC236}">
                <a16:creationId xmlns:a16="http://schemas.microsoft.com/office/drawing/2014/main" id="{E24C3930-C745-4945-9855-EDE8AE76DEF7}"/>
              </a:ext>
            </a:extLst>
          </p:cNvPr>
          <p:cNvPicPr>
            <a:picLocks noChangeAspect="1"/>
          </p:cNvPicPr>
          <p:nvPr/>
        </p:nvPicPr>
        <p:blipFill rotWithShape="1">
          <a:blip r:embed="rId9"/>
          <a:srcRect l="7004" t="13334" r="8875" b="6889"/>
          <a:stretch/>
        </p:blipFill>
        <p:spPr>
          <a:xfrm>
            <a:off x="5455920" y="2938596"/>
            <a:ext cx="5873221" cy="31331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0675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899" y="361969"/>
            <a:ext cx="7609112" cy="461665"/>
          </a:xfrm>
          <a:prstGeom prst="rect">
            <a:avLst/>
          </a:prstGeom>
        </p:spPr>
        <p:txBody>
          <a:bodyPr wrap="square">
            <a:spAutoFit/>
          </a:bodyPr>
          <a:lstStyle/>
          <a:p>
            <a:pPr lvl="0">
              <a:defRPr/>
            </a:pPr>
            <a:r>
              <a:rPr lang="cs-CZ" sz="2400" kern="0" dirty="0" err="1">
                <a:solidFill>
                  <a:srgbClr val="002060"/>
                </a:solidFill>
                <a:latin typeface="Times New Roman"/>
                <a:ea typeface="+mj-ea"/>
                <a:cs typeface="+mj-cs"/>
              </a:rPr>
              <a:t>Explore</a:t>
            </a:r>
            <a:r>
              <a:rPr lang="cs-CZ" sz="2400" kern="0" dirty="0">
                <a:solidFill>
                  <a:srgbClr val="002060"/>
                </a:solidFill>
                <a:latin typeface="Times New Roman"/>
                <a:ea typeface="+mj-ea"/>
                <a:cs typeface="+mj-cs"/>
              </a:rPr>
              <a:t> </a:t>
            </a:r>
            <a:r>
              <a:rPr lang="cs-CZ" sz="2400" kern="0" dirty="0" err="1">
                <a:solidFill>
                  <a:srgbClr val="002060"/>
                </a:solidFill>
                <a:latin typeface="Times New Roman"/>
                <a:ea typeface="+mj-ea"/>
                <a:cs typeface="+mj-cs"/>
              </a:rPr>
              <a:t>publication</a:t>
            </a:r>
            <a:r>
              <a:rPr lang="cs-CZ" sz="2400" kern="0" dirty="0">
                <a:solidFill>
                  <a:srgbClr val="002060"/>
                </a:solidFill>
                <a:latin typeface="Times New Roman"/>
                <a:ea typeface="+mj-ea"/>
                <a:cs typeface="+mj-cs"/>
              </a:rPr>
              <a:t>…</a:t>
            </a:r>
            <a:endParaRPr lang="en-GB" sz="2400" kern="0" dirty="0">
              <a:solidFill>
                <a:srgbClr val="002060"/>
              </a:solidFill>
              <a:latin typeface="Times New Roman"/>
              <a:ea typeface="+mj-ea"/>
              <a:cs typeface="+mj-cs"/>
            </a:endParaRPr>
          </a:p>
        </p:txBody>
      </p:sp>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090863"/>
            <a:ext cx="10255973" cy="514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1600"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https://stateofgreen.com/en/wp-content/uploads/2018/07/Forside.png">
            <a:hlinkClick r:id="rId3"/>
            <a:extLst>
              <a:ext uri="{FF2B5EF4-FFF2-40B4-BE49-F238E27FC236}">
                <a16:creationId xmlns:a16="http://schemas.microsoft.com/office/drawing/2014/main" id="{286FBAF6-8A2A-48E2-BB70-4CCC6343E4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203959"/>
            <a:ext cx="2704743" cy="3823335"/>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6D55C442-8FB0-41E8-BBBC-D50EE865D2BC}"/>
              </a:ext>
            </a:extLst>
          </p:cNvPr>
          <p:cNvSpPr/>
          <p:nvPr/>
        </p:nvSpPr>
        <p:spPr>
          <a:xfrm>
            <a:off x="206375" y="5166972"/>
            <a:ext cx="2956263" cy="1200329"/>
          </a:xfrm>
          <a:prstGeom prst="rect">
            <a:avLst/>
          </a:prstGeom>
        </p:spPr>
        <p:txBody>
          <a:bodyPr wrap="square">
            <a:spAutoFit/>
          </a:bodyPr>
          <a:lstStyle/>
          <a:p>
            <a:r>
              <a:rPr lang="en-US" dirty="0"/>
              <a:t>Experiences from Denmark and New York on closing the loop through partnerships and circular business models</a:t>
            </a:r>
            <a:endParaRPr lang="cs-CZ" dirty="0"/>
          </a:p>
        </p:txBody>
      </p:sp>
      <p:pic>
        <p:nvPicPr>
          <p:cNvPr id="4" name="Obrázek 3">
            <a:hlinkClick r:id="rId5"/>
            <a:extLst>
              <a:ext uri="{FF2B5EF4-FFF2-40B4-BE49-F238E27FC236}">
                <a16:creationId xmlns:a16="http://schemas.microsoft.com/office/drawing/2014/main" id="{C935292D-D443-4AFA-9C1B-130088DDF5AB}"/>
              </a:ext>
            </a:extLst>
          </p:cNvPr>
          <p:cNvPicPr>
            <a:picLocks noChangeAspect="1"/>
          </p:cNvPicPr>
          <p:nvPr/>
        </p:nvPicPr>
        <p:blipFill>
          <a:blip r:embed="rId6"/>
          <a:stretch>
            <a:fillRect/>
          </a:stretch>
        </p:blipFill>
        <p:spPr>
          <a:xfrm>
            <a:off x="3274696" y="1203959"/>
            <a:ext cx="2704743" cy="3825493"/>
          </a:xfrm>
          <a:prstGeom prst="rect">
            <a:avLst/>
          </a:prstGeom>
        </p:spPr>
      </p:pic>
      <p:sp>
        <p:nvSpPr>
          <p:cNvPr id="7" name="Obdélník 6">
            <a:extLst>
              <a:ext uri="{FF2B5EF4-FFF2-40B4-BE49-F238E27FC236}">
                <a16:creationId xmlns:a16="http://schemas.microsoft.com/office/drawing/2014/main" id="{D12AE1D8-B97A-4E74-A804-962EB4ABEBEA}"/>
              </a:ext>
            </a:extLst>
          </p:cNvPr>
          <p:cNvSpPr/>
          <p:nvPr/>
        </p:nvSpPr>
        <p:spPr>
          <a:xfrm>
            <a:off x="3480079" y="5119346"/>
            <a:ext cx="2499360" cy="1200329"/>
          </a:xfrm>
          <a:prstGeom prst="rect">
            <a:avLst/>
          </a:prstGeom>
        </p:spPr>
        <p:txBody>
          <a:bodyPr wrap="square">
            <a:spAutoFit/>
          </a:bodyPr>
          <a:lstStyle/>
          <a:p>
            <a:r>
              <a:rPr lang="en-US" dirty="0">
                <a:solidFill>
                  <a:srgbClr val="363636"/>
                </a:solidFill>
                <a:latin typeface="Unica"/>
              </a:rPr>
              <a:t>How business models can accelerate the transition to a circular economy</a:t>
            </a:r>
            <a:endParaRPr lang="cs-CZ" dirty="0"/>
          </a:p>
        </p:txBody>
      </p:sp>
      <p:pic>
        <p:nvPicPr>
          <p:cNvPr id="8" name="Obrázek 7">
            <a:hlinkClick r:id="rId7"/>
            <a:extLst>
              <a:ext uri="{FF2B5EF4-FFF2-40B4-BE49-F238E27FC236}">
                <a16:creationId xmlns:a16="http://schemas.microsoft.com/office/drawing/2014/main" id="{96A1A45C-49CE-4F1A-A578-10CD271412FB}"/>
              </a:ext>
            </a:extLst>
          </p:cNvPr>
          <p:cNvPicPr>
            <a:picLocks noChangeAspect="1"/>
          </p:cNvPicPr>
          <p:nvPr/>
        </p:nvPicPr>
        <p:blipFill rotWithShape="1">
          <a:blip r:embed="rId8"/>
          <a:srcRect l="35125" t="19556" r="36666" b="12667"/>
          <a:stretch/>
        </p:blipFill>
        <p:spPr>
          <a:xfrm>
            <a:off x="6321249" y="1203959"/>
            <a:ext cx="2896974" cy="3915387"/>
          </a:xfrm>
          <a:prstGeom prst="rect">
            <a:avLst/>
          </a:prstGeom>
        </p:spPr>
      </p:pic>
      <p:sp>
        <p:nvSpPr>
          <p:cNvPr id="9" name="Obdélník 8">
            <a:extLst>
              <a:ext uri="{FF2B5EF4-FFF2-40B4-BE49-F238E27FC236}">
                <a16:creationId xmlns:a16="http://schemas.microsoft.com/office/drawing/2014/main" id="{240666A7-918C-44C6-9C2B-19BB9EF346CA}"/>
              </a:ext>
            </a:extLst>
          </p:cNvPr>
          <p:cNvSpPr/>
          <p:nvPr/>
        </p:nvSpPr>
        <p:spPr>
          <a:xfrm>
            <a:off x="6527624" y="5119346"/>
            <a:ext cx="2735744" cy="1200329"/>
          </a:xfrm>
          <a:prstGeom prst="rect">
            <a:avLst/>
          </a:prstGeom>
        </p:spPr>
        <p:txBody>
          <a:bodyPr wrap="square">
            <a:spAutoFit/>
          </a:bodyPr>
          <a:lstStyle/>
          <a:p>
            <a:r>
              <a:rPr lang="en-US" dirty="0"/>
              <a:t>A circular economy as an opportunity</a:t>
            </a:r>
          </a:p>
          <a:p>
            <a:r>
              <a:rPr lang="en-US" dirty="0"/>
              <a:t>for successful innovations of Czech firms </a:t>
            </a:r>
          </a:p>
        </p:txBody>
      </p:sp>
    </p:spTree>
    <p:extLst>
      <p:ext uri="{BB962C8B-B14F-4D97-AF65-F5344CB8AC3E}">
        <p14:creationId xmlns:p14="http://schemas.microsoft.com/office/powerpoint/2010/main" val="4181573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899" y="361969"/>
            <a:ext cx="7609112" cy="461665"/>
          </a:xfrm>
          <a:prstGeom prst="rect">
            <a:avLst/>
          </a:prstGeom>
        </p:spPr>
        <p:txBody>
          <a:bodyPr wrap="square">
            <a:spAutoFit/>
          </a:bodyPr>
          <a:lstStyle/>
          <a:p>
            <a:pPr lvl="0">
              <a:defRPr/>
            </a:pPr>
            <a:r>
              <a:rPr lang="cs-CZ" sz="2400" kern="0" dirty="0" err="1">
                <a:solidFill>
                  <a:srgbClr val="002060"/>
                </a:solidFill>
                <a:latin typeface="Times New Roman"/>
                <a:ea typeface="+mj-ea"/>
                <a:cs typeface="+mj-cs"/>
              </a:rPr>
              <a:t>Explore</a:t>
            </a:r>
            <a:r>
              <a:rPr lang="cs-CZ" sz="2400" kern="0" dirty="0">
                <a:solidFill>
                  <a:srgbClr val="002060"/>
                </a:solidFill>
                <a:latin typeface="Times New Roman"/>
                <a:ea typeface="+mj-ea"/>
                <a:cs typeface="+mj-cs"/>
              </a:rPr>
              <a:t> …</a:t>
            </a:r>
            <a:endParaRPr lang="en-GB" sz="2400" kern="0" dirty="0">
              <a:solidFill>
                <a:srgbClr val="002060"/>
              </a:solidFill>
              <a:latin typeface="Times New Roman"/>
              <a:ea typeface="+mj-ea"/>
              <a:cs typeface="+mj-cs"/>
            </a:endParaRPr>
          </a:p>
        </p:txBody>
      </p:sp>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090863"/>
            <a:ext cx="10255973" cy="514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16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CAF705F9-D1EE-4D29-8EAB-5C39923511C8}"/>
              </a:ext>
            </a:extLst>
          </p:cNvPr>
          <p:cNvSpPr/>
          <p:nvPr/>
        </p:nvSpPr>
        <p:spPr>
          <a:xfrm>
            <a:off x="395898" y="1281246"/>
            <a:ext cx="11110301" cy="2215991"/>
          </a:xfrm>
          <a:prstGeom prst="rect">
            <a:avLst/>
          </a:prstGeom>
        </p:spPr>
        <p:txBody>
          <a:bodyPr wrap="square">
            <a:spAutoFit/>
          </a:bodyPr>
          <a:lstStyle/>
          <a:p>
            <a:r>
              <a:rPr lang="cs-CZ" dirty="0">
                <a:solidFill>
                  <a:srgbClr val="002060"/>
                </a:solidFill>
                <a:latin typeface="Times New Roman" panose="02020603050405020304" pitchFamily="18" charset="0"/>
                <a:cs typeface="Times New Roman" panose="02020603050405020304" pitchFamily="18" charset="0"/>
              </a:rPr>
              <a:t>European </a:t>
            </a:r>
            <a:r>
              <a:rPr lang="cs-CZ" dirty="0" err="1">
                <a:solidFill>
                  <a:srgbClr val="002060"/>
                </a:solidFill>
                <a:latin typeface="Times New Roman" panose="02020603050405020304" pitchFamily="18" charset="0"/>
                <a:cs typeface="Times New Roman" panose="02020603050405020304" pitchFamily="18" charset="0"/>
              </a:rPr>
              <a:t>Parliament</a:t>
            </a:r>
            <a:r>
              <a:rPr lang="cs-CZ" dirty="0">
                <a:solidFill>
                  <a:srgbClr val="002060"/>
                </a:solidFill>
                <a:latin typeface="Times New Roman" panose="02020603050405020304" pitchFamily="18" charset="0"/>
                <a:cs typeface="Times New Roman" panose="02020603050405020304" pitchFamily="18" charset="0"/>
              </a:rPr>
              <a:t>/</a:t>
            </a:r>
            <a:r>
              <a:rPr lang="cs-CZ" dirty="0" err="1">
                <a:solidFill>
                  <a:srgbClr val="002060"/>
                </a:solidFill>
                <a:latin typeface="Times New Roman" panose="02020603050405020304" pitchFamily="18" charset="0"/>
                <a:cs typeface="Times New Roman" panose="02020603050405020304" pitchFamily="18" charset="0"/>
              </a:rPr>
              <a:t>News</a:t>
            </a:r>
            <a:r>
              <a:rPr lang="cs-CZ" dirty="0">
                <a:solidFill>
                  <a:srgbClr val="002060"/>
                </a:solidFill>
                <a:latin typeface="Times New Roman" panose="02020603050405020304" pitchFamily="18" charset="0"/>
                <a:cs typeface="Times New Roman" panose="02020603050405020304" pitchFamily="18" charset="0"/>
              </a:rPr>
              <a:t>/</a:t>
            </a:r>
            <a:r>
              <a:rPr lang="cs-CZ" dirty="0" err="1">
                <a:solidFill>
                  <a:srgbClr val="002060"/>
                </a:solidFill>
                <a:latin typeface="Times New Roman" panose="02020603050405020304" pitchFamily="18" charset="0"/>
                <a:cs typeface="Times New Roman" panose="02020603050405020304" pitchFamily="18" charset="0"/>
              </a:rPr>
              <a:t>Priorities</a:t>
            </a:r>
            <a:r>
              <a:rPr lang="cs-CZ" dirty="0">
                <a:solidFill>
                  <a:srgbClr val="002060"/>
                </a:solidFill>
                <a:latin typeface="Times New Roman" panose="02020603050405020304" pitchFamily="18" charset="0"/>
                <a:cs typeface="Times New Roman" panose="02020603050405020304" pitchFamily="18" charset="0"/>
              </a:rPr>
              <a:t>/</a:t>
            </a:r>
            <a:r>
              <a:rPr lang="cs-CZ" dirty="0" err="1">
                <a:solidFill>
                  <a:srgbClr val="002060"/>
                </a:solidFill>
                <a:latin typeface="Times New Roman" panose="02020603050405020304" pitchFamily="18" charset="0"/>
                <a:cs typeface="Times New Roman" panose="02020603050405020304" pitchFamily="18" charset="0"/>
              </a:rPr>
              <a:t>Circular</a:t>
            </a:r>
            <a:r>
              <a:rPr lang="cs-CZ" dirty="0">
                <a:solidFill>
                  <a:srgbClr val="002060"/>
                </a:solidFill>
                <a:latin typeface="Times New Roman" panose="02020603050405020304" pitchFamily="18" charset="0"/>
                <a:cs typeface="Times New Roman" panose="02020603050405020304" pitchFamily="18" charset="0"/>
              </a:rPr>
              <a:t> </a:t>
            </a:r>
            <a:r>
              <a:rPr lang="cs-CZ" dirty="0" err="1">
                <a:solidFill>
                  <a:srgbClr val="002060"/>
                </a:solidFill>
                <a:latin typeface="Times New Roman" panose="02020603050405020304" pitchFamily="18" charset="0"/>
                <a:cs typeface="Times New Roman" panose="02020603050405020304" pitchFamily="18" charset="0"/>
              </a:rPr>
              <a:t>economy</a:t>
            </a:r>
            <a:endParaRPr lang="cs-CZ" dirty="0">
              <a:solidFill>
                <a:srgbClr val="002060"/>
              </a:solidFill>
              <a:latin typeface="Times New Roman" panose="02020603050405020304" pitchFamily="18" charset="0"/>
              <a:cs typeface="Times New Roman" panose="02020603050405020304" pitchFamily="18" charset="0"/>
            </a:endParaRPr>
          </a:p>
          <a:p>
            <a:endParaRPr lang="cs-CZ" sz="2400" b="1" dirty="0">
              <a:solidFill>
                <a:srgbClr val="002060"/>
              </a:solidFill>
              <a:latin typeface="Times New Roman" panose="02020603050405020304" pitchFamily="18" charset="0"/>
              <a:cs typeface="Times New Roman" panose="02020603050405020304" pitchFamily="18" charset="0"/>
            </a:endParaRPr>
          </a:p>
          <a:p>
            <a:r>
              <a:rPr lang="en-US" sz="2400" b="1" dirty="0">
                <a:solidFill>
                  <a:srgbClr val="002060"/>
                </a:solidFill>
                <a:latin typeface="Times New Roman" panose="02020603050405020304" pitchFamily="18" charset="0"/>
                <a:cs typeface="Times New Roman" panose="02020603050405020304" pitchFamily="18" charset="0"/>
              </a:rPr>
              <a:t>Circular economy and waste reduction</a:t>
            </a:r>
          </a:p>
          <a:p>
            <a:r>
              <a:rPr lang="en-US" dirty="0">
                <a:solidFill>
                  <a:srgbClr val="002060"/>
                </a:solidFill>
                <a:latin typeface="Times New Roman" panose="02020603050405020304" pitchFamily="18" charset="0"/>
                <a:cs typeface="Times New Roman" panose="02020603050405020304" pitchFamily="18" charset="0"/>
              </a:rPr>
              <a:t>Moving towards a resource-efficient society</a:t>
            </a:r>
          </a:p>
          <a:p>
            <a:r>
              <a:rPr lang="en-US" dirty="0">
                <a:solidFill>
                  <a:srgbClr val="002060"/>
                </a:solidFill>
                <a:latin typeface="Times New Roman" panose="02020603050405020304" pitchFamily="18" charset="0"/>
                <a:cs typeface="Times New Roman" panose="02020603050405020304" pitchFamily="18" charset="0"/>
              </a:rPr>
              <a:t>Find out what the European Parliament is doing to ensure our resources are managed in a more sustainable way.</a:t>
            </a:r>
            <a:endParaRPr lang="cs-CZ" dirty="0">
              <a:solidFill>
                <a:srgbClr val="002060"/>
              </a:solidFill>
              <a:latin typeface="Times New Roman" panose="02020603050405020304" pitchFamily="18" charset="0"/>
              <a:cs typeface="Times New Roman" panose="02020603050405020304" pitchFamily="18" charset="0"/>
            </a:endParaRPr>
          </a:p>
          <a:p>
            <a:endParaRPr lang="cs-CZ" dirty="0">
              <a:solidFill>
                <a:srgbClr val="002060"/>
              </a:solidFill>
              <a:latin typeface="Times New Roman" panose="02020603050405020304" pitchFamily="18" charset="0"/>
              <a:cs typeface="Times New Roman" panose="02020603050405020304" pitchFamily="18" charset="0"/>
            </a:endParaRPr>
          </a:p>
          <a:p>
            <a:r>
              <a:rPr lang="cs-CZ" dirty="0">
                <a:solidFill>
                  <a:srgbClr val="002060"/>
                </a:solidFill>
                <a:latin typeface="Times New Roman" panose="02020603050405020304" pitchFamily="18" charset="0"/>
                <a:cs typeface="Times New Roman" panose="02020603050405020304" pitchFamily="18" charset="0"/>
                <a:hlinkClick r:id="rId4"/>
              </a:rPr>
              <a:t>https://www.europarl.europa.eu/news/en/headlines/priorities/circular-economy</a:t>
            </a:r>
            <a:r>
              <a:rPr lang="cs-CZ" dirty="0">
                <a:solidFill>
                  <a:srgbClr val="002060"/>
                </a:solidFill>
                <a:latin typeface="Times New Roman" panose="02020603050405020304" pitchFamily="18" charset="0"/>
                <a:cs typeface="Times New Roman" panose="02020603050405020304" pitchFamily="18" charset="0"/>
              </a:rPr>
              <a:t> </a:t>
            </a:r>
          </a:p>
        </p:txBody>
      </p:sp>
      <p:pic>
        <p:nvPicPr>
          <p:cNvPr id="10" name="Obrázek 9">
            <a:extLst>
              <a:ext uri="{FF2B5EF4-FFF2-40B4-BE49-F238E27FC236}">
                <a16:creationId xmlns:a16="http://schemas.microsoft.com/office/drawing/2014/main" id="{39272B00-2AF4-49E3-916E-997BBE976A77}"/>
              </a:ext>
            </a:extLst>
          </p:cNvPr>
          <p:cNvPicPr>
            <a:picLocks noChangeAspect="1"/>
          </p:cNvPicPr>
          <p:nvPr/>
        </p:nvPicPr>
        <p:blipFill rotWithShape="1">
          <a:blip r:embed="rId5"/>
          <a:srcRect t="34888" b="21556"/>
          <a:stretch/>
        </p:blipFill>
        <p:spPr>
          <a:xfrm>
            <a:off x="0" y="3870960"/>
            <a:ext cx="12192000" cy="2987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87585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dirty="0"/>
          </a:p>
        </p:txBody>
      </p:sp>
      <p:sp>
        <p:nvSpPr>
          <p:cNvPr id="8" name="Zástupný symbol pro obsah 2"/>
          <p:cNvSpPr txBox="1">
            <a:spLocks/>
          </p:cNvSpPr>
          <p:nvPr/>
        </p:nvSpPr>
        <p:spPr>
          <a:xfrm>
            <a:off x="1374104" y="1728685"/>
            <a:ext cx="8280920" cy="45318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002060"/>
                </a:solidFill>
                <a:latin typeface="Times New Roman" panose="02020603050405020304" pitchFamily="18" charset="0"/>
                <a:cs typeface="Times New Roman" panose="02020603050405020304" pitchFamily="18" charset="0"/>
              </a:rPr>
              <a:t>What are you taking away from today's module?</a:t>
            </a:r>
            <a:endParaRPr lang="cs-CZ" sz="5400" b="1" kern="0" dirty="0">
              <a:solidFill>
                <a:srgbClr val="002060"/>
              </a:solidFill>
              <a:latin typeface="Times New Roman"/>
              <a:cs typeface="Times New Roman" panose="02020603050405020304" pitchFamily="18" charset="0"/>
            </a:endParaRPr>
          </a:p>
          <a:p>
            <a:pPr marL="0" indent="0">
              <a:buNone/>
            </a:pPr>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cs-CZ"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F6871C16-A1F1-40D0-B707-4754AC2BB5E5}"/>
              </a:ext>
            </a:extLst>
          </p:cNvPr>
          <p:cNvPicPr>
            <a:picLocks noChangeAspect="1"/>
          </p:cNvPicPr>
          <p:nvPr/>
        </p:nvPicPr>
        <p:blipFill>
          <a:blip r:embed="rId3"/>
          <a:stretch>
            <a:fillRect/>
          </a:stretch>
        </p:blipFill>
        <p:spPr>
          <a:xfrm>
            <a:off x="0" y="3994632"/>
            <a:ext cx="12192000" cy="2414031"/>
          </a:xfrm>
          <a:prstGeom prst="rect">
            <a:avLst/>
          </a:prstGeom>
        </p:spPr>
      </p:pic>
    </p:spTree>
    <p:extLst>
      <p:ext uri="{BB962C8B-B14F-4D97-AF65-F5344CB8AC3E}">
        <p14:creationId xmlns:p14="http://schemas.microsoft.com/office/powerpoint/2010/main" val="3705363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dirty="0"/>
          </a:p>
        </p:txBody>
      </p:sp>
      <p:sp>
        <p:nvSpPr>
          <p:cNvPr id="8" name="Zástupný symbol pro obsah 2"/>
          <p:cNvSpPr txBox="1">
            <a:spLocks/>
          </p:cNvSpPr>
          <p:nvPr/>
        </p:nvSpPr>
        <p:spPr>
          <a:xfrm>
            <a:off x="1465544" y="1469605"/>
            <a:ext cx="8280920" cy="45318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cs-CZ" sz="5400" b="1" dirty="0">
                <a:solidFill>
                  <a:srgbClr val="002060"/>
                </a:solidFill>
                <a:latin typeface="Times New Roman" panose="02020603050405020304" pitchFamily="18" charset="0"/>
                <a:cs typeface="Times New Roman" panose="02020603050405020304" pitchFamily="18" charset="0"/>
              </a:rPr>
              <a:t>U</a:t>
            </a:r>
            <a:r>
              <a:rPr lang="en-US" sz="5400" b="1" dirty="0">
                <a:solidFill>
                  <a:srgbClr val="002060"/>
                </a:solidFill>
                <a:latin typeface="Times New Roman" panose="02020603050405020304" pitchFamily="18" charset="0"/>
                <a:cs typeface="Times New Roman" panose="02020603050405020304" pitchFamily="18" charset="0"/>
              </a:rPr>
              <a:t>se the infographic and try to draw it</a:t>
            </a:r>
            <a:r>
              <a:rPr lang="cs-CZ" sz="5400" b="1" dirty="0">
                <a:solidFill>
                  <a:srgbClr val="002060"/>
                </a:solidFill>
                <a:latin typeface="Times New Roman" panose="02020603050405020304" pitchFamily="18" charset="0"/>
                <a:cs typeface="Times New Roman" panose="02020603050405020304" pitchFamily="18" charset="0"/>
              </a:rPr>
              <a:t>!</a:t>
            </a:r>
          </a:p>
          <a:p>
            <a:pPr marL="0" indent="0" algn="ctr">
              <a:buNone/>
            </a:pPr>
            <a:endParaRPr lang="cs-CZ" sz="5400" b="1" dirty="0">
              <a:solidFill>
                <a:srgbClr val="002060"/>
              </a:solidFill>
              <a:latin typeface="Times New Roman" panose="02020603050405020304" pitchFamily="18" charset="0"/>
              <a:cs typeface="Times New Roman" panose="02020603050405020304" pitchFamily="18" charset="0"/>
            </a:endParaRPr>
          </a:p>
          <a:p>
            <a:pPr marL="0" indent="0" algn="ctr">
              <a:buNone/>
            </a:pPr>
            <a:r>
              <a:rPr lang="en-AU" sz="5400" b="1" dirty="0">
                <a:solidFill>
                  <a:srgbClr val="002060"/>
                </a:solidFill>
                <a:latin typeface="Times New Roman" panose="02020603050405020304" pitchFamily="18" charset="0"/>
                <a:cs typeface="Times New Roman" panose="02020603050405020304" pitchFamily="18" charset="0"/>
              </a:rPr>
              <a:t>Show it </a:t>
            </a:r>
            <a:r>
              <a:rPr lang="en-AU" sz="54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endParaRPr lang="en-AU" sz="5400" b="1" dirty="0">
              <a:solidFill>
                <a:srgbClr val="002060"/>
              </a:solidFill>
              <a:latin typeface="Times New Roman" panose="02020603050405020304" pitchFamily="18" charset="0"/>
              <a:cs typeface="Times New Roman" panose="02020603050405020304" pitchFamily="18" charset="0"/>
            </a:endParaRPr>
          </a:p>
          <a:p>
            <a:pPr marL="0" indent="0" algn="ctr">
              <a:buNone/>
            </a:pPr>
            <a:endParaRPr lang="cs-CZ" altLang="cs-CZ" sz="5400" b="1" dirty="0">
              <a:solidFill>
                <a:srgbClr val="002060"/>
              </a:solidFill>
              <a:latin typeface="Times New Roman" panose="02020603050405020304" pitchFamily="18" charset="0"/>
              <a:cs typeface="Times New Roman" panose="02020603050405020304" pitchFamily="18" charset="0"/>
            </a:endParaRPr>
          </a:p>
          <a:p>
            <a:pPr marL="0" indent="0">
              <a:buNone/>
            </a:pPr>
            <a:endParaRPr lang="cs-CZ"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849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heel(1)">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down)">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2635" y="557291"/>
            <a:ext cx="1760035" cy="1355192"/>
          </a:xfrm>
          <a:prstGeom prst="rect">
            <a:avLst/>
          </a:prstGeom>
        </p:spPr>
      </p:pic>
      <p:sp>
        <p:nvSpPr>
          <p:cNvPr id="7" name="Obdélník 6"/>
          <p:cNvSpPr/>
          <p:nvPr/>
        </p:nvSpPr>
        <p:spPr>
          <a:xfrm>
            <a:off x="335360" y="356659"/>
            <a:ext cx="7488832" cy="6144683"/>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623392" y="932723"/>
            <a:ext cx="6912768" cy="2880320"/>
          </a:xfrm>
          <a:prstGeom prst="rect">
            <a:avLst/>
          </a:prstGeom>
        </p:spPr>
        <p:txBody>
          <a:bodyPr anchor="t">
            <a:normAutofit/>
          </a:bodyPr>
          <a:lstStyle/>
          <a:p>
            <a:pPr algn="l"/>
            <a:r>
              <a:rPr lang="en-AU" sz="5333" b="1" dirty="0">
                <a:solidFill>
                  <a:schemeClr val="bg1"/>
                </a:solidFill>
                <a:latin typeface="Times New Roman" panose="02020603050405020304" pitchFamily="18" charset="0"/>
                <a:cs typeface="Times New Roman" panose="02020603050405020304" pitchFamily="18" charset="0"/>
              </a:rPr>
              <a:t>Thank you…</a:t>
            </a:r>
          </a:p>
        </p:txBody>
      </p:sp>
      <p:sp>
        <p:nvSpPr>
          <p:cNvPr id="3" name="Podnadpis 2"/>
          <p:cNvSpPr>
            <a:spLocks noGrp="1"/>
          </p:cNvSpPr>
          <p:nvPr>
            <p:ph type="subTitle" idx="4294967295"/>
          </p:nvPr>
        </p:nvSpPr>
        <p:spPr>
          <a:xfrm>
            <a:off x="623391" y="3332990"/>
            <a:ext cx="6530443" cy="2789904"/>
          </a:xfrm>
          <a:prstGeom prst="rect">
            <a:avLst/>
          </a:prstGeom>
        </p:spPr>
        <p:txBody>
          <a:bodyPr>
            <a:normAutofit/>
          </a:bodyPr>
          <a:lstStyle/>
          <a:p>
            <a:pPr marL="0" indent="0">
              <a:buNone/>
            </a:pPr>
            <a:endParaRPr lang="en-AU" sz="2000" dirty="0">
              <a:solidFill>
                <a:schemeClr val="bg1"/>
              </a:solidFill>
              <a:latin typeface="Times New Roman" panose="02020603050405020304" pitchFamily="18" charset="0"/>
              <a:cs typeface="Times New Roman" panose="02020603050405020304" pitchFamily="18" charset="0"/>
            </a:endParaRPr>
          </a:p>
          <a:p>
            <a:pPr marL="0" indent="0">
              <a:buNone/>
            </a:pPr>
            <a:r>
              <a:rPr lang="en-AU" sz="3200" dirty="0">
                <a:solidFill>
                  <a:schemeClr val="bg1"/>
                </a:solidFill>
                <a:latin typeface="Times New Roman" panose="02020603050405020304" pitchFamily="18" charset="0"/>
                <a:cs typeface="Times New Roman" panose="02020603050405020304" pitchFamily="18" charset="0"/>
              </a:rPr>
              <a:t>Name: Pavel Adámek, Ph.D.</a:t>
            </a:r>
          </a:p>
          <a:p>
            <a:pPr marL="0" indent="0">
              <a:buNone/>
            </a:pPr>
            <a:r>
              <a:rPr lang="en-AU" sz="2000" dirty="0">
                <a:solidFill>
                  <a:schemeClr val="bg1"/>
                </a:solidFill>
                <a:latin typeface="Times New Roman" panose="02020603050405020304" pitchFamily="18" charset="0"/>
                <a:cs typeface="Times New Roman" panose="02020603050405020304" pitchFamily="18" charset="0"/>
              </a:rPr>
              <a:t>Corporate Social Responsibility Specialist </a:t>
            </a:r>
            <a:br>
              <a:rPr lang="en-AU" sz="2000" dirty="0">
                <a:solidFill>
                  <a:schemeClr val="bg1"/>
                </a:solidFill>
                <a:latin typeface="Times New Roman" panose="02020603050405020304" pitchFamily="18" charset="0"/>
                <a:cs typeface="Times New Roman" panose="02020603050405020304" pitchFamily="18" charset="0"/>
              </a:rPr>
            </a:br>
            <a:r>
              <a:rPr lang="en-AU" sz="2000" dirty="0">
                <a:solidFill>
                  <a:schemeClr val="bg1"/>
                </a:solidFill>
                <a:latin typeface="Times New Roman" panose="02020603050405020304" pitchFamily="18" charset="0"/>
                <a:cs typeface="Times New Roman" panose="02020603050405020304" pitchFamily="18" charset="0"/>
              </a:rPr>
              <a:t>Guarantor of the master's course CSR</a:t>
            </a:r>
          </a:p>
          <a:p>
            <a:pPr marL="0" indent="0">
              <a:buNone/>
            </a:pPr>
            <a:endParaRPr lang="en-AU" sz="3200" dirty="0">
              <a:solidFill>
                <a:schemeClr val="bg1"/>
              </a:solidFill>
              <a:latin typeface="Times New Roman" panose="02020603050405020304" pitchFamily="18" charset="0"/>
              <a:cs typeface="Times New Roman" panose="02020603050405020304" pitchFamily="18" charset="0"/>
            </a:endParaRPr>
          </a:p>
          <a:p>
            <a:pPr marL="0" indent="0">
              <a:buNone/>
            </a:pPr>
            <a:r>
              <a:rPr lang="en-AU" sz="2000" dirty="0">
                <a:solidFill>
                  <a:schemeClr val="bg1"/>
                </a:solidFill>
                <a:latin typeface="Times New Roman" panose="02020603050405020304" pitchFamily="18" charset="0"/>
                <a:cs typeface="Times New Roman" panose="02020603050405020304" pitchFamily="18" charset="0"/>
              </a:rPr>
              <a:t>E-mail address: adamek@opf.slu.cz</a:t>
            </a: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en-GB" sz="2000" dirty="0">
              <a:solidFill>
                <a:schemeClr val="bg1"/>
              </a:solidFill>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1FAB348C-E2A1-4D8C-9104-DFAD8ACD89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2281" b="21637"/>
          <a:stretch/>
        </p:blipFill>
        <p:spPr>
          <a:xfrm>
            <a:off x="8552922" y="2176395"/>
            <a:ext cx="2646948" cy="4124314"/>
          </a:xfrm>
          <a:prstGeom prst="rect">
            <a:avLst/>
          </a:prstGeom>
          <a:ln>
            <a:noFill/>
          </a:ln>
          <a:effectLst>
            <a:softEdge rad="112500"/>
          </a:effectLst>
        </p:spPr>
      </p:pic>
    </p:spTree>
    <p:extLst>
      <p:ext uri="{BB962C8B-B14F-4D97-AF65-F5344CB8AC3E}">
        <p14:creationId xmlns:p14="http://schemas.microsoft.com/office/powerpoint/2010/main" val="1092098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dirty="0"/>
          </a:p>
        </p:txBody>
      </p:sp>
      <p:sp>
        <p:nvSpPr>
          <p:cNvPr id="5" name="Obdélník 4"/>
          <p:cNvSpPr/>
          <p:nvPr/>
        </p:nvSpPr>
        <p:spPr>
          <a:xfrm>
            <a:off x="251520" y="449337"/>
            <a:ext cx="289053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dirty="0">
                <a:ln>
                  <a:noFill/>
                </a:ln>
                <a:solidFill>
                  <a:srgbClr val="002060"/>
                </a:solidFill>
                <a:effectLst/>
                <a:uLnTx/>
                <a:uFillTx/>
                <a:latin typeface="Times New Roman"/>
                <a:ea typeface="+mj-ea"/>
                <a:cs typeface="+mj-cs"/>
              </a:rPr>
              <a:t>Outline of the </a:t>
            </a:r>
            <a:r>
              <a:rPr kumimoji="0" lang="cs-CZ" sz="2400" b="0" i="0" u="none" strike="noStrike" kern="0" cap="none" spc="0" normalizeH="0" baseline="0" dirty="0">
                <a:ln>
                  <a:noFill/>
                </a:ln>
                <a:solidFill>
                  <a:srgbClr val="002060"/>
                </a:solidFill>
                <a:effectLst/>
                <a:uLnTx/>
                <a:uFillTx/>
                <a:latin typeface="Times New Roman"/>
                <a:ea typeface="+mj-ea"/>
                <a:cs typeface="+mj-cs"/>
              </a:rPr>
              <a:t>module</a:t>
            </a:r>
            <a:endParaRPr kumimoji="0" lang="en-GB" sz="1800" b="0" i="0" u="none" strike="noStrike" kern="0" cap="none" spc="0" normalizeH="0" baseline="0" dirty="0">
              <a:ln>
                <a:noFill/>
              </a:ln>
              <a:solidFill>
                <a:srgbClr val="002060"/>
              </a:solidFill>
              <a:effectLst/>
              <a:uLnTx/>
              <a:uFillTx/>
            </a:endParaRPr>
          </a:p>
        </p:txBody>
      </p:sp>
      <p:sp>
        <p:nvSpPr>
          <p:cNvPr id="8" name="Zástupný symbol pro obsah 2"/>
          <p:cNvSpPr txBox="1">
            <a:spLocks/>
          </p:cNvSpPr>
          <p:nvPr/>
        </p:nvSpPr>
        <p:spPr>
          <a:xfrm>
            <a:off x="395536" y="1419727"/>
            <a:ext cx="8280920" cy="45318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b="1" dirty="0">
                <a:solidFill>
                  <a:srgbClr val="002060"/>
                </a:solidFill>
                <a:latin typeface="Times New Roman" panose="02020603050405020304" pitchFamily="18" charset="0"/>
                <a:cs typeface="Times New Roman" panose="02020603050405020304" pitchFamily="18" charset="0"/>
              </a:rPr>
              <a:t> Circular economy – Definition, Importance, Benefits</a:t>
            </a:r>
          </a:p>
          <a:p>
            <a:endParaRPr lang="en-AU" sz="2400" b="1" dirty="0">
              <a:solidFill>
                <a:srgbClr val="002060"/>
              </a:solidFill>
              <a:latin typeface="Times New Roman" panose="02020603050405020304" pitchFamily="18" charset="0"/>
              <a:cs typeface="Times New Roman" panose="02020603050405020304" pitchFamily="18" charset="0"/>
            </a:endParaRPr>
          </a:p>
          <a:p>
            <a:r>
              <a:rPr lang="en-AU" sz="2400" b="1" dirty="0">
                <a:solidFill>
                  <a:srgbClr val="002060"/>
                </a:solidFill>
                <a:latin typeface="Times New Roman" panose="02020603050405020304" pitchFamily="18" charset="0"/>
                <a:cs typeface="Times New Roman" panose="02020603050405020304" pitchFamily="18" charset="0"/>
              </a:rPr>
              <a:t> European Approach, </a:t>
            </a:r>
            <a:r>
              <a:rPr lang="en-AU" sz="2400" b="1" kern="0" dirty="0">
                <a:solidFill>
                  <a:srgbClr val="002060"/>
                </a:solidFill>
                <a:latin typeface="Times New Roman"/>
              </a:rPr>
              <a:t>Circular Economy Action Plan</a:t>
            </a:r>
          </a:p>
          <a:p>
            <a:endParaRPr lang="en-AU" sz="2400" b="1" kern="0" dirty="0">
              <a:solidFill>
                <a:srgbClr val="002060"/>
              </a:solidFill>
              <a:latin typeface="Times New Roman"/>
              <a:cs typeface="Times New Roman" panose="02020603050405020304" pitchFamily="18" charset="0"/>
            </a:endParaRPr>
          </a:p>
          <a:p>
            <a:r>
              <a:rPr lang="en-AU" sz="2400" b="1" kern="0" dirty="0">
                <a:solidFill>
                  <a:srgbClr val="002060"/>
                </a:solidFill>
                <a:latin typeface="Times New Roman"/>
                <a:cs typeface="Times New Roman" panose="02020603050405020304" pitchFamily="18" charset="0"/>
              </a:rPr>
              <a:t>Stories for grabs</a:t>
            </a:r>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cs-CZ"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F6871C16-A1F1-40D0-B707-4754AC2BB5E5}"/>
              </a:ext>
            </a:extLst>
          </p:cNvPr>
          <p:cNvPicPr>
            <a:picLocks noChangeAspect="1"/>
          </p:cNvPicPr>
          <p:nvPr/>
        </p:nvPicPr>
        <p:blipFill>
          <a:blip r:embed="rId3"/>
          <a:stretch>
            <a:fillRect/>
          </a:stretch>
        </p:blipFill>
        <p:spPr>
          <a:xfrm>
            <a:off x="0" y="3994632"/>
            <a:ext cx="12192000" cy="2414031"/>
          </a:xfrm>
          <a:prstGeom prst="rect">
            <a:avLst/>
          </a:prstGeom>
        </p:spPr>
      </p:pic>
    </p:spTree>
    <p:extLst>
      <p:ext uri="{BB962C8B-B14F-4D97-AF65-F5344CB8AC3E}">
        <p14:creationId xmlns:p14="http://schemas.microsoft.com/office/powerpoint/2010/main" val="300802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2" y="417096"/>
            <a:ext cx="4784758"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66806" y="720605"/>
            <a:ext cx="3792900"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Times New Roman" panose="02020603050405020304" pitchFamily="18" charset="0"/>
                <a:cs typeface="Times New Roman" panose="02020603050405020304" pitchFamily="18" charset="0"/>
              </a:rPr>
              <a:t>CIRCULAR ECONOMY?</a:t>
            </a:r>
            <a:endParaRPr lang="en-GB" sz="2400" b="1" dirty="0">
              <a:solidFill>
                <a:schemeClr val="bg1"/>
              </a:solidFill>
              <a:latin typeface="Times New Roman" panose="02020603050405020304" pitchFamily="18" charset="0"/>
              <a:cs typeface="Times New Roman" panose="02020603050405020304" pitchFamily="18" charset="0"/>
            </a:endParaRPr>
          </a:p>
        </p:txBody>
      </p:sp>
      <p:sp>
        <p:nvSpPr>
          <p:cNvPr id="10" name="Zástupný symbol pro obsah 2"/>
          <p:cNvSpPr txBox="1">
            <a:spLocks/>
          </p:cNvSpPr>
          <p:nvPr/>
        </p:nvSpPr>
        <p:spPr>
          <a:xfrm>
            <a:off x="906228" y="1529996"/>
            <a:ext cx="4297080" cy="2884351"/>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2000" dirty="0">
              <a:solidFill>
                <a:schemeClr val="bg1"/>
              </a:solidFill>
              <a:latin typeface="Times New Roman" panose="02020603050405020304" pitchFamily="18" charset="0"/>
              <a:cs typeface="Times New Roman" panose="02020603050405020304" pitchFamily="18" charset="0"/>
            </a:endParaRPr>
          </a:p>
        </p:txBody>
      </p:sp>
      <p:sp>
        <p:nvSpPr>
          <p:cNvPr id="11" name="Zástupný symbol pro obsah 2"/>
          <p:cNvSpPr txBox="1">
            <a:spLocks/>
          </p:cNvSpPr>
          <p:nvPr/>
        </p:nvSpPr>
        <p:spPr>
          <a:xfrm>
            <a:off x="6096000" y="1402080"/>
            <a:ext cx="4806091" cy="453796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800" dirty="0">
                <a:solidFill>
                  <a:srgbClr val="002060"/>
                </a:solidFill>
                <a:latin typeface="Times New Roman" panose="02020603050405020304" pitchFamily="18" charset="0"/>
                <a:cs typeface="Times New Roman" panose="02020603050405020304" pitchFamily="18" charset="0"/>
              </a:rPr>
              <a:t>Přechod EU na </a:t>
            </a:r>
            <a:r>
              <a:rPr lang="cs-CZ" sz="1800" b="1" dirty="0">
                <a:solidFill>
                  <a:srgbClr val="002060"/>
                </a:solidFill>
                <a:latin typeface="Times New Roman" panose="02020603050405020304" pitchFamily="18" charset="0"/>
                <a:cs typeface="Times New Roman" panose="02020603050405020304" pitchFamily="18" charset="0"/>
              </a:rPr>
              <a:t>oběhové hospodářství </a:t>
            </a:r>
            <a:r>
              <a:rPr lang="cs-CZ" sz="1800" dirty="0">
                <a:solidFill>
                  <a:srgbClr val="002060"/>
                </a:solidFill>
                <a:latin typeface="Times New Roman" panose="02020603050405020304" pitchFamily="18" charset="0"/>
                <a:cs typeface="Times New Roman" panose="02020603050405020304" pitchFamily="18" charset="0"/>
              </a:rPr>
              <a:t>sníží tlak na přírodní zdroje a vytvoří udržitelný růst a pracovní místa. </a:t>
            </a:r>
          </a:p>
          <a:p>
            <a:pPr marL="0" indent="0">
              <a:buNone/>
            </a:pPr>
            <a:endParaRPr lang="cs-CZ" sz="1800" dirty="0">
              <a:solidFill>
                <a:srgbClr val="002060"/>
              </a:solidFill>
              <a:latin typeface="Times New Roman" panose="02020603050405020304" pitchFamily="18" charset="0"/>
              <a:cs typeface="Times New Roman" panose="02020603050405020304" pitchFamily="18" charset="0"/>
            </a:endParaRPr>
          </a:p>
          <a:p>
            <a:pPr marL="0" indent="0">
              <a:buNone/>
            </a:pPr>
            <a:r>
              <a:rPr lang="cs-CZ" sz="1800" dirty="0">
                <a:solidFill>
                  <a:srgbClr val="002060"/>
                </a:solidFill>
                <a:latin typeface="Times New Roman" panose="02020603050405020304" pitchFamily="18" charset="0"/>
                <a:cs typeface="Times New Roman" panose="02020603050405020304" pitchFamily="18" charset="0"/>
              </a:rPr>
              <a:t>Je také předpokladem pro dosažení cíle EU v oblasti klimatické neutrality do roku 2050 a pro zastavení úbytku biologické rozmanitosti.</a:t>
            </a:r>
          </a:p>
          <a:p>
            <a:pPr marL="0" indent="0">
              <a:buNone/>
            </a:pPr>
            <a:endParaRPr lang="cs-CZ" sz="1800" dirty="0">
              <a:solidFill>
                <a:srgbClr val="002060"/>
              </a:solidFill>
              <a:latin typeface="Times New Roman" panose="02020603050405020304" pitchFamily="18" charset="0"/>
              <a:cs typeface="Times New Roman" panose="02020603050405020304" pitchFamily="18" charset="0"/>
            </a:endParaRPr>
          </a:p>
          <a:p>
            <a:pPr marL="0" indent="0">
              <a:buNone/>
            </a:pPr>
            <a:r>
              <a:rPr lang="cs-CZ" sz="1800" dirty="0">
                <a:solidFill>
                  <a:srgbClr val="002060"/>
                </a:solidFill>
                <a:latin typeface="Times New Roman" panose="02020603050405020304" pitchFamily="18" charset="0"/>
                <a:cs typeface="Times New Roman" panose="02020603050405020304" pitchFamily="18" charset="0"/>
              </a:rPr>
              <a:t>Evropská komise 11. prosince 2019 oznámila Evropskou zelenou dohodu, která má Evropskou unii do roku 2050 přeměnit na první klimaticky neutrální kontinent.</a:t>
            </a:r>
          </a:p>
          <a:p>
            <a:pPr marL="0" indent="0">
              <a:buNone/>
            </a:pPr>
            <a:endParaRPr lang="cs-CZ" altLang="cs-CZ" sz="1800" dirty="0">
              <a:solidFill>
                <a:srgbClr val="002060"/>
              </a:solidFill>
              <a:latin typeface="Times New Roman" panose="02020603050405020304" pitchFamily="18" charset="0"/>
              <a:cs typeface="Times New Roman" panose="02020603050405020304" pitchFamily="18" charset="0"/>
            </a:endParaRPr>
          </a:p>
          <a:p>
            <a:pPr marL="0" indent="0" algn="ctr">
              <a:buNone/>
            </a:pPr>
            <a:r>
              <a:rPr lang="en-US" altLang="cs-CZ" sz="1800" dirty="0">
                <a:solidFill>
                  <a:srgbClr val="002060"/>
                </a:solidFill>
                <a:latin typeface="Times New Roman" panose="02020603050405020304" pitchFamily="18" charset="0"/>
                <a:cs typeface="Times New Roman" panose="02020603050405020304" pitchFamily="18" charset="0"/>
                <a:hlinkClick r:id="rId3"/>
              </a:rPr>
              <a:t>The European Green Deal – A commitment to future generations</a:t>
            </a:r>
            <a:endParaRPr lang="cs-CZ" altLang="cs-CZ" sz="1800" dirty="0">
              <a:solidFill>
                <a:srgbClr val="002060"/>
              </a:solidFill>
              <a:latin typeface="Times New Roman" panose="02020603050405020304" pitchFamily="18" charset="0"/>
              <a:cs typeface="Times New Roman" panose="02020603050405020304" pitchFamily="18" charset="0"/>
            </a:endParaRPr>
          </a:p>
          <a:p>
            <a:pPr marL="0" indent="0">
              <a:buNone/>
            </a:pPr>
            <a:endParaRPr lang="cs-CZ" altLang="cs-CZ" sz="1800" dirty="0">
              <a:solidFill>
                <a:srgbClr val="002060"/>
              </a:solidFill>
              <a:latin typeface="Times New Roman" panose="02020603050405020304" pitchFamily="18" charset="0"/>
              <a:cs typeface="Times New Roman" panose="02020603050405020304" pitchFamily="18" charset="0"/>
            </a:endParaRPr>
          </a:p>
          <a:p>
            <a:pPr marL="0" indent="0">
              <a:buNone/>
            </a:pPr>
            <a:r>
              <a:rPr lang="cs-CZ" altLang="cs-CZ" sz="1800" dirty="0">
                <a:solidFill>
                  <a:srgbClr val="002060"/>
                </a:solidFill>
                <a:latin typeface="Times New Roman" panose="02020603050405020304" pitchFamily="18" charset="0"/>
                <a:cs typeface="Times New Roman" panose="02020603050405020304" pitchFamily="18" charset="0"/>
              </a:rPr>
              <a:t> </a:t>
            </a:r>
            <a:endParaRPr lang="en-GB" altLang="cs-CZ" sz="1800" dirty="0">
              <a:solidFill>
                <a:srgbClr val="002060"/>
              </a:solidFill>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25944285-F58B-43D5-8902-EDD15ED8BABC}"/>
              </a:ext>
            </a:extLst>
          </p:cNvPr>
          <p:cNvPicPr>
            <a:picLocks noChangeAspect="1"/>
          </p:cNvPicPr>
          <p:nvPr/>
        </p:nvPicPr>
        <p:blipFill>
          <a:blip r:embed="rId4"/>
          <a:stretch>
            <a:fillRect/>
          </a:stretch>
        </p:blipFill>
        <p:spPr>
          <a:xfrm>
            <a:off x="0" y="1402080"/>
            <a:ext cx="5285690" cy="5249111"/>
          </a:xfrm>
          <a:prstGeom prst="rect">
            <a:avLst/>
          </a:prstGeom>
        </p:spPr>
      </p:pic>
    </p:spTree>
    <p:extLst>
      <p:ext uri="{BB962C8B-B14F-4D97-AF65-F5344CB8AC3E}">
        <p14:creationId xmlns:p14="http://schemas.microsoft.com/office/powerpoint/2010/main" val="111858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6" end="6"/>
                                            </p:txEl>
                                          </p:spTgt>
                                        </p:tgtEl>
                                        <p:attrNameLst>
                                          <p:attrName>style.visibility</p:attrName>
                                        </p:attrNameLst>
                                      </p:cBhvr>
                                      <p:to>
                                        <p:strVal val="visible"/>
                                      </p:to>
                                    </p:set>
                                    <p:animEffect transition="in" filter="fade">
                                      <p:cBhvr>
                                        <p:cTn id="7" dur="500"/>
                                        <p:tgtEl>
                                          <p:spTgt spid="11">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8" end="8"/>
                                            </p:txEl>
                                          </p:spTgt>
                                        </p:tgtEl>
                                        <p:attrNameLst>
                                          <p:attrName>style.visibility</p:attrName>
                                        </p:attrNameLst>
                                      </p:cBhvr>
                                      <p:to>
                                        <p:strVal val="visible"/>
                                      </p:to>
                                    </p:set>
                                    <p:animEffect transition="in" filter="fade">
                                      <p:cBhvr>
                                        <p:cTn id="12" dur="500"/>
                                        <p:tgtEl>
                                          <p:spTgt spid="11">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nodePh="1">
                                  <p:stCondLst>
                                    <p:cond delay="0"/>
                                  </p:stCondLst>
                                  <p:endCondLst>
                                    <p:cond evt="begin" delay="0">
                                      <p:tn val="15"/>
                                    </p:cond>
                                  </p:end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anim calcmode="lin" valueType="num">
                                      <p:cBhvr>
                                        <p:cTn id="1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120561" y="440438"/>
            <a:ext cx="3705813"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161905" y="703189"/>
            <a:ext cx="3543821" cy="4593377"/>
          </a:xfrm>
          <a:prstGeom prst="rect">
            <a:avLst/>
          </a:prstGeom>
        </p:spPr>
        <p:txBody>
          <a:bodyPr vert="horz" lIns="91440" tIns="45720" rIns="91440" bIns="45720" rtlCol="0" anchor="t">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600" b="1" dirty="0">
                <a:solidFill>
                  <a:schemeClr val="bg1"/>
                </a:solidFill>
                <a:latin typeface="Times New Roman" panose="02020603050405020304" pitchFamily="18" charset="0"/>
                <a:cs typeface="Times New Roman" panose="02020603050405020304" pitchFamily="18" charset="0"/>
              </a:rPr>
              <a:t>CIRCULAR ECONOMY</a:t>
            </a:r>
          </a:p>
          <a:p>
            <a:pPr algn="l"/>
            <a:endParaRPr lang="cs-CZ" sz="3600" b="1" dirty="0">
              <a:solidFill>
                <a:schemeClr val="bg1"/>
              </a:solidFill>
              <a:latin typeface="Times New Roman" panose="02020603050405020304" pitchFamily="18" charset="0"/>
              <a:cs typeface="Times New Roman" panose="02020603050405020304" pitchFamily="18" charset="0"/>
            </a:endParaRPr>
          </a:p>
          <a:p>
            <a:pPr algn="l"/>
            <a:endParaRPr lang="cs-CZ" sz="3600" b="1" dirty="0">
              <a:solidFill>
                <a:schemeClr val="bg1"/>
              </a:solidFill>
              <a:latin typeface="Times New Roman" panose="02020603050405020304" pitchFamily="18" charset="0"/>
              <a:cs typeface="Times New Roman" panose="02020603050405020304" pitchFamily="18" charset="0"/>
            </a:endParaRPr>
          </a:p>
          <a:p>
            <a:pPr algn="l"/>
            <a:r>
              <a:rPr lang="cs-CZ" sz="3600" b="1" dirty="0">
                <a:solidFill>
                  <a:srgbClr val="FFFF00"/>
                </a:solidFill>
                <a:latin typeface="Times New Roman" panose="02020603050405020304" pitchFamily="18" charset="0"/>
                <a:cs typeface="Times New Roman" panose="02020603050405020304" pitchFamily="18" charset="0"/>
              </a:rPr>
              <a:t>D</a:t>
            </a:r>
            <a:r>
              <a:rPr lang="en-US" sz="3600" b="1" dirty="0" err="1">
                <a:solidFill>
                  <a:srgbClr val="FFFF00"/>
                </a:solidFill>
                <a:latin typeface="Times New Roman" panose="02020603050405020304" pitchFamily="18" charset="0"/>
                <a:cs typeface="Times New Roman" panose="02020603050405020304" pitchFamily="18" charset="0"/>
              </a:rPr>
              <a:t>efinition</a:t>
            </a:r>
            <a:r>
              <a:rPr lang="cs-CZ" sz="3600" b="1" dirty="0">
                <a:solidFill>
                  <a:srgbClr val="FFFF00"/>
                </a:solidFill>
                <a:latin typeface="Times New Roman" panose="02020603050405020304" pitchFamily="18" charset="0"/>
                <a:cs typeface="Times New Roman" panose="02020603050405020304" pitchFamily="18" charset="0"/>
              </a:rPr>
              <a:t>…</a:t>
            </a:r>
          </a:p>
          <a:p>
            <a:pPr marL="571500" indent="-571500" algn="l">
              <a:buFont typeface="Arial" panose="020B0604020202020204" pitchFamily="34" charset="0"/>
              <a:buChar char="•"/>
            </a:pPr>
            <a:endParaRPr lang="cs-CZ" sz="3600" b="1" dirty="0">
              <a:solidFill>
                <a:schemeClr val="bg1"/>
              </a:solidFill>
              <a:latin typeface="Times New Roman" panose="02020603050405020304" pitchFamily="18" charset="0"/>
              <a:cs typeface="Times New Roman" panose="02020603050405020304" pitchFamily="18" charset="0"/>
            </a:endParaRPr>
          </a:p>
          <a:p>
            <a:pPr algn="l"/>
            <a:r>
              <a:rPr lang="en-US" sz="3600" b="1" dirty="0">
                <a:solidFill>
                  <a:schemeClr val="bg1"/>
                </a:solidFill>
                <a:latin typeface="Times New Roman" panose="02020603050405020304" pitchFamily="18" charset="0"/>
                <a:cs typeface="Times New Roman" panose="02020603050405020304" pitchFamily="18" charset="0"/>
              </a:rPr>
              <a:t>Importance</a:t>
            </a:r>
            <a:r>
              <a:rPr lang="cs-CZ" sz="3600" b="1" dirty="0">
                <a:solidFill>
                  <a:schemeClr val="bg1"/>
                </a:solidFill>
                <a:latin typeface="Times New Roman" panose="02020603050405020304" pitchFamily="18" charset="0"/>
                <a:cs typeface="Times New Roman" panose="02020603050405020304" pitchFamily="18" charset="0"/>
              </a:rPr>
              <a:t>…</a:t>
            </a:r>
            <a:r>
              <a:rPr lang="en-US" sz="3600" b="1" dirty="0">
                <a:solidFill>
                  <a:schemeClr val="bg1"/>
                </a:solidFill>
                <a:latin typeface="Times New Roman" panose="02020603050405020304" pitchFamily="18" charset="0"/>
                <a:cs typeface="Times New Roman" panose="02020603050405020304" pitchFamily="18" charset="0"/>
              </a:rPr>
              <a:t> </a:t>
            </a:r>
            <a:endParaRPr lang="cs-CZ" sz="3600" b="1" dirty="0">
              <a:solidFill>
                <a:schemeClr val="bg1"/>
              </a:solidFill>
              <a:latin typeface="Times New Roman" panose="02020603050405020304" pitchFamily="18" charset="0"/>
              <a:cs typeface="Times New Roman" panose="02020603050405020304" pitchFamily="18" charset="0"/>
            </a:endParaRPr>
          </a:p>
          <a:p>
            <a:pPr marL="571500" indent="-571500" algn="l">
              <a:buFont typeface="Arial" panose="020B0604020202020204" pitchFamily="34" charset="0"/>
              <a:buChar char="•"/>
            </a:pPr>
            <a:endParaRPr lang="cs-CZ" sz="3600" b="1" dirty="0">
              <a:solidFill>
                <a:schemeClr val="bg1"/>
              </a:solidFill>
              <a:latin typeface="Times New Roman" panose="02020603050405020304" pitchFamily="18" charset="0"/>
              <a:cs typeface="Times New Roman" panose="02020603050405020304" pitchFamily="18" charset="0"/>
            </a:endParaRPr>
          </a:p>
          <a:p>
            <a:pPr algn="l"/>
            <a:r>
              <a:rPr lang="en-US" sz="3600" b="1" dirty="0">
                <a:solidFill>
                  <a:schemeClr val="bg1"/>
                </a:solidFill>
                <a:latin typeface="Times New Roman" panose="02020603050405020304" pitchFamily="18" charset="0"/>
                <a:cs typeface="Times New Roman" panose="02020603050405020304" pitchFamily="18" charset="0"/>
              </a:rPr>
              <a:t>Benefits</a:t>
            </a:r>
            <a:r>
              <a:rPr lang="cs-CZ" sz="3600" b="1" dirty="0">
                <a:solidFill>
                  <a:schemeClr val="bg1"/>
                </a:solidFill>
                <a:latin typeface="Times New Roman" panose="02020603050405020304" pitchFamily="18" charset="0"/>
                <a:cs typeface="Times New Roman" panose="02020603050405020304" pitchFamily="18" charset="0"/>
              </a:rPr>
              <a:t>…</a:t>
            </a:r>
            <a:endParaRPr lang="en-GB" sz="3600" b="1" dirty="0">
              <a:solidFill>
                <a:schemeClr val="bg1"/>
              </a:solidFill>
              <a:latin typeface="Times New Roman" panose="02020603050405020304" pitchFamily="18" charset="0"/>
              <a:cs typeface="Times New Roman" panose="02020603050405020304" pitchFamily="18" charset="0"/>
            </a:endParaRPr>
          </a:p>
        </p:txBody>
      </p:sp>
      <p:sp>
        <p:nvSpPr>
          <p:cNvPr id="10" name="Zástupný symbol pro obsah 2"/>
          <p:cNvSpPr txBox="1">
            <a:spLocks/>
          </p:cNvSpPr>
          <p:nvPr/>
        </p:nvSpPr>
        <p:spPr>
          <a:xfrm>
            <a:off x="906228" y="1529996"/>
            <a:ext cx="4297080" cy="2884351"/>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2000" dirty="0">
              <a:solidFill>
                <a:schemeClr val="bg1"/>
              </a:solidFill>
              <a:latin typeface="Times New Roman" panose="02020603050405020304" pitchFamily="18" charset="0"/>
              <a:cs typeface="Times New Roman" panose="02020603050405020304" pitchFamily="18" charset="0"/>
            </a:endParaRPr>
          </a:p>
        </p:txBody>
      </p:sp>
      <p:sp>
        <p:nvSpPr>
          <p:cNvPr id="11" name="Zástupný symbol pro obsah 2"/>
          <p:cNvSpPr txBox="1">
            <a:spLocks/>
          </p:cNvSpPr>
          <p:nvPr/>
        </p:nvSpPr>
        <p:spPr>
          <a:xfrm>
            <a:off x="4005458" y="647775"/>
            <a:ext cx="6460545" cy="46487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cs-CZ" sz="2400" b="1" dirty="0">
              <a:solidFill>
                <a:srgbClr val="002060"/>
              </a:solidFill>
              <a:latin typeface="Times New Roman" panose="02020603050405020304" pitchFamily="18" charset="0"/>
              <a:cs typeface="Times New Roman" panose="02020603050405020304" pitchFamily="18" charset="0"/>
            </a:endParaRPr>
          </a:p>
          <a:p>
            <a:pPr marL="0" indent="0" algn="just">
              <a:buNone/>
            </a:pPr>
            <a:r>
              <a:rPr lang="cs-CZ" sz="2400" b="1" dirty="0">
                <a:solidFill>
                  <a:srgbClr val="002060"/>
                </a:solidFill>
                <a:latin typeface="Times New Roman" panose="02020603050405020304" pitchFamily="18" charset="0"/>
                <a:cs typeface="Times New Roman" panose="02020603050405020304" pitchFamily="18" charset="0"/>
              </a:rPr>
              <a:t>Oběhové hospodářství je </a:t>
            </a:r>
            <a:r>
              <a:rPr lang="cs-CZ" sz="2400" b="1" dirty="0">
                <a:solidFill>
                  <a:srgbClr val="002060"/>
                </a:solidFill>
                <a:latin typeface="Times New Roman" panose="02020603050405020304" pitchFamily="18" charset="0"/>
                <a:cs typeface="Times New Roman" panose="02020603050405020304" pitchFamily="18" charset="0"/>
                <a:hlinkClick r:id="rId4"/>
              </a:rPr>
              <a:t>model výroby a spotřeby</a:t>
            </a:r>
            <a:r>
              <a:rPr lang="cs-CZ" sz="2400" b="1" dirty="0">
                <a:solidFill>
                  <a:srgbClr val="002060"/>
                </a:solidFill>
                <a:latin typeface="Times New Roman" panose="02020603050405020304" pitchFamily="18" charset="0"/>
                <a:cs typeface="Times New Roman" panose="02020603050405020304" pitchFamily="18" charset="0"/>
              </a:rPr>
              <a:t>, který zahrnuje sdílení, pronájem, opětovné použití, opravu, renovaci a recyklaci stávajících materiálů a výrobků tak dlouho, jak je to jen možné. </a:t>
            </a:r>
          </a:p>
          <a:p>
            <a:pPr marL="0" indent="0" algn="just">
              <a:buNone/>
            </a:pPr>
            <a:endParaRPr lang="cs-CZ" sz="2400" b="1"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cs-CZ" sz="2400" b="1" dirty="0">
              <a:solidFill>
                <a:srgbClr val="002060"/>
              </a:solidFill>
              <a:latin typeface="Times New Roman" panose="02020603050405020304" pitchFamily="18" charset="0"/>
              <a:cs typeface="Times New Roman" panose="02020603050405020304" pitchFamily="18" charset="0"/>
            </a:endParaRPr>
          </a:p>
          <a:p>
            <a:pPr marL="0" indent="0" algn="just">
              <a:buNone/>
            </a:pPr>
            <a:r>
              <a:rPr lang="cs-CZ" sz="2400" b="1" dirty="0">
                <a:solidFill>
                  <a:srgbClr val="002060"/>
                </a:solidFill>
                <a:latin typeface="Times New Roman" panose="02020603050405020304" pitchFamily="18" charset="0"/>
                <a:cs typeface="Times New Roman" panose="02020603050405020304" pitchFamily="18" charset="0"/>
              </a:rPr>
              <a:t>Tímto způsobem se prodlužuje životní cyklus výrobků.</a:t>
            </a:r>
          </a:p>
          <a:p>
            <a:pPr marL="0" indent="0" algn="just">
              <a:buNone/>
            </a:pPr>
            <a:endParaRPr lang="cs-CZ" sz="2400" b="1"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cs-CZ" sz="2800" b="1" dirty="0"/>
          </a:p>
          <a:p>
            <a:pPr marL="0" indent="0" algn="just">
              <a:buNone/>
            </a:pPr>
            <a:endParaRPr lang="cs-CZ" altLang="cs-CZ" sz="2800" dirty="0">
              <a:solidFill>
                <a:srgbClr val="002060"/>
              </a:solidFill>
              <a:latin typeface="Times New Roman" panose="02020603050405020304" pitchFamily="18" charset="0"/>
              <a:cs typeface="Times New Roman" panose="02020603050405020304" pitchFamily="18" charset="0"/>
            </a:endParaRPr>
          </a:p>
          <a:p>
            <a:pPr marL="0" indent="0">
              <a:buNone/>
            </a:pPr>
            <a:r>
              <a:rPr lang="cs-CZ" altLang="cs-CZ" sz="1800" dirty="0">
                <a:solidFill>
                  <a:srgbClr val="002060"/>
                </a:solidFill>
                <a:latin typeface="Times New Roman" panose="02020603050405020304" pitchFamily="18" charset="0"/>
                <a:cs typeface="Times New Roman" panose="02020603050405020304" pitchFamily="18" charset="0"/>
              </a:rPr>
              <a:t> </a:t>
            </a:r>
            <a:endParaRPr lang="en-GB" altLang="cs-CZ" sz="1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470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8" end="8"/>
                                            </p:txEl>
                                          </p:spTgt>
                                        </p:tgtEl>
                                        <p:attrNameLst>
                                          <p:attrName>style.visibility</p:attrName>
                                        </p:attrNameLst>
                                      </p:cBhvr>
                                      <p:to>
                                        <p:strVal val="visible"/>
                                      </p:to>
                                    </p:set>
                                    <p:animEffect transition="in" filter="fade">
                                      <p:cBhvr>
                                        <p:cTn id="7" dur="500"/>
                                        <p:tgtEl>
                                          <p:spTgt spid="11">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nodePh="1">
                                  <p:stCondLst>
                                    <p:cond delay="0"/>
                                  </p:stCondLst>
                                  <p:endCondLst>
                                    <p:cond evt="begin" delay="0">
                                      <p:tn val="10"/>
                                    </p:cond>
                                  </p:end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fade">
                                      <p:cBhvr>
                                        <p:cTn id="19" dur="500"/>
                                        <p:tgtEl>
                                          <p:spTgt spid="1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4" end="4"/>
                                            </p:txEl>
                                          </p:spTgt>
                                        </p:tgtEl>
                                        <p:attrNameLst>
                                          <p:attrName>style.visibility</p:attrName>
                                        </p:attrNameLst>
                                      </p:cBhvr>
                                      <p:to>
                                        <p:strVal val="visible"/>
                                      </p:to>
                                    </p:set>
                                    <p:animEffect transition="in" filter="fade">
                                      <p:cBhvr>
                                        <p:cTn id="24"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120561" y="440438"/>
            <a:ext cx="3705813"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11" name="Zástupný symbol pro obsah 2"/>
          <p:cNvSpPr txBox="1">
            <a:spLocks/>
          </p:cNvSpPr>
          <p:nvPr/>
        </p:nvSpPr>
        <p:spPr>
          <a:xfrm>
            <a:off x="4046948" y="204043"/>
            <a:ext cx="6091663" cy="34054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cs-CZ" sz="2400" dirty="0">
                <a:solidFill>
                  <a:srgbClr val="002060"/>
                </a:solidFill>
                <a:latin typeface="Times New Roman" panose="02020603050405020304" pitchFamily="18" charset="0"/>
                <a:cs typeface="Times New Roman" panose="02020603050405020304" pitchFamily="18" charset="0"/>
              </a:rPr>
              <a:t>V praxi snižuje množství odpadu na minimum. </a:t>
            </a:r>
          </a:p>
          <a:p>
            <a:pPr marL="0" indent="0" algn="just">
              <a:buNone/>
            </a:pPr>
            <a:endParaRPr 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cs-CZ" sz="2400" dirty="0">
                <a:solidFill>
                  <a:srgbClr val="002060"/>
                </a:solidFill>
                <a:latin typeface="Times New Roman" panose="02020603050405020304" pitchFamily="18" charset="0"/>
                <a:cs typeface="Times New Roman" panose="02020603050405020304" pitchFamily="18" charset="0"/>
              </a:rPr>
              <a:t>Po </a:t>
            </a:r>
            <a:r>
              <a:rPr lang="cs-CZ" sz="2400" b="1" dirty="0">
                <a:solidFill>
                  <a:srgbClr val="002060"/>
                </a:solidFill>
                <a:latin typeface="Times New Roman" panose="02020603050405020304" pitchFamily="18" charset="0"/>
                <a:cs typeface="Times New Roman" panose="02020603050405020304" pitchFamily="18" charset="0"/>
              </a:rPr>
              <a:t>skončení životnosti výrobku </a:t>
            </a:r>
            <a:r>
              <a:rPr lang="cs-CZ" sz="2400" dirty="0">
                <a:solidFill>
                  <a:srgbClr val="002060"/>
                </a:solidFill>
                <a:latin typeface="Times New Roman" panose="02020603050405020304" pitchFamily="18" charset="0"/>
                <a:cs typeface="Times New Roman" panose="02020603050405020304" pitchFamily="18" charset="0"/>
              </a:rPr>
              <a:t>se jeho materiály díky recyklaci pokud možno zachovávají v rámci ekonomiky. Ty mohou být znovu a znovu produktivně využity, čímž se vytváří další hodnota.  </a:t>
            </a:r>
            <a:endParaRPr lang="cs-CZ" altLang="cs-CZ" sz="1800" dirty="0">
              <a:solidFill>
                <a:srgbClr val="002060"/>
              </a:solidFill>
              <a:latin typeface="Times New Roman" panose="02020603050405020304" pitchFamily="18" charset="0"/>
              <a:cs typeface="Times New Roman" panose="02020603050405020304" pitchFamily="18" charset="0"/>
            </a:endParaRPr>
          </a:p>
        </p:txBody>
      </p:sp>
      <p:pic>
        <p:nvPicPr>
          <p:cNvPr id="7" name="Obrázek 6">
            <a:extLst>
              <a:ext uri="{FF2B5EF4-FFF2-40B4-BE49-F238E27FC236}">
                <a16:creationId xmlns:a16="http://schemas.microsoft.com/office/drawing/2014/main" id="{BACDCC12-F123-4B9D-A858-9335EF30071B}"/>
              </a:ext>
            </a:extLst>
          </p:cNvPr>
          <p:cNvPicPr>
            <a:picLocks noChangeAspect="1"/>
          </p:cNvPicPr>
          <p:nvPr/>
        </p:nvPicPr>
        <p:blipFill rotWithShape="1">
          <a:blip r:embed="rId4"/>
          <a:srcRect b="25877"/>
          <a:stretch/>
        </p:blipFill>
        <p:spPr>
          <a:xfrm>
            <a:off x="0" y="4480451"/>
            <a:ext cx="3826374" cy="2078449"/>
          </a:xfrm>
          <a:prstGeom prst="rect">
            <a:avLst/>
          </a:prstGeom>
        </p:spPr>
      </p:pic>
      <p:pic>
        <p:nvPicPr>
          <p:cNvPr id="12" name="Obrázek 11">
            <a:extLst>
              <a:ext uri="{FF2B5EF4-FFF2-40B4-BE49-F238E27FC236}">
                <a16:creationId xmlns:a16="http://schemas.microsoft.com/office/drawing/2014/main" id="{FE0AB385-B078-451F-B1EE-8E287DC693CE}"/>
              </a:ext>
            </a:extLst>
          </p:cNvPr>
          <p:cNvPicPr>
            <a:picLocks noChangeAspect="1"/>
          </p:cNvPicPr>
          <p:nvPr/>
        </p:nvPicPr>
        <p:blipFill rotWithShape="1">
          <a:blip r:embed="rId5"/>
          <a:srcRect t="32961"/>
          <a:stretch/>
        </p:blipFill>
        <p:spPr>
          <a:xfrm>
            <a:off x="4196130" y="4217700"/>
            <a:ext cx="6669177" cy="2512224"/>
          </a:xfrm>
          <a:prstGeom prst="rect">
            <a:avLst/>
          </a:prstGeom>
          <a:ln>
            <a:noFill/>
          </a:ln>
          <a:effectLst>
            <a:softEdge rad="112500"/>
          </a:effectLst>
        </p:spPr>
      </p:pic>
      <p:sp>
        <p:nvSpPr>
          <p:cNvPr id="10" name="Nadpis 1">
            <a:extLst>
              <a:ext uri="{FF2B5EF4-FFF2-40B4-BE49-F238E27FC236}">
                <a16:creationId xmlns:a16="http://schemas.microsoft.com/office/drawing/2014/main" id="{6E84639D-657A-4E82-BCB1-BF9953EFFAF6}"/>
              </a:ext>
            </a:extLst>
          </p:cNvPr>
          <p:cNvSpPr txBox="1">
            <a:spLocks/>
          </p:cNvSpPr>
          <p:nvPr/>
        </p:nvSpPr>
        <p:spPr>
          <a:xfrm>
            <a:off x="161905" y="703189"/>
            <a:ext cx="3543821" cy="3514511"/>
          </a:xfrm>
          <a:prstGeom prst="rect">
            <a:avLst/>
          </a:prstGeom>
        </p:spPr>
        <p:txBody>
          <a:bodyPr vert="horz" lIns="91440" tIns="45720" rIns="91440" bIns="45720" rtlCol="0" anchor="t">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600" b="1" dirty="0">
                <a:solidFill>
                  <a:schemeClr val="bg1"/>
                </a:solidFill>
                <a:latin typeface="Times New Roman" panose="02020603050405020304" pitchFamily="18" charset="0"/>
                <a:cs typeface="Times New Roman" panose="02020603050405020304" pitchFamily="18" charset="0"/>
              </a:rPr>
              <a:t>CIRCULAR ECONOMY</a:t>
            </a:r>
          </a:p>
          <a:p>
            <a:pPr algn="l"/>
            <a:endParaRPr lang="cs-CZ" sz="3600" b="1" dirty="0">
              <a:solidFill>
                <a:schemeClr val="bg1"/>
              </a:solidFill>
              <a:latin typeface="Times New Roman" panose="02020603050405020304" pitchFamily="18" charset="0"/>
              <a:cs typeface="Times New Roman" panose="02020603050405020304" pitchFamily="18" charset="0"/>
            </a:endParaRPr>
          </a:p>
          <a:p>
            <a:pPr algn="l"/>
            <a:endParaRPr lang="cs-CZ" sz="3600" b="1" dirty="0">
              <a:solidFill>
                <a:schemeClr val="bg1"/>
              </a:solidFill>
              <a:latin typeface="Times New Roman" panose="02020603050405020304" pitchFamily="18" charset="0"/>
              <a:cs typeface="Times New Roman" panose="02020603050405020304" pitchFamily="18" charset="0"/>
            </a:endParaRPr>
          </a:p>
          <a:p>
            <a:pPr algn="l"/>
            <a:r>
              <a:rPr lang="en-AU" sz="3600" b="1" dirty="0">
                <a:solidFill>
                  <a:schemeClr val="bg1"/>
                </a:solidFill>
                <a:latin typeface="Times New Roman" panose="02020603050405020304" pitchFamily="18" charset="0"/>
                <a:cs typeface="Times New Roman" panose="02020603050405020304" pitchFamily="18" charset="0"/>
              </a:rPr>
              <a:t>Definition…</a:t>
            </a:r>
          </a:p>
          <a:p>
            <a:pPr marL="571500" indent="-571500" algn="l">
              <a:buFont typeface="Arial" panose="020B0604020202020204" pitchFamily="34" charset="0"/>
              <a:buChar char="•"/>
            </a:pPr>
            <a:endParaRPr lang="cs-CZ" sz="3600" b="1" dirty="0">
              <a:solidFill>
                <a:schemeClr val="bg1"/>
              </a:solidFill>
              <a:latin typeface="Times New Roman" panose="02020603050405020304" pitchFamily="18" charset="0"/>
              <a:cs typeface="Times New Roman" panose="02020603050405020304" pitchFamily="18" charset="0"/>
            </a:endParaRPr>
          </a:p>
          <a:p>
            <a:pPr algn="l"/>
            <a:r>
              <a:rPr lang="en-US" sz="3600" b="1" dirty="0">
                <a:solidFill>
                  <a:srgbClr val="FFFF00"/>
                </a:solidFill>
                <a:latin typeface="Times New Roman" panose="02020603050405020304" pitchFamily="18" charset="0"/>
                <a:cs typeface="Times New Roman" panose="02020603050405020304" pitchFamily="18" charset="0"/>
              </a:rPr>
              <a:t>Importance</a:t>
            </a:r>
            <a:r>
              <a:rPr lang="cs-CZ" sz="3600" b="1" dirty="0">
                <a:solidFill>
                  <a:srgbClr val="FFFF00"/>
                </a:solidFill>
                <a:latin typeface="Times New Roman" panose="02020603050405020304" pitchFamily="18" charset="0"/>
                <a:cs typeface="Times New Roman" panose="02020603050405020304" pitchFamily="18" charset="0"/>
              </a:rPr>
              <a:t>…</a:t>
            </a:r>
            <a:r>
              <a:rPr lang="en-US" sz="3600" b="1" dirty="0">
                <a:solidFill>
                  <a:srgbClr val="FFFF00"/>
                </a:solidFill>
                <a:latin typeface="Times New Roman" panose="02020603050405020304" pitchFamily="18" charset="0"/>
                <a:cs typeface="Times New Roman" panose="02020603050405020304" pitchFamily="18" charset="0"/>
              </a:rPr>
              <a:t> </a:t>
            </a:r>
            <a:endParaRPr lang="cs-CZ" sz="3600" b="1" dirty="0">
              <a:solidFill>
                <a:srgbClr val="FFFF00"/>
              </a:solidFill>
              <a:latin typeface="Times New Roman" panose="02020603050405020304" pitchFamily="18" charset="0"/>
              <a:cs typeface="Times New Roman" panose="02020603050405020304" pitchFamily="18" charset="0"/>
            </a:endParaRPr>
          </a:p>
          <a:p>
            <a:pPr marL="571500" indent="-571500" algn="l">
              <a:buFont typeface="Arial" panose="020B0604020202020204" pitchFamily="34" charset="0"/>
              <a:buChar char="•"/>
            </a:pPr>
            <a:endParaRPr lang="cs-CZ" sz="3600" b="1" dirty="0">
              <a:solidFill>
                <a:schemeClr val="bg1"/>
              </a:solidFill>
              <a:latin typeface="Times New Roman" panose="02020603050405020304" pitchFamily="18" charset="0"/>
              <a:cs typeface="Times New Roman" panose="02020603050405020304" pitchFamily="18" charset="0"/>
            </a:endParaRPr>
          </a:p>
          <a:p>
            <a:pPr algn="l"/>
            <a:r>
              <a:rPr lang="en-US" sz="3600" b="1" dirty="0">
                <a:solidFill>
                  <a:schemeClr val="bg1"/>
                </a:solidFill>
                <a:latin typeface="Times New Roman" panose="02020603050405020304" pitchFamily="18" charset="0"/>
                <a:cs typeface="Times New Roman" panose="02020603050405020304" pitchFamily="18" charset="0"/>
              </a:rPr>
              <a:t>Benefits</a:t>
            </a:r>
            <a:r>
              <a:rPr lang="cs-CZ" sz="3600" b="1" dirty="0">
                <a:solidFill>
                  <a:schemeClr val="bg1"/>
                </a:solidFill>
                <a:latin typeface="Times New Roman" panose="02020603050405020304" pitchFamily="18" charset="0"/>
                <a:cs typeface="Times New Roman" panose="02020603050405020304" pitchFamily="18" charset="0"/>
              </a:rPr>
              <a:t>…</a:t>
            </a:r>
            <a:endParaRPr lang="en-GB"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844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120561" y="440438"/>
            <a:ext cx="3705813"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11" name="Zástupný symbol pro obsah 2"/>
          <p:cNvSpPr txBox="1">
            <a:spLocks/>
          </p:cNvSpPr>
          <p:nvPr/>
        </p:nvSpPr>
        <p:spPr>
          <a:xfrm>
            <a:off x="4046948" y="204043"/>
            <a:ext cx="6091663" cy="34054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lgn="just">
              <a:buNone/>
            </a:pPr>
            <a:endParaRPr lang="en-AU" sz="20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cs-CZ" sz="2400" dirty="0">
                <a:solidFill>
                  <a:srgbClr val="002060"/>
                </a:solidFill>
                <a:latin typeface="Times New Roman" panose="02020603050405020304" pitchFamily="18" charset="0"/>
                <a:cs typeface="Times New Roman" panose="02020603050405020304" pitchFamily="18" charset="0"/>
              </a:rPr>
              <a:t>Chránit životní prostředí</a:t>
            </a:r>
          </a:p>
          <a:p>
            <a:pPr marL="0" indent="0" algn="just">
              <a:buNone/>
            </a:pPr>
            <a:endParaRPr 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cs-CZ" sz="2400" dirty="0">
                <a:solidFill>
                  <a:srgbClr val="002060"/>
                </a:solidFill>
                <a:latin typeface="Times New Roman" panose="02020603050405020304" pitchFamily="18" charset="0"/>
                <a:cs typeface="Times New Roman" panose="02020603050405020304" pitchFamily="18" charset="0"/>
              </a:rPr>
              <a:t>Opětovné použití a recyklace výrobků by zpomalily využívání přírodních zdrojů, omezily narušení krajiny a stanovišť a pomohly omezit </a:t>
            </a:r>
            <a:r>
              <a:rPr lang="cs-CZ" sz="2400" dirty="0">
                <a:solidFill>
                  <a:srgbClr val="002060"/>
                </a:solidFill>
                <a:latin typeface="Times New Roman" panose="02020603050405020304" pitchFamily="18" charset="0"/>
                <a:cs typeface="Times New Roman" panose="02020603050405020304" pitchFamily="18" charset="0"/>
                <a:hlinkClick r:id="rId4"/>
              </a:rPr>
              <a:t>ztrátu biologické rozmanitosti.</a:t>
            </a:r>
            <a:endParaRPr 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cs-CZ" sz="2400" dirty="0">
                <a:solidFill>
                  <a:srgbClr val="002060"/>
                </a:solidFill>
                <a:latin typeface="Times New Roman" panose="02020603050405020304" pitchFamily="18" charset="0"/>
                <a:cs typeface="Times New Roman" panose="02020603050405020304" pitchFamily="18" charset="0"/>
                <a:hlinkClick r:id="rId5"/>
              </a:rPr>
              <a:t>Snížení celkových ročních emisí skleníkových plynů</a:t>
            </a:r>
            <a:r>
              <a:rPr lang="cs-CZ" sz="2400" dirty="0">
                <a:solidFill>
                  <a:srgbClr val="002060"/>
                </a:solidFill>
                <a:latin typeface="Times New Roman" panose="02020603050405020304" pitchFamily="18" charset="0"/>
                <a:cs typeface="Times New Roman" panose="02020603050405020304" pitchFamily="18" charset="0"/>
              </a:rPr>
              <a:t>. Průmyslové procesy a používání výrobků jsou zodpovědné za 9 % emisí skleníkových plynů v EU. </a:t>
            </a:r>
          </a:p>
          <a:p>
            <a:pPr marL="0" indent="0" algn="just">
              <a:buNone/>
            </a:pPr>
            <a:endParaRPr 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cs-CZ" sz="2400" dirty="0">
                <a:solidFill>
                  <a:srgbClr val="002060"/>
                </a:solidFill>
                <a:latin typeface="Times New Roman" panose="02020603050405020304" pitchFamily="18" charset="0"/>
                <a:cs typeface="Times New Roman" panose="02020603050405020304" pitchFamily="18" charset="0"/>
              </a:rPr>
              <a:t>Obaly jsou stále větším problémem </a:t>
            </a:r>
            <a:r>
              <a:rPr lang="cs-CZ" sz="2400" dirty="0">
                <a:solidFill>
                  <a:srgbClr val="002060"/>
                </a:solidFill>
                <a:latin typeface="Times New Roman" panose="02020603050405020304" pitchFamily="18" charset="0"/>
                <a:cs typeface="Times New Roman" panose="02020603050405020304" pitchFamily="18" charset="0"/>
                <a:hlinkClick r:id="rId6"/>
              </a:rPr>
              <a:t>a průměrný Evropan vyprodukuje v průměru téměř 180 kg obalového odpadu ročně.</a:t>
            </a:r>
            <a:endParaRPr 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en-AU" sz="2400" dirty="0">
                <a:solidFill>
                  <a:srgbClr val="002060"/>
                </a:solidFill>
                <a:latin typeface="Times New Roman" panose="02020603050405020304" pitchFamily="18" charset="0"/>
                <a:cs typeface="Times New Roman" panose="02020603050405020304" pitchFamily="18" charset="0"/>
              </a:rPr>
              <a:t>  </a:t>
            </a:r>
            <a:endParaRPr lang="en-AU" altLang="cs-CZ" sz="1800" dirty="0">
              <a:solidFill>
                <a:srgbClr val="002060"/>
              </a:solidFill>
              <a:latin typeface="Times New Roman" panose="02020603050405020304" pitchFamily="18" charset="0"/>
              <a:cs typeface="Times New Roman" panose="02020603050405020304" pitchFamily="18" charset="0"/>
            </a:endParaRPr>
          </a:p>
        </p:txBody>
      </p:sp>
      <p:sp>
        <p:nvSpPr>
          <p:cNvPr id="13" name="Nadpis 1">
            <a:extLst>
              <a:ext uri="{FF2B5EF4-FFF2-40B4-BE49-F238E27FC236}">
                <a16:creationId xmlns:a16="http://schemas.microsoft.com/office/drawing/2014/main" id="{95CAEE94-5A66-40F8-A621-E49DA3A88CCD}"/>
              </a:ext>
            </a:extLst>
          </p:cNvPr>
          <p:cNvSpPr txBox="1">
            <a:spLocks/>
          </p:cNvSpPr>
          <p:nvPr/>
        </p:nvSpPr>
        <p:spPr>
          <a:xfrm>
            <a:off x="161905" y="703189"/>
            <a:ext cx="3543821" cy="4593377"/>
          </a:xfrm>
          <a:prstGeom prst="rect">
            <a:avLst/>
          </a:prstGeom>
        </p:spPr>
        <p:txBody>
          <a:bodyPr vert="horz" lIns="91440" tIns="45720" rIns="91440" bIns="45720" rtlCol="0" anchor="t">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600" b="1" dirty="0">
                <a:solidFill>
                  <a:schemeClr val="bg1"/>
                </a:solidFill>
                <a:latin typeface="Times New Roman" panose="02020603050405020304" pitchFamily="18" charset="0"/>
                <a:cs typeface="Times New Roman" panose="02020603050405020304" pitchFamily="18" charset="0"/>
              </a:rPr>
              <a:t>CIRCULAR ECONOMY</a:t>
            </a:r>
          </a:p>
          <a:p>
            <a:pPr algn="l"/>
            <a:endParaRPr lang="cs-CZ" sz="3600" b="1" dirty="0">
              <a:solidFill>
                <a:schemeClr val="bg1"/>
              </a:solidFill>
              <a:latin typeface="Times New Roman" panose="02020603050405020304" pitchFamily="18" charset="0"/>
              <a:cs typeface="Times New Roman" panose="02020603050405020304" pitchFamily="18" charset="0"/>
            </a:endParaRPr>
          </a:p>
          <a:p>
            <a:pPr algn="l"/>
            <a:endParaRPr lang="cs-CZ" sz="3600" b="1" dirty="0">
              <a:solidFill>
                <a:schemeClr val="bg1"/>
              </a:solidFill>
              <a:latin typeface="Times New Roman" panose="02020603050405020304" pitchFamily="18" charset="0"/>
              <a:cs typeface="Times New Roman" panose="02020603050405020304" pitchFamily="18" charset="0"/>
            </a:endParaRPr>
          </a:p>
          <a:p>
            <a:pPr algn="l"/>
            <a:r>
              <a:rPr lang="cs-CZ" sz="3600" b="1" dirty="0">
                <a:solidFill>
                  <a:schemeClr val="bg1"/>
                </a:solidFill>
                <a:latin typeface="Times New Roman" panose="02020603050405020304" pitchFamily="18" charset="0"/>
                <a:cs typeface="Times New Roman" panose="02020603050405020304" pitchFamily="18" charset="0"/>
              </a:rPr>
              <a:t>D</a:t>
            </a:r>
            <a:r>
              <a:rPr lang="en-US" sz="3600" b="1" dirty="0" err="1">
                <a:solidFill>
                  <a:schemeClr val="bg1"/>
                </a:solidFill>
                <a:latin typeface="Times New Roman" panose="02020603050405020304" pitchFamily="18" charset="0"/>
                <a:cs typeface="Times New Roman" panose="02020603050405020304" pitchFamily="18" charset="0"/>
              </a:rPr>
              <a:t>efinition</a:t>
            </a:r>
            <a:r>
              <a:rPr lang="cs-CZ" sz="3600" b="1" dirty="0">
                <a:solidFill>
                  <a:schemeClr val="bg1"/>
                </a:solidFill>
                <a:latin typeface="Times New Roman" panose="02020603050405020304" pitchFamily="18" charset="0"/>
                <a:cs typeface="Times New Roman" panose="02020603050405020304" pitchFamily="18" charset="0"/>
              </a:rPr>
              <a:t>…</a:t>
            </a:r>
          </a:p>
          <a:p>
            <a:pPr marL="571500" indent="-571500" algn="l">
              <a:buFont typeface="Arial" panose="020B0604020202020204" pitchFamily="34" charset="0"/>
              <a:buChar char="•"/>
            </a:pPr>
            <a:endParaRPr lang="cs-CZ" sz="3600" b="1" dirty="0">
              <a:solidFill>
                <a:schemeClr val="bg1"/>
              </a:solidFill>
              <a:latin typeface="Times New Roman" panose="02020603050405020304" pitchFamily="18" charset="0"/>
              <a:cs typeface="Times New Roman" panose="02020603050405020304" pitchFamily="18" charset="0"/>
            </a:endParaRPr>
          </a:p>
          <a:p>
            <a:pPr algn="l"/>
            <a:r>
              <a:rPr lang="en-US" sz="3600" b="1" dirty="0">
                <a:solidFill>
                  <a:schemeClr val="bg1"/>
                </a:solidFill>
                <a:latin typeface="Times New Roman" panose="02020603050405020304" pitchFamily="18" charset="0"/>
                <a:cs typeface="Times New Roman" panose="02020603050405020304" pitchFamily="18" charset="0"/>
              </a:rPr>
              <a:t>Importance</a:t>
            </a:r>
            <a:r>
              <a:rPr lang="cs-CZ" sz="3600" b="1" dirty="0">
                <a:solidFill>
                  <a:schemeClr val="bg1"/>
                </a:solidFill>
                <a:latin typeface="Times New Roman" panose="02020603050405020304" pitchFamily="18" charset="0"/>
                <a:cs typeface="Times New Roman" panose="02020603050405020304" pitchFamily="18" charset="0"/>
              </a:rPr>
              <a:t>…</a:t>
            </a:r>
            <a:r>
              <a:rPr lang="en-US" sz="3600" b="1" dirty="0">
                <a:solidFill>
                  <a:schemeClr val="bg1"/>
                </a:solidFill>
                <a:latin typeface="Times New Roman" panose="02020603050405020304" pitchFamily="18" charset="0"/>
                <a:cs typeface="Times New Roman" panose="02020603050405020304" pitchFamily="18" charset="0"/>
              </a:rPr>
              <a:t> </a:t>
            </a:r>
            <a:endParaRPr lang="cs-CZ" sz="3600" b="1" dirty="0">
              <a:solidFill>
                <a:schemeClr val="bg1"/>
              </a:solidFill>
              <a:latin typeface="Times New Roman" panose="02020603050405020304" pitchFamily="18" charset="0"/>
              <a:cs typeface="Times New Roman" panose="02020603050405020304" pitchFamily="18" charset="0"/>
            </a:endParaRPr>
          </a:p>
          <a:p>
            <a:pPr marL="571500" indent="-571500" algn="l">
              <a:buFont typeface="Arial" panose="020B0604020202020204" pitchFamily="34" charset="0"/>
              <a:buChar char="•"/>
            </a:pPr>
            <a:endParaRPr lang="cs-CZ" sz="3600" b="1" dirty="0">
              <a:solidFill>
                <a:schemeClr val="bg1"/>
              </a:solidFill>
              <a:latin typeface="Times New Roman" panose="02020603050405020304" pitchFamily="18" charset="0"/>
              <a:cs typeface="Times New Roman" panose="02020603050405020304" pitchFamily="18" charset="0"/>
            </a:endParaRPr>
          </a:p>
          <a:p>
            <a:pPr algn="l"/>
            <a:r>
              <a:rPr lang="en-US" sz="3600" b="1" dirty="0">
                <a:solidFill>
                  <a:srgbClr val="FFFF00"/>
                </a:solidFill>
                <a:latin typeface="Times New Roman" panose="02020603050405020304" pitchFamily="18" charset="0"/>
                <a:cs typeface="Times New Roman" panose="02020603050405020304" pitchFamily="18" charset="0"/>
              </a:rPr>
              <a:t>Benefits</a:t>
            </a:r>
            <a:r>
              <a:rPr lang="cs-CZ" sz="3600" b="1" dirty="0">
                <a:solidFill>
                  <a:srgbClr val="FFFF00"/>
                </a:solidFill>
                <a:latin typeface="Times New Roman" panose="02020603050405020304" pitchFamily="18" charset="0"/>
                <a:cs typeface="Times New Roman" panose="02020603050405020304" pitchFamily="18" charset="0"/>
              </a:rPr>
              <a:t>…</a:t>
            </a:r>
            <a:endParaRPr lang="en-GB" sz="3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230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3" end="3"/>
                                            </p:txEl>
                                          </p:spTgt>
                                        </p:tgtEl>
                                        <p:attrNameLst>
                                          <p:attrName>style.visibility</p:attrName>
                                        </p:attrNameLst>
                                      </p:cBhvr>
                                      <p:to>
                                        <p:strVal val="visible"/>
                                      </p:to>
                                    </p:set>
                                    <p:animEffect transition="in" filter="fade">
                                      <p:cBhvr>
                                        <p:cTn id="12" dur="500"/>
                                        <p:tgtEl>
                                          <p:spTgt spid="1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animEffect transition="in" filter="fade">
                                      <p:cBhvr>
                                        <p:cTn id="17" dur="500"/>
                                        <p:tgtEl>
                                          <p:spTgt spid="11">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7" end="7"/>
                                            </p:txEl>
                                          </p:spTgt>
                                        </p:tgtEl>
                                        <p:attrNameLst>
                                          <p:attrName>style.visibility</p:attrName>
                                        </p:attrNameLst>
                                      </p:cBhvr>
                                      <p:to>
                                        <p:strVal val="visible"/>
                                      </p:to>
                                    </p:set>
                                    <p:animEffect transition="in" filter="fade">
                                      <p:cBhvr>
                                        <p:cTn id="22"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120561" y="440438"/>
            <a:ext cx="3705813"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11" name="Zástupný symbol pro obsah 2"/>
          <p:cNvSpPr txBox="1">
            <a:spLocks/>
          </p:cNvSpPr>
          <p:nvPr/>
        </p:nvSpPr>
        <p:spPr>
          <a:xfrm>
            <a:off x="4046948" y="204042"/>
            <a:ext cx="6091663" cy="630031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cs-CZ" sz="2400" b="1" dirty="0">
                <a:solidFill>
                  <a:srgbClr val="002060"/>
                </a:solidFill>
                <a:latin typeface="Times New Roman" panose="02020603050405020304" pitchFamily="18" charset="0"/>
                <a:cs typeface="Times New Roman" panose="02020603050405020304" pitchFamily="18" charset="0"/>
              </a:rPr>
              <a:t>Snížení závislosti na surovinách</a:t>
            </a:r>
          </a:p>
          <a:p>
            <a:pPr marL="0" indent="0" algn="just">
              <a:buNone/>
            </a:pPr>
            <a:endParaRPr 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cs-CZ" sz="2400" dirty="0">
                <a:solidFill>
                  <a:srgbClr val="002060"/>
                </a:solidFill>
                <a:latin typeface="Times New Roman" panose="02020603050405020304" pitchFamily="18" charset="0"/>
                <a:cs typeface="Times New Roman" panose="02020603050405020304" pitchFamily="18" charset="0"/>
                <a:hlinkClick r:id="rId4"/>
              </a:rPr>
              <a:t>Světová populace </a:t>
            </a:r>
            <a:r>
              <a:rPr lang="cs-CZ" sz="2400" dirty="0">
                <a:solidFill>
                  <a:srgbClr val="002060"/>
                </a:solidFill>
                <a:latin typeface="Times New Roman" panose="02020603050405020304" pitchFamily="18" charset="0"/>
                <a:cs typeface="Times New Roman" panose="02020603050405020304" pitchFamily="18" charset="0"/>
              </a:rPr>
              <a:t>roste a s ní i poptávka po surovinách. Nabídka klíčových surovin je však omezená.</a:t>
            </a:r>
          </a:p>
          <a:p>
            <a:pPr marL="0" indent="0" algn="just">
              <a:buNone/>
            </a:pPr>
            <a:r>
              <a:rPr lang="cs-CZ" sz="2400" dirty="0">
                <a:solidFill>
                  <a:srgbClr val="002060"/>
                </a:solidFill>
                <a:latin typeface="Times New Roman" panose="02020603050405020304" pitchFamily="18" charset="0"/>
                <a:cs typeface="Times New Roman" panose="02020603050405020304" pitchFamily="18" charset="0"/>
              </a:rPr>
              <a:t>Omezené dodávky také znamenají, že některé země EU jsou závislé na jiných zemích, pokud jde o suroviny. Podle údajů </a:t>
            </a:r>
            <a:r>
              <a:rPr lang="cs-CZ" sz="2400" dirty="0" err="1">
                <a:solidFill>
                  <a:srgbClr val="002060"/>
                </a:solidFill>
                <a:latin typeface="Times New Roman" panose="02020603050405020304" pitchFamily="18" charset="0"/>
                <a:cs typeface="Times New Roman" panose="02020603050405020304" pitchFamily="18" charset="0"/>
              </a:rPr>
              <a:t>Eurostatu</a:t>
            </a:r>
            <a:r>
              <a:rPr lang="cs-CZ" sz="2400" dirty="0">
                <a:solidFill>
                  <a:srgbClr val="002060"/>
                </a:solidFill>
                <a:latin typeface="Times New Roman" panose="02020603050405020304" pitchFamily="18" charset="0"/>
                <a:cs typeface="Times New Roman" panose="02020603050405020304" pitchFamily="18" charset="0"/>
              </a:rPr>
              <a:t> dováží EU přibližně polovinu surovin, které spotřebuje</a:t>
            </a:r>
          </a:p>
          <a:p>
            <a:pPr marL="0" indent="0" algn="just">
              <a:buNone/>
            </a:pPr>
            <a:endParaRPr 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cs-CZ" sz="2400" dirty="0">
                <a:solidFill>
                  <a:srgbClr val="002060"/>
                </a:solidFill>
                <a:latin typeface="Times New Roman" panose="02020603050405020304" pitchFamily="18" charset="0"/>
                <a:cs typeface="Times New Roman" panose="02020603050405020304" pitchFamily="18" charset="0"/>
              </a:rPr>
              <a:t>To platí zejména pro </a:t>
            </a:r>
            <a:r>
              <a:rPr lang="cs-CZ" sz="2400" dirty="0">
                <a:solidFill>
                  <a:srgbClr val="002060"/>
                </a:solidFill>
                <a:latin typeface="Times New Roman" panose="02020603050405020304" pitchFamily="18" charset="0"/>
                <a:cs typeface="Times New Roman" panose="02020603050405020304" pitchFamily="18" charset="0"/>
                <a:hlinkClick r:id="rId5"/>
              </a:rPr>
              <a:t>kritické suroviny</a:t>
            </a:r>
            <a:r>
              <a:rPr lang="cs-CZ" sz="2400" dirty="0">
                <a:solidFill>
                  <a:srgbClr val="002060"/>
                </a:solidFill>
                <a:latin typeface="Times New Roman" panose="02020603050405020304" pitchFamily="18" charset="0"/>
                <a:cs typeface="Times New Roman" panose="02020603050405020304" pitchFamily="18" charset="0"/>
              </a:rPr>
              <a:t>, které jsou potřebné pro výrobu technologií, jež mají zásadní význam pro dosažení cílů v oblasti klimatu, jako jsou </a:t>
            </a:r>
            <a:r>
              <a:rPr lang="cs-CZ" sz="2400" dirty="0">
                <a:solidFill>
                  <a:srgbClr val="002060"/>
                </a:solidFill>
                <a:latin typeface="Times New Roman" panose="02020603050405020304" pitchFamily="18" charset="0"/>
                <a:cs typeface="Times New Roman" panose="02020603050405020304" pitchFamily="18" charset="0"/>
                <a:hlinkClick r:id="rId6"/>
              </a:rPr>
              <a:t>baterie</a:t>
            </a:r>
            <a:r>
              <a:rPr lang="cs-CZ" sz="2400" dirty="0">
                <a:solidFill>
                  <a:srgbClr val="002060"/>
                </a:solidFill>
                <a:latin typeface="Times New Roman" panose="02020603050405020304" pitchFamily="18" charset="0"/>
                <a:cs typeface="Times New Roman" panose="02020603050405020304" pitchFamily="18" charset="0"/>
              </a:rPr>
              <a:t> a elektrické motory.</a:t>
            </a:r>
          </a:p>
          <a:p>
            <a:pPr algn="just"/>
            <a:endParaRPr lang="en-US" sz="2400" dirty="0">
              <a:solidFill>
                <a:srgbClr val="002060"/>
              </a:solidFill>
              <a:latin typeface="Times New Roman" panose="02020603050405020304" pitchFamily="18" charset="0"/>
              <a:cs typeface="Times New Roman" panose="02020603050405020304" pitchFamily="18" charset="0"/>
            </a:endParaRPr>
          </a:p>
          <a:p>
            <a:pPr algn="just"/>
            <a:endParaRPr lang="en-US" sz="24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cs-CZ" sz="2400" dirty="0">
                <a:solidFill>
                  <a:srgbClr val="002060"/>
                </a:solidFill>
                <a:latin typeface="Times New Roman" panose="02020603050405020304" pitchFamily="18" charset="0"/>
                <a:cs typeface="Times New Roman" panose="02020603050405020304" pitchFamily="18" charset="0"/>
              </a:rPr>
              <a:t>  </a:t>
            </a:r>
            <a:endParaRPr lang="en-GB" altLang="cs-CZ" sz="1800" dirty="0">
              <a:solidFill>
                <a:srgbClr val="002060"/>
              </a:solidFill>
              <a:latin typeface="Times New Roman" panose="02020603050405020304" pitchFamily="18" charset="0"/>
              <a:cs typeface="Times New Roman" panose="02020603050405020304" pitchFamily="18" charset="0"/>
            </a:endParaRPr>
          </a:p>
        </p:txBody>
      </p:sp>
      <p:sp>
        <p:nvSpPr>
          <p:cNvPr id="13" name="Nadpis 1">
            <a:extLst>
              <a:ext uri="{FF2B5EF4-FFF2-40B4-BE49-F238E27FC236}">
                <a16:creationId xmlns:a16="http://schemas.microsoft.com/office/drawing/2014/main" id="{95CAEE94-5A66-40F8-A621-E49DA3A88CCD}"/>
              </a:ext>
            </a:extLst>
          </p:cNvPr>
          <p:cNvSpPr txBox="1">
            <a:spLocks/>
          </p:cNvSpPr>
          <p:nvPr/>
        </p:nvSpPr>
        <p:spPr>
          <a:xfrm>
            <a:off x="161905" y="703189"/>
            <a:ext cx="3543821" cy="4593377"/>
          </a:xfrm>
          <a:prstGeom prst="rect">
            <a:avLst/>
          </a:prstGeom>
        </p:spPr>
        <p:txBody>
          <a:bodyPr vert="horz" lIns="91440" tIns="45720" rIns="91440" bIns="45720" rtlCol="0" anchor="t">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600" b="1" dirty="0">
                <a:solidFill>
                  <a:schemeClr val="bg1"/>
                </a:solidFill>
                <a:latin typeface="Times New Roman" panose="02020603050405020304" pitchFamily="18" charset="0"/>
                <a:cs typeface="Times New Roman" panose="02020603050405020304" pitchFamily="18" charset="0"/>
              </a:rPr>
              <a:t>CIRCULAR ECONOMY</a:t>
            </a:r>
          </a:p>
          <a:p>
            <a:pPr algn="l"/>
            <a:endParaRPr lang="cs-CZ" sz="3600" b="1" dirty="0">
              <a:solidFill>
                <a:schemeClr val="bg1"/>
              </a:solidFill>
              <a:latin typeface="Times New Roman" panose="02020603050405020304" pitchFamily="18" charset="0"/>
              <a:cs typeface="Times New Roman" panose="02020603050405020304" pitchFamily="18" charset="0"/>
            </a:endParaRPr>
          </a:p>
          <a:p>
            <a:pPr algn="l"/>
            <a:endParaRPr lang="cs-CZ" sz="3600" b="1" dirty="0">
              <a:solidFill>
                <a:schemeClr val="bg1"/>
              </a:solidFill>
              <a:latin typeface="Times New Roman" panose="02020603050405020304" pitchFamily="18" charset="0"/>
              <a:cs typeface="Times New Roman" panose="02020603050405020304" pitchFamily="18" charset="0"/>
            </a:endParaRPr>
          </a:p>
          <a:p>
            <a:pPr algn="l"/>
            <a:r>
              <a:rPr lang="cs-CZ" sz="3600" b="1" dirty="0">
                <a:solidFill>
                  <a:schemeClr val="bg1"/>
                </a:solidFill>
                <a:latin typeface="Times New Roman" panose="02020603050405020304" pitchFamily="18" charset="0"/>
                <a:cs typeface="Times New Roman" panose="02020603050405020304" pitchFamily="18" charset="0"/>
              </a:rPr>
              <a:t>D</a:t>
            </a:r>
            <a:r>
              <a:rPr lang="en-US" sz="3600" b="1" dirty="0" err="1">
                <a:solidFill>
                  <a:schemeClr val="bg1"/>
                </a:solidFill>
                <a:latin typeface="Times New Roman" panose="02020603050405020304" pitchFamily="18" charset="0"/>
                <a:cs typeface="Times New Roman" panose="02020603050405020304" pitchFamily="18" charset="0"/>
              </a:rPr>
              <a:t>efinition</a:t>
            </a:r>
            <a:r>
              <a:rPr lang="cs-CZ" sz="3600" b="1" dirty="0">
                <a:solidFill>
                  <a:schemeClr val="bg1"/>
                </a:solidFill>
                <a:latin typeface="Times New Roman" panose="02020603050405020304" pitchFamily="18" charset="0"/>
                <a:cs typeface="Times New Roman" panose="02020603050405020304" pitchFamily="18" charset="0"/>
              </a:rPr>
              <a:t>…</a:t>
            </a:r>
          </a:p>
          <a:p>
            <a:pPr marL="571500" indent="-571500" algn="l">
              <a:buFont typeface="Arial" panose="020B0604020202020204" pitchFamily="34" charset="0"/>
              <a:buChar char="•"/>
            </a:pPr>
            <a:endParaRPr lang="cs-CZ" sz="3600" b="1" dirty="0">
              <a:solidFill>
                <a:schemeClr val="bg1"/>
              </a:solidFill>
              <a:latin typeface="Times New Roman" panose="02020603050405020304" pitchFamily="18" charset="0"/>
              <a:cs typeface="Times New Roman" panose="02020603050405020304" pitchFamily="18" charset="0"/>
            </a:endParaRPr>
          </a:p>
          <a:p>
            <a:pPr algn="l"/>
            <a:r>
              <a:rPr lang="en-US" sz="3600" b="1" dirty="0">
                <a:solidFill>
                  <a:schemeClr val="bg1"/>
                </a:solidFill>
                <a:latin typeface="Times New Roman" panose="02020603050405020304" pitchFamily="18" charset="0"/>
                <a:cs typeface="Times New Roman" panose="02020603050405020304" pitchFamily="18" charset="0"/>
              </a:rPr>
              <a:t>Importance</a:t>
            </a:r>
            <a:r>
              <a:rPr lang="cs-CZ" sz="3600" b="1" dirty="0">
                <a:solidFill>
                  <a:schemeClr val="bg1"/>
                </a:solidFill>
                <a:latin typeface="Times New Roman" panose="02020603050405020304" pitchFamily="18" charset="0"/>
                <a:cs typeface="Times New Roman" panose="02020603050405020304" pitchFamily="18" charset="0"/>
              </a:rPr>
              <a:t>…</a:t>
            </a:r>
            <a:r>
              <a:rPr lang="en-US" sz="3600" b="1" dirty="0">
                <a:solidFill>
                  <a:schemeClr val="bg1"/>
                </a:solidFill>
                <a:latin typeface="Times New Roman" panose="02020603050405020304" pitchFamily="18" charset="0"/>
                <a:cs typeface="Times New Roman" panose="02020603050405020304" pitchFamily="18" charset="0"/>
              </a:rPr>
              <a:t> </a:t>
            </a:r>
            <a:endParaRPr lang="cs-CZ" sz="3600" b="1" dirty="0">
              <a:solidFill>
                <a:schemeClr val="bg1"/>
              </a:solidFill>
              <a:latin typeface="Times New Roman" panose="02020603050405020304" pitchFamily="18" charset="0"/>
              <a:cs typeface="Times New Roman" panose="02020603050405020304" pitchFamily="18" charset="0"/>
            </a:endParaRPr>
          </a:p>
          <a:p>
            <a:pPr marL="571500" indent="-571500" algn="l">
              <a:buFont typeface="Arial" panose="020B0604020202020204" pitchFamily="34" charset="0"/>
              <a:buChar char="•"/>
            </a:pPr>
            <a:endParaRPr lang="cs-CZ" sz="3600" b="1" dirty="0">
              <a:solidFill>
                <a:schemeClr val="bg1"/>
              </a:solidFill>
              <a:latin typeface="Times New Roman" panose="02020603050405020304" pitchFamily="18" charset="0"/>
              <a:cs typeface="Times New Roman" panose="02020603050405020304" pitchFamily="18" charset="0"/>
            </a:endParaRPr>
          </a:p>
          <a:p>
            <a:pPr algn="l"/>
            <a:r>
              <a:rPr lang="en-US" sz="3600" b="1" dirty="0">
                <a:solidFill>
                  <a:srgbClr val="FFFF00"/>
                </a:solidFill>
                <a:latin typeface="Times New Roman" panose="02020603050405020304" pitchFamily="18" charset="0"/>
                <a:cs typeface="Times New Roman" panose="02020603050405020304" pitchFamily="18" charset="0"/>
              </a:rPr>
              <a:t>Benefits</a:t>
            </a:r>
            <a:r>
              <a:rPr lang="cs-CZ" sz="3600" b="1" dirty="0">
                <a:solidFill>
                  <a:srgbClr val="FFFF00"/>
                </a:solidFill>
                <a:latin typeface="Times New Roman" panose="02020603050405020304" pitchFamily="18" charset="0"/>
                <a:cs typeface="Times New Roman" panose="02020603050405020304" pitchFamily="18" charset="0"/>
              </a:rPr>
              <a:t>…</a:t>
            </a:r>
            <a:endParaRPr lang="en-GB" sz="3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327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3" end="3"/>
                                            </p:txEl>
                                          </p:spTgt>
                                        </p:tgtEl>
                                        <p:attrNameLst>
                                          <p:attrName>style.visibility</p:attrName>
                                        </p:attrNameLst>
                                      </p:cBhvr>
                                      <p:to>
                                        <p:strVal val="visible"/>
                                      </p:to>
                                    </p:set>
                                    <p:animEffect transition="in" filter="fade">
                                      <p:cBhvr>
                                        <p:cTn id="12" dur="500"/>
                                        <p:tgtEl>
                                          <p:spTgt spid="1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fade">
                                      <p:cBhvr>
                                        <p:cTn id="22"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14657</TotalTime>
  <Words>3031</Words>
  <Application>Microsoft Office PowerPoint</Application>
  <PresentationFormat>Širokoúhlá obrazovka</PresentationFormat>
  <Paragraphs>331</Paragraphs>
  <Slides>37</Slides>
  <Notes>26</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37</vt:i4>
      </vt:variant>
    </vt:vector>
  </HeadingPairs>
  <TitlesOfParts>
    <vt:vector size="44" baseType="lpstr">
      <vt:lpstr>Arial</vt:lpstr>
      <vt:lpstr>Calibri</vt:lpstr>
      <vt:lpstr>Calibri Light</vt:lpstr>
      <vt:lpstr>Times New Roman</vt:lpstr>
      <vt:lpstr>Unica</vt:lpstr>
      <vt:lpstr>Wingdings</vt:lpstr>
      <vt:lpstr>Motiv Office</vt:lpstr>
      <vt:lpstr>Cesta k cirkulární ekonomice…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Roman Šperka</dc:creator>
  <cp:lastModifiedBy>Pavel Adámek</cp:lastModifiedBy>
  <cp:revision>169</cp:revision>
  <dcterms:created xsi:type="dcterms:W3CDTF">2016-11-25T20:36:16Z</dcterms:created>
  <dcterms:modified xsi:type="dcterms:W3CDTF">2023-12-12T09:43:41Z</dcterms:modified>
</cp:coreProperties>
</file>