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27" r:id="rId3"/>
    <p:sldId id="331" r:id="rId4"/>
    <p:sldId id="346" r:id="rId5"/>
    <p:sldId id="345" r:id="rId6"/>
    <p:sldId id="347" r:id="rId7"/>
    <p:sldId id="343" r:id="rId8"/>
    <p:sldId id="344" r:id="rId9"/>
    <p:sldId id="330" r:id="rId10"/>
    <p:sldId id="348" r:id="rId11"/>
    <p:sldId id="332" r:id="rId12"/>
    <p:sldId id="264" r:id="rId13"/>
    <p:sldId id="328" r:id="rId14"/>
    <p:sldId id="337" r:id="rId15"/>
    <p:sldId id="339" r:id="rId16"/>
    <p:sldId id="340" r:id="rId17"/>
    <p:sldId id="341" r:id="rId18"/>
    <p:sldId id="342" r:id="rId19"/>
    <p:sldId id="338" r:id="rId20"/>
    <p:sldId id="326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33" r:id="rId35"/>
    <p:sldId id="334" r:id="rId36"/>
    <p:sldId id="335" r:id="rId37"/>
    <p:sldId id="336" r:id="rId38"/>
    <p:sldId id="324" r:id="rId39"/>
    <p:sldId id="325" r:id="rId40"/>
    <p:sldId id="266" r:id="rId41"/>
    <p:sldId id="309" r:id="rId4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7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8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5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0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1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7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vestopedia.com/terms/x/xbrl.asp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pmg/xx/en/home/insights/2020/11/the-time-has-come-survey-of-sustainability-report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bs.edu/blog/post/what-is-a-csr-report?tempview=logoconve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ccountability.org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vsud.com/cs-cz/cinnosti/audity-a-certifikace-systemu/sa-8000-a-iso-26000-spolecenska-odpovednost" TargetMode="External"/><Relationship Id="rId2" Type="http://schemas.openxmlformats.org/officeDocument/2006/relationships/hyperlink" Target="http://www.cqs.cz/Nase-sluzby/SA80002008-Spolecenska-odpovednost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reporting.org/Pages/default.aspx" TargetMode="External"/><Relationship Id="rId2" Type="http://schemas.openxmlformats.org/officeDocument/2006/relationships/hyperlink" Target="https://www.globalreporting.org/how-to-use-the-gri-standards/gri-standards-english-langua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rporateregister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dpovednefirmy.cz/cena-top/vysledky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dpovednefirmy.cz/cena-top/vysledky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se.cz/userfiles/related_documents/cs/ESG-Guideline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nance.ec.europa.eu/capital-markets-union-and-financial-markets/company-reporting-and-auditing/company-reporting/corporate-sustainability-reporting_en#legislatio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986866"/>
            <a:ext cx="5112568" cy="17445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CSR zpráv: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</a:p>
          <a:p>
            <a:pPr marL="0" indent="0" algn="r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(Global Reporting </a:t>
            </a:r>
            <a:r>
              <a:rPr lang="cs-CZ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</a:t>
            </a:r>
            <a:r>
              <a:rPr lang="cs-CZ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reportování – příklady dobré praxe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2023 Odpovědná firma v reportingu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5C9C996-7B44-4183-92E4-96A517527350}"/>
              </a:ext>
            </a:extLst>
          </p:cNvPr>
          <p:cNvSpPr/>
          <p:nvPr/>
        </p:nvSpPr>
        <p:spPr>
          <a:xfrm>
            <a:off x="3995936" y="427562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</a:t>
            </a:r>
            <a:r>
              <a:rPr lang="en-GB" sz="800" dirty="0"/>
              <a:t>https://diverzita.cz/upload/files/TOP%20OF%2023%20vysledky.pdf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77604C-321A-4640-A0DE-9A8C47599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27201" r="26375" b="30400"/>
          <a:stretch/>
        </p:blipFill>
        <p:spPr>
          <a:xfrm>
            <a:off x="3792150" y="1419622"/>
            <a:ext cx="53069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145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tvorby reportu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843558"/>
            <a:ext cx="342443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Formalizovaný standard (Pokyny GRI) versus neformalizovaný (bude stále méně zastoupen s rostoucí povinností)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výroční zpráva 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specializovaný report 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integrovaný report - GRI Taxonomie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Distribuce reportu – off-line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doc) x on-line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eXtensible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Reporting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https://www.investopedia.com/terms/x/xbrl.asp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obsahu a zaměření reportu (např. nezávislým subjektem KPMG,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5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 zpráv a reportů stále narůstá a dle KPMG, reportuje o CSR 95 % z 250 největších podniků pohybujících se v globálním prostředí a 64 % největších podniků na národních úrovních.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079912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na reportování má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velikost podniku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MSP jsou se svými stakeholdery v těsnějším kontaktu než velké společnosti, proto často  nevyužívají těchto zpráv, ale prokazují své vzájemné vztahy a aktivity v konkrétně realizovaných činnostech.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vlastnictví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také rozhoduje o míře využívaného reportování. Např. veřejně obchodovatelné a státní podniky reportují o CSR výrazně častěji a více než např. rodinné firmy.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nárůst reportů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např. v odvětví, energetika,  zpracování dřeva, výroba celulózy, papíru, odvětví těžby nerostných surovin, strojírenství a také např. v bankovním sektoru.</a:t>
            </a:r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územního hlediska jsou za lídry v reportování považovány evropské podniky. Dle KMPG z nich publikuje 71 % CSR reporty.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ve Velké Británii publikuje reporty všech 100 největších podniků, ve Francii, kde je CSR reportování upraveno legislativně 94 % společností.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Rumunsku, Ukrajině reportuje pouze 54 % ze 100 největších podniků.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Problémem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 kvalita reportů,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jejich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vzájemná porovnatelnost (popisné bez kvantifikovatelných dat, územní rozdíly).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36D7DF-9EE8-4329-A2A1-CEFE387FE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3" t="29001" r="20075" b="22000"/>
          <a:stretch/>
        </p:blipFill>
        <p:spPr>
          <a:xfrm>
            <a:off x="3743400" y="1459620"/>
            <a:ext cx="54006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41B6B8B-779C-4525-B0D5-F2CF17C5F9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1" t="13600" r="12988" b="16400"/>
          <a:stretch/>
        </p:blipFill>
        <p:spPr>
          <a:xfrm>
            <a:off x="3719192" y="1131590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0145C5E-FE81-4AE3-966E-3054DEA1A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37" t="23400" r="14132" b="8001"/>
          <a:stretch/>
        </p:blipFill>
        <p:spPr>
          <a:xfrm>
            <a:off x="3873001" y="297553"/>
            <a:ext cx="3788576" cy="45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6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  <a:p>
            <a:pPr marL="0" indent="0">
              <a:buNone/>
            </a:pP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https://home.kpmg/xx/en/home/insights/2020/11/the-time-has-come-survey-of-sustainability-reporting.html</a:t>
            </a: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F5D887-5FAB-4A41-9EAF-A6C9259FC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0" t="15001" r="14482" b="12201"/>
          <a:stretch/>
        </p:blipFill>
        <p:spPr>
          <a:xfrm>
            <a:off x="3739852" y="1149055"/>
            <a:ext cx="5400600" cy="38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8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KPMG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C809F4-10CF-42FC-B632-C967F04CA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3" t="20947" r="9319" b="29000"/>
          <a:stretch/>
        </p:blipFill>
        <p:spPr>
          <a:xfrm>
            <a:off x="3844516" y="1275606"/>
            <a:ext cx="5175222" cy="32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 – Business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https://online.hbs.edu/blog/post/what-is-a-csr-report?tempview=logoconvert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4109FF-381B-4640-A4B7-A8F3AF96D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01" r="21402" b="8000"/>
          <a:stretch/>
        </p:blipFill>
        <p:spPr>
          <a:xfrm>
            <a:off x="3707904" y="1311610"/>
            <a:ext cx="53597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CSR: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komunikování sociálních 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dopadů a dopadů na životní prostředí</a:t>
            </a:r>
          </a:p>
          <a:p>
            <a:pPr marL="0" indent="0">
              <a:buNone/>
            </a:pPr>
            <a:r>
              <a:rPr lang="cs-CZ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způsobených činností organizace určitým  zájmovým skupinám a společnosti jako celku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1987).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491630"/>
            <a:ext cx="464857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= triple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+ ekonomické dopady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Výstupy: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report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report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8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vymezuje standardy v oblasti důvěryhodnosti a transparentnosti zpráv o CSR ve všech pilířích konceptu CSR.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jsou vyvinuty anglickou organizací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její tři standardy poskytují organizaci rámec pro odpovědnější a udržitelné fungování.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zvýšení transparentnosti a zveřejnění odpovědných aktivit realizovaných danou organizací.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normy je vhodná pro rozšíření aplikovatelnosti o výkaznictví CSR v rámci komunikace organizace vůči všem zainteresovaným stranám.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cs-CZ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http://www.accountability.org/</a:t>
            </a:r>
            <a:endParaRPr lang="cs-CZ" sz="1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organizace vyplývající z jednotlivých standardů: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2008 (AA1000APS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tento standard o zásadách odpovědnosti je uplatňován na základě tří principů, jež se zabývají stakeholdery organizace a upevňováním jejich vztahů, dále materiálním vybavením a ovlivňováním výkonnosti ze strany zainteresovaných stran:</a:t>
            </a:r>
          </a:p>
          <a:p>
            <a:pPr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organizace se musí považovat za celek.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významnosti - organizace musí určit významné zájmové skupiny.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vnímavosti - organizace musí reagovat na problémy zainteresovaných stran, které mají vliv na její výkonnost.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organizace vyplývající z jednotlivých standardů: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2008 (AA1000AS) -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mezinárodně uznávaný, volně dostupný standard, který poskytuje požadavky pro provádění záruk udržitelnosti.  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standard záruky, jež řeší požadavky a náležitosti zpráv o společenské odpovědnosti, zabývá se indikátory a doporučuje externí ověření těchto zpráv.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si také v rámci tohoto standardu může vyhodnotit míru dodržování principů standardů a ověřit si uplatňování základních manažerských přístupů, systémů a procesů.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1000 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Ačkoli tento standard není v ČR velmi rozšířen, tak nabízí široké uplatnění v aplikace pro různé typy organizací v oblastech zvýšení transparentnosti zpráv CSR a vzájemných vazeb vůči všem zainteresovaným stranám.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5"/>
            <a:ext cx="42410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AA1000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(AA1000SES)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standard, který je zaměřen na problematiku vztahů s jejími stakeholdery. Účelem normy je definovat standart pro kvalitní zapojení zainteresovaných stran, které je pro organizaci klíčové. Kvalitní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 na těchto předpokladech 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Uznávání principů AA1000APS.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Definovat rozsah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procesu, na kterém se bude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podílet.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Zabezpečit a ujednat materiální vybavení organizace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Vytvářet prostor pro dialog se stakeholdery.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procesů organizace musí být nedílnou součástí organizačního řízení.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 postupy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Včasnost.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Flexibilita a rychlost reakce.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 (SA8000®) spravuje organizace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(SAI) a dozoruje agentura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(SAAS).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5"/>
            <a:ext cx="42410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norma SA 8000 byla prvním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auditovatelným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souborem požadavků v oblasti 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je založen mimo jiné na konvenci Mezinárodní organizace práce (ILO), světové deklaraci lidských práv a konvenci UN.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certifikovaná podle SA 8000 se dobrovolně hlásí k tomu, že uplatňuje nad rámec legislativy všechny principy dobré správy firmy, odmítá korupci a trvale se snaží budovat dobré vztahy se zákazníky, spotřebiteli, zaměstnanci a dodavateli.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Normu SA 8000 ještě doplňují dva dokumenty. </a:t>
            </a:r>
          </a:p>
          <a:p>
            <a:pPr lvl="1"/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který je detailněji zaměřen na jednotlivé oblasti ochrany lidských práv.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8000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CQS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http://www.cqs.cz/Nase-sluzby/SA80002008-Spolecenska-odpovednost.html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TÜV SÜD</a:t>
            </a:r>
          </a:p>
          <a:p>
            <a:pPr marL="0" indent="0">
              <a:buNone/>
            </a:pP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https://www.tuvsud.com/cs-cz/cinnosti/audity-a-certifikace-systemu/sa-8000-a-iso-26000-spolecenska-odpovednost</a:t>
            </a:r>
            <a:r>
              <a:rPr lang="cs-CZ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4241068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podle SA 8000 značí, že společnost věnuje patřičnou péči zdraví a bezpečnosti svých pracovníků, zajišťuje vhodné podmínky pro další rozvoj svých zaměstnanců a pro vyváženost jejich pracovního a osobního života.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Certifikovaná organizace ctí principy etického podnikání a deklaruje svůj závazek boje proti porušování lidských práv nebo dětské či nucené práci.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podle SA 8000 může pro společnost představovat velkou konkurenční výhodu, a to nejen u zakázek financovaných z veřejných zdrojů nebo nadačních fondů.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přínosy certifikace podle SA 8000 lze zařadit zejména: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důvěryhodnosti,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image,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loajality zaměstnanců,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rizika bojkotů a stávek,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odlišení se o konkurence,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komunikačních kanálů a lepší informovanost zaměstnanců podnikových záležitostí,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vztahů s případnými investory,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vztahů se státní správou spojených s větší důvěrou obchodních partnerů a zákazníků.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9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SA 8000 zahrnuje následující témata: zejména: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dětská práce, nucená práce, zdraví a bezpečnost při práci, svoboda sdružování a právo na kolektivní vyjednávání (existence odborů ve firmě není podmínkou), diskriminace, disciplinární opatření, pracovní doba a odměňování;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část normy je pak věnována systému řízení, který do značné míry kopíruje management kvality podle ISO 9001:2015 a je v souladu se systémy řízení bezpečnosti práce a péče o životní prostředí.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při certifikaci SA8000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390973"/>
            <a:ext cx="4680520" cy="4752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20" y="838194"/>
            <a:ext cx="3692601" cy="373409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067944" y="46543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Bureau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Veritas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Certification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Czech Republic </a:t>
            </a:r>
          </a:p>
          <a:p>
            <a:pPr indent="180340" algn="just">
              <a:spcAft>
                <a:spcPts val="0"/>
              </a:spcAft>
            </a:pP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Dostupné z</a:t>
            </a:r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www.bureauveritas.cz/wwIApxHr/BV_SA8000.pdf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12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iniciativa (GRI) vytvořila pravidla a návody, které firmám pomáhají vytvořit zprávu společenské odpovědnosti firem neboli udržitelného rozvoje.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poskytuje rámec obsahu informací, které by měla firma ve zprávě uvádět.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27534"/>
            <a:ext cx="4079912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doporučuje podat základní informace o podniku, zasadit koncept CSR do strategického kontextu, popsat zapojení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uvést postup tvorby zprávy a zejména zveřejnit firemní výkon pomocí indikátorů ve všech oblastech CSR.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GRI </a:t>
            </a:r>
            <a:r>
              <a:rPr lang="cs-CZ" sz="10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https://www.globalreporting.org/how-to-use-the-gri-standards/gri-standards-english-language/</a:t>
            </a:r>
            <a:r>
              <a:rPr lang="cs-CZ" sz="10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online</a:t>
            </a:r>
          </a:p>
          <a:p>
            <a:r>
              <a:rPr lang="cs-CZ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https://www.globalreporting.org/Pages/default.aspx</a:t>
            </a:r>
            <a:endParaRPr lang="cs-CZ" sz="1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Motivace pro tvorbu reportů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39902" y="621470"/>
            <a:ext cx="378447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přístup pro řízení organizace        (Porter a Kramer - 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koncept sdílených hodnot)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organizace</a:t>
            </a:r>
          </a:p>
          <a:p>
            <a:r>
              <a:rPr lang="cs-CZ" sz="1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Obligatorní povinnost 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(Směrnice -  CSRD Corporate Sustainability Reporting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Popularita (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soutěže - Národní  cena ČR za společenskou odpovědnost, Czech Top 100, Nejlepší výroční zprávy, Ceny hejtmana za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vůči stakeholderům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Konkurenceschopnost – odlišení se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PR, image navenek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Popularita - 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Kapitálová atraktivnost (zájem investorů)</a:t>
            </a: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985125"/>
            <a:ext cx="4248472" cy="401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6E96BB4-DC88-47F8-80ED-07FB530CC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20601" r="23226" b="13600"/>
          <a:stretch/>
        </p:blipFill>
        <p:spPr>
          <a:xfrm>
            <a:off x="3739852" y="1131590"/>
            <a:ext cx="5285694" cy="36004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37F32EB-0006-4974-8056-DD70E057786A}"/>
              </a:ext>
            </a:extLst>
          </p:cNvPr>
          <p:cNvSpPr/>
          <p:nvPr/>
        </p:nvSpPr>
        <p:spPr>
          <a:xfrm>
            <a:off x="3876464" y="46490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</a:t>
            </a:r>
            <a:r>
              <a:rPr lang="en-GB" sz="800" dirty="0"/>
              <a:t>https://www.globalreporting.org/media/wtaf14tw/a-short-introduction-to-the-gri-standards.pdf</a:t>
            </a:r>
          </a:p>
        </p:txBody>
      </p:sp>
    </p:spTree>
    <p:extLst>
      <p:ext uri="{BB962C8B-B14F-4D97-AF65-F5344CB8AC3E}">
        <p14:creationId xmlns:p14="http://schemas.microsoft.com/office/powerpoint/2010/main" val="3260999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přínosem směrnic  je seznam kvantitativních i kvalitativních indikátorů výkonnosti, pomocí kterých popíše firma svůj společensky odpovědný výkon.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firma si může zvolit indikátory, které jsou pro ni významné a relevantní a které použije při sestavení zprávy.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4271" y="267494"/>
            <a:ext cx="3943300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množství a povahy uveřejněných indikátorů dostane firma “známku” neboli je zařazena do jedné ze tří hlavních aplikačních úrovní: A, B či C. Je-li zpráva externě ověřena, firma dostává A+, B+ či C+.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však potřeba zdůraznit, že aplikační úroveň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vyjadřuje rozsah reportu a ne kvalitu firemního výkonu.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aplikovatelnost GRI byly stanoveny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Pokyny pro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které vymezují základní terminologický aparát a stanovují obsah, kvalitu a tematického rámce zprávy včetně publikovaných údajů v oblasti ukazatelů, profilu údajů a jsou zde uvedeny běžně zveřejňovaných informací, které mohou být buď ve formě ukazatelů výkonu, nebo jiných údajů o deportující organizaci.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9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ze způsobu ohlášení je poskytnutí elektronické nebo tištěné verze zprávy orgánu GRI, dalšími způsoby jsou registrace zprávy on-line v databázi GRI, případně se tak stane při kontrole aplikační úrovně reportů generace G3 ze strany GRI.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4271" y="267494"/>
            <a:ext cx="3943300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Přehled směrnic GRI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25" y="1091439"/>
            <a:ext cx="3747522" cy="37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Reporting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o udržitelném rozvoji vypracovaná podle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Reportingového rámce GRI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výstupy a výsledky činností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reportující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organizace, k nimž došlo v průběhu sledovaného období v souvislosti se závazky, strategií a manažerskými přístupy této organizace.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3" y="972651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Zprávu je možné použít například k následujícím účelům: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benchmarkingovému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porovnání a zhodnocení vlivů na udržitelný rozvoj v důsledku činností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reportující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organizace s přihlédnutím k zákonům k normám, kodexům, standardům výkonu a k dobrovolným iniciativám.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předvedení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ovlivňuje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ovlivňována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očekáváními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vývoji představ udržitelném rozvoji.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výkonů uvnitř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prezentované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mezi různými organizacemi v průběhu času.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6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zprávy GRI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G3 definuje deset základních principů a 79 indikátorů, které napomáhají firmě učinit rozhodnutí ohledně definování obsahu a rozsahu zprávy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týkají přímého a nepřímého firemního vlivu na ekonomické zdroje jednotlivých stakeholderů a na ekonomický systém v lokální, národní či globální úrovni. Zahrnují mzdy a nefinanční benefity poskytované zaměstnancům; peníze přijaté od zákazníků a zaplacené dodavatelům; odvedené daně a přijaté dotace.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sledují dopady produktů a služeb na životní prostředí; spotřebu energie, materiálu a vody; množství skleníkového plynu a jiných emisí; odpadový a recyklační systém; dopad na biodiverzitu; využívání nebezpečných látek a další jevy.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indikátory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souvisí s firemním vlivem na okolní společnost a jsou rozděleny do tří kategorií: pracovní podmínky (diverzita, zdraví a bezpečnost práce), lidská práva (dětská a nucená práce) a širší sociální témata ovlivňující zákazníky, komunitu a jiné stakeholdery (korupce, podpora komunity).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Doporučená struktura CSR reportu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CSR reportu by neměl chybět žádný z následujících tematických bloků: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souvislosti,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společenské odpovědnosti, </a:t>
            </a:r>
          </a:p>
          <a:p>
            <a:pPr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podniku a postup tvorby reportu. </a:t>
            </a: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931363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Závazek vrcholového managementu a firemní profil: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slovo ředitele</a:t>
            </a:r>
            <a:r>
              <a:rPr lang="cs-CZ" sz="1200" dirty="0">
                <a:solidFill>
                  <a:srgbClr val="002060"/>
                </a:solidFill>
              </a:rPr>
              <a:t> - vedení podniku popíše a zhodnotí klíčové části a zjištění zprávy,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definice CSR</a:t>
            </a:r>
            <a:r>
              <a:rPr lang="cs-CZ" sz="1200" dirty="0">
                <a:solidFill>
                  <a:srgbClr val="002060"/>
                </a:solidFill>
              </a:rPr>
              <a:t> - zveřejnění vlastního nebo převzatého pojetí konceptu CSR,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firemní souvislosti</a:t>
            </a:r>
            <a:r>
              <a:rPr lang="cs-CZ" sz="1200" dirty="0">
                <a:solidFill>
                  <a:srgbClr val="002060"/>
                </a:solidFill>
              </a:rPr>
              <a:t> - odpovědné podnikání je dáno do souvislostí s firemními hodnotami, principy a pravidly chování. Firma tak dává najevo, že to, v co věří, umí převést do praxe,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souhrn zprávy</a:t>
            </a:r>
            <a:r>
              <a:rPr lang="cs-CZ" sz="1200" dirty="0">
                <a:solidFill>
                  <a:srgbClr val="002060"/>
                </a:solidFill>
              </a:rPr>
              <a:t> - spojení ekonomického, environmentálního a sociálního dopadu do celkového vlivu na společnost, </a:t>
            </a:r>
          </a:p>
          <a:p>
            <a:r>
              <a:rPr lang="cs-CZ" sz="1200" i="1" dirty="0">
                <a:solidFill>
                  <a:srgbClr val="002060"/>
                </a:solidFill>
              </a:rPr>
              <a:t>cíle - na další rok - </a:t>
            </a:r>
            <a:r>
              <a:rPr lang="cs-CZ" sz="1200" dirty="0">
                <a:solidFill>
                  <a:srgbClr val="002060"/>
                </a:solidFill>
              </a:rPr>
              <a:t>informace o tom, čeho chce firma dosáhnout a jaké CSR aktivity k tomu využije.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04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společenské odpovědnosti a úspěšné dosažení cílů v oblasti odpovědného podnikání závisí na: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zvolené strategii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(CSR jako součást obchodní strategie, CSR priority a přínosy), 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efektivitě firemního řízení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zabezpečení CSR, organizační struktury, řízení CSR)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míře zapojení stakeholderů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(klíčoví stakeholdeři a mezisektorová spolupráce).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441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Jádrem zprávy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firemního výkonu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CSR.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podává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kvantitativní a kvalitativní informace o dopadu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procesů, produktů a služeb na společnost v oblasti trhu, pracovního prostředí, místní komunity a životního v prostředí.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Naměřené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výkony dávají smysl až po uvedení do kontextu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pomocí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referenční bod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můžou posloužit data podniků ze stejného oboru, současné trendy nebo cíle podniku stanovené pro nadcházející období.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9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tvorby reportu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(hlavní obecné informace):</a:t>
            </a: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12326" y="603450"/>
            <a:ext cx="3639627" cy="441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zprávy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Uvedení časového období a výčet obchodních jednotek, které byly zahrnuty do reportu.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Popis standardů či metodik, které byly při tvorbě zprávy použity.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Stále více podniků zahrnuje do CSR zprávy i ověření od třetí nezávislé strany.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indikátorů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Rejstřík zveřejněných indikátorů a zdůvodnění jejich 	volby.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Zpětná vazba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Popis mechanismu zpětné vazby, aby mohli čtenáři sdělit firmě svůj názor na zprávu či samotný CSR výkon.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informace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Uvedení zdroje dalších informací o činnostech podniku (webové stránky, výroční zpráva atd.).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2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Ukázky reportů a zpráv </a:t>
            </a:r>
            <a:b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udržitelném (odpovědném podnikání)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společné atributy jednotlivých zpráv?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se liší?</a:t>
            </a: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3" y="972651"/>
            <a:ext cx="3639627" cy="366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doplňujících materiálech v IS jsou dostupné vybrané reporty.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reporty – standardy (certifikace)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6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převažují zprávy, které svévolně vznikají bez ověření (nezávislým) subjektem.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společností si sama určuje strukturu a obsahové složení zprávy.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minimální míře je využíván např. standard GRI , který je využíván nadnárodními korporacemi.</a:t>
            </a:r>
          </a:p>
          <a:p>
            <a:pPr marL="0" indent="0" algn="ctr">
              <a:buNone/>
            </a:pPr>
            <a:endParaRPr lang="cs-CZ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Globální databáze reportů: </a:t>
            </a:r>
          </a:p>
          <a:p>
            <a:pPr marL="0" indent="0" algn="ctr">
              <a:buNone/>
            </a:pPr>
            <a:r>
              <a:rPr lang="cs-CZ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http://www.corporateregister.com/</a:t>
            </a:r>
            <a:endParaRPr lang="cs-CZ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7" y="267494"/>
            <a:ext cx="3863054" cy="436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Reportingový rámec GRI lze tedy chápat jako významný nástroj hodnocení výkonnosti CSR aktivit v podobě pravidelných reportů a obsahového zaměření aktivit společenské odpovědnosti.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 v oblasti udržitelnosti a aktivit organizací je velmi významná pro širokou škálu stakeholderů, proto pokud organizace vypracovává v pravidelných intervalech zprávy GRI, zvyšuje tím své renomé a transparentnost jednotlivých aktivit v rámci neustálého zlepšování reportingového rámce a buduje věrohodnost a také uznání z řad zainteresovaných skupin.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zájmu organizace o provádění GRI reportu lze využít „vzor“ pro zprávu podle GRI úrovně C lze nalézt na webu organizace Business Leaders Forum.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ESG: o co jde, koho se týká, kdy přijde a jak se dotkne firem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226939"/>
            <a:ext cx="630403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CSRD Corporate Sustainability Reporting </a:t>
            </a:r>
            <a:r>
              <a:rPr 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1B202B4-0B1C-4F8D-92EB-FF91CA8D3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13202"/>
            <a:ext cx="7776864" cy="408285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21D619C-ADF0-436E-8DCD-F2764BF39C6D}"/>
              </a:ext>
            </a:extLst>
          </p:cNvPr>
          <p:cNvSpPr/>
          <p:nvPr/>
        </p:nvSpPr>
        <p:spPr>
          <a:xfrm>
            <a:off x="572220" y="4660562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MSIC, 2023 </a:t>
            </a:r>
            <a:r>
              <a:rPr lang="en-GB" sz="800" dirty="0"/>
              <a:t>https://ms-ic.cz/esg-reporting/</a:t>
            </a:r>
          </a:p>
        </p:txBody>
      </p:sp>
    </p:spTree>
    <p:extLst>
      <p:ext uri="{BB962C8B-B14F-4D97-AF65-F5344CB8AC3E}">
        <p14:creationId xmlns:p14="http://schemas.microsoft.com/office/powerpoint/2010/main" val="26980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8262" y="191518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CSRD Corporate Sustainability Reporting Directive)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bude bezpodmínečně povinné?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39902" y="621470"/>
            <a:ext cx="378447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4ACF33F-7F7D-491A-99DC-5969AF190E2D}"/>
              </a:ext>
            </a:extLst>
          </p:cNvPr>
          <p:cNvSpPr/>
          <p:nvPr/>
        </p:nvSpPr>
        <p:spPr>
          <a:xfrm>
            <a:off x="3762594" y="903576"/>
            <a:ext cx="419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zveřejňování informací jsou rozděleny do dvou průřezových či obecných standardů a deseti tematických standardů ve třech zastřešujících oblastech: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(životní prostředí), S (sociální oblast) a G (řízení).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012CD3A-8DFA-48D0-95CE-78DB4CA2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538" y="2336595"/>
            <a:ext cx="4905243" cy="224977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B380408-4785-4BE2-AA17-84645FE91A27}"/>
              </a:ext>
            </a:extLst>
          </p:cNvPr>
          <p:cNvSpPr/>
          <p:nvPr/>
        </p:nvSpPr>
        <p:spPr>
          <a:xfrm>
            <a:off x="3743434" y="46679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</a:t>
            </a:r>
            <a:r>
              <a:rPr lang="en-GB" sz="800" dirty="0"/>
              <a:t>https://www.frankboldadvisory.cz/post/finalni-standardy-pro-esg-reporting-jsou-na-stole-firmy-se-musi-naucit-sledovat-sve-dopady</a:t>
            </a:r>
          </a:p>
        </p:txBody>
      </p:sp>
    </p:spTree>
    <p:extLst>
      <p:ext uri="{BB962C8B-B14F-4D97-AF65-F5344CB8AC3E}">
        <p14:creationId xmlns:p14="http://schemas.microsoft.com/office/powerpoint/2010/main" val="398119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8262" y="191518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CSRD Corporate Sustainability Reporting Directive)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bude bezpodmínečně povinné?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39902" y="621470"/>
            <a:ext cx="3784476" cy="390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4ACF33F-7F7D-491A-99DC-5969AF190E2D}"/>
              </a:ext>
            </a:extLst>
          </p:cNvPr>
          <p:cNvSpPr/>
          <p:nvPr/>
        </p:nvSpPr>
        <p:spPr>
          <a:xfrm>
            <a:off x="3720292" y="523406"/>
            <a:ext cx="41937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společnosti spadající pod povinnost ESG reportingu budou muset vykazovat obecné informace (ESRS 2, General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Spadají zde například informace o řízení udržitelnosti, o obchodním modelu a dodavatelském řetězci, firemní ESG strategii.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jakým způsobem společnost provedla takzvanou analýzu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je proces identifikace podstatných dopadů, rizik a příležitostí.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CECD103-B288-4969-8CD1-25A86CEDBC91}"/>
              </a:ext>
            </a:extLst>
          </p:cNvPr>
          <p:cNvSpPr/>
          <p:nvPr/>
        </p:nvSpPr>
        <p:spPr>
          <a:xfrm>
            <a:off x="3936470" y="38618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Sustainability Reporting Guidelines </a:t>
            </a:r>
            <a:r>
              <a:rPr lang="en-GB" dirty="0">
                <a:hlinkClick r:id="rId4"/>
              </a:rPr>
              <a:t>https://www.pse.cz/userfiles/related_documents/cs/ESG-Guidelines.pdf</a:t>
            </a:r>
            <a:r>
              <a:rPr lang="cs-CZ" dirty="0"/>
              <a:t> </a:t>
            </a:r>
          </a:p>
          <a:p>
            <a:r>
              <a:rPr lang="cs-CZ" dirty="0"/>
              <a:t>V IS v materiálech jsou i v češtině.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a  Směrnice CSRD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(Corporate Sustainability Reporting </a:t>
            </a:r>
            <a:r>
              <a:rPr lang="cs-CZ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</a:t>
            </a: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https://finance.ec.europa.eu/capital-markets-union-and-financial-markets/company-reporting-and-auditing/company-reporting/corporate-sustainability-reporting_en#legislation</a:t>
            </a: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48018" y="948861"/>
            <a:ext cx="4919464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Situace kolem CSRD směrnice se stále vyvíjí, v současnosti platí: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Nefinanční ESG reportování dle CSRD směrnice by se mělo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1. 1.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vztahovat na společnosti s 250+ zaměstnanci a obratem nad 1 mld. Kč, či aktivy vyššími jak 500 mil. Kč.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nefinanční report se od těchto společností očekává v roce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daty za fiskální rok 2025.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2027 (za rok 2026) budou poprvé reportovat i kótované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a střední podniky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Mohou však zažádat o roční odklad povinnosti.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Nefinanční report musí pokrývat všechny oblasti ESG (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Social, Governance) a kromě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pozitivního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posunu společnosti k udržitelnosti bude muset obsahovat i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dopady na prostředí kolem.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ratingů je mnoho a každý má jinou metodiku, proto je důležité umět vybrat ten správný.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 totiž sloužit jako zásadní ukazatel pro banky, investory, pojišťovny i budoucí spolupráce.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v reportech budou muset být nezávislé ověřené (např. podle AA1000) třetí stranou a v souladu s CSRD směrnicí, Taxonomií EU a jinými standardy/ratingy (např. GRI, SASB, 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EcoVadis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Rizika z nereportování?</a:t>
            </a:r>
            <a:endParaRPr lang="cs-CZ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39598" y="267494"/>
            <a:ext cx="4385084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Momentálně nejsou stanoveny žádné sankce pro společnosti, které své reporty nezveřejní. Nicméně, za prvé se to může změnit a za druhé, ESG a nefinanční kritéria v současnosti získávají čím dál více pozornosti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ze strany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veřejnosti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(spotřebitelé, média, zaměstnanci), tak ze strany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finančních partnerů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(banky, pojišťovny, investoři, odběratelé).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 hlavním rizikem se tak stává onen pomyslný vlak, který může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ujet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CSR studie IPSOS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72 % spotřebitelů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vnímá odpovědnost a udržitelnost firem jako přidanou hodnotu jejich produktů či služeb a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44 %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 považuje za důležitý aspekt při nákupu. Společným jmenovatelem pro všechny je pak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férovost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vlastním zaměstnancům.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 zaměstnance a spotřebitele do hry vstupují také již zmíněné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banky, pojišťovny a investoři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 ty je ESG rating ukazatelem toho, jak je firma udržitelná, zda je schopna pracovat s riziky a jestli se do ní vůbec vyplatí investovat.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a nefinanční reporting nepřímo zasáhne i malé a střední podniky, které do velkých firem dodávají.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Nereportování dat = potenciální ztráta partnerů a příležitostí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Například ve Velké Británii je pro společnosti již běžnou praxí, že po svých dodavatelích vyžadují data o udržitelnosti (například o uhlíkové stopě) a nefinanční ESG kritéria jsou součástí určitých veřejných zakázek.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Faktory, proč podniky odůvodňují své nereportování: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131590"/>
            <a:ext cx="4079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Neznalost problematiky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porozumění a implementace konceptu CSR do praxe. 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Citlivost uváděných informací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strach z uveřejňování informací – konkurenceschopnost, poškozování image, negativní legislativní dopady, soudní pře apod.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zvýšení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nastavený systém, monitorování, komunikace apod. Přináší v dlouhodobém horizontu návratnost investovaných prostředků, posílení konkurenceschopnosti.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v přístupech CSR reportování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12984</TotalTime>
  <Words>3582</Words>
  <Application>Microsoft Office PowerPoint</Application>
  <PresentationFormat>Předvádění na obrazovce (16:9)</PresentationFormat>
  <Paragraphs>411</Paragraphs>
  <Slides>41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SLU</vt:lpstr>
      <vt:lpstr>CSR reporting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329</cp:revision>
  <dcterms:created xsi:type="dcterms:W3CDTF">2016-07-06T15:42:34Z</dcterms:created>
  <dcterms:modified xsi:type="dcterms:W3CDTF">2024-04-01T18:42:07Z</dcterms:modified>
</cp:coreProperties>
</file>