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33" r:id="rId3"/>
    <p:sldId id="412" r:id="rId4"/>
    <p:sldId id="360" r:id="rId5"/>
    <p:sldId id="362" r:id="rId6"/>
    <p:sldId id="408" r:id="rId7"/>
    <p:sldId id="321" r:id="rId8"/>
    <p:sldId id="323" r:id="rId9"/>
    <p:sldId id="334" r:id="rId10"/>
    <p:sldId id="322" r:id="rId11"/>
    <p:sldId id="409" r:id="rId12"/>
    <p:sldId id="324" r:id="rId13"/>
    <p:sldId id="410" r:id="rId14"/>
    <p:sldId id="325" r:id="rId15"/>
    <p:sldId id="326" r:id="rId16"/>
    <p:sldId id="327" r:id="rId17"/>
    <p:sldId id="328" r:id="rId18"/>
    <p:sldId id="411" r:id="rId19"/>
    <p:sldId id="329" r:id="rId20"/>
    <p:sldId id="330" r:id="rId21"/>
    <p:sldId id="331" r:id="rId22"/>
    <p:sldId id="370" r:id="rId23"/>
    <p:sldId id="413" r:id="rId24"/>
    <p:sldId id="266" r:id="rId25"/>
    <p:sldId id="414" r:id="rId26"/>
    <p:sldId id="309" r:id="rId27"/>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810" y="6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07.10.2024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a:t>
            </a:fld>
            <a:endParaRPr lang="cs-CZ"/>
          </a:p>
        </p:txBody>
      </p:sp>
    </p:spTree>
    <p:extLst>
      <p:ext uri="{BB962C8B-B14F-4D97-AF65-F5344CB8AC3E}">
        <p14:creationId xmlns:p14="http://schemas.microsoft.com/office/powerpoint/2010/main" val="264997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293373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139890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3343141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427712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841772"/>
            <a:ext cx="6858000" cy="17907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2338700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udrzitelnost.prazdroj.cz/"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levistrauss.com/wp-content/uploads/2019/03/Levi-Strauss-Co.-Announces-New-Terms-of-Engagement-for-Its-Global-Supply-Chain-undated.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lego.com/en-us/sustainability/environment?locale=en-us&amp;consent-modal=show&amp;age-gate=grown_up" TargetMode="External"/><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hyperlink" Target="https://www.worldwildlife.org/magazine/issues/winter-2018/articles/lego-group-builds-a-more-sustainable-futur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ilesianuniversity.vevox.com/#/meeting/646111/poll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ransparency.org/en/cpi/2021?gclid=Cj0KCQjwkOqZBhDNARIsAACsbfKCmO0cZSkk8O0jgo7fUgk6rlupmduK_4haPvrq3MqD3_PRNX06akAaAqimEALw_wcB" TargetMode="External"/><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r>
              <a:rPr lang="cs-CZ" sz="4000" b="1" dirty="0">
                <a:solidFill>
                  <a:schemeClr val="bg1"/>
                </a:solidFill>
                <a:latin typeface="Times New Roman" panose="02020603050405020304" pitchFamily="18" charset="0"/>
                <a:cs typeface="Times New Roman" panose="02020603050405020304" pitchFamily="18" charset="0"/>
              </a:rPr>
              <a:t>3 pilíře CSR</a:t>
            </a:r>
            <a:br>
              <a:rPr lang="cs-CZ" sz="4000" b="1" dirty="0">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971600" y="3219822"/>
            <a:ext cx="4680520" cy="1368152"/>
          </a:xfrm>
          <a:prstGeom prst="rect">
            <a:avLst/>
          </a:prstGeom>
        </p:spPr>
        <p:txBody>
          <a:bodyPr>
            <a:normAutofit/>
          </a:bodyPr>
          <a:lstStyle/>
          <a:p>
            <a:pPr marL="0" indent="0" algn="r">
              <a:buNone/>
            </a:pPr>
            <a:r>
              <a:rPr lang="cs-CZ" sz="1400" dirty="0">
                <a:solidFill>
                  <a:schemeClr val="bg1"/>
                </a:solidFill>
                <a:latin typeface="Times New Roman" panose="02020603050405020304" pitchFamily="18" charset="0"/>
                <a:cs typeface="Times New Roman" panose="02020603050405020304" pitchFamily="18" charset="0"/>
              </a:rPr>
              <a:t>Zaměření konceptu společenské odpovědnosti organizací</a:t>
            </a: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Tří pilířový systém – ekonomický, environmentální, sociální</a:t>
            </a: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372200" y="3723878"/>
            <a:ext cx="2600071"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cs-CZ" altLang="cs-CZ" sz="900" b="1">
                <a:solidFill>
                  <a:srgbClr val="307871"/>
                </a:solidFill>
                <a:latin typeface="Times New Roman" panose="02020603050405020304" pitchFamily="18" charset="0"/>
                <a:cs typeface="Times New Roman" panose="02020603050405020304" pitchFamily="18" charset="0"/>
              </a:rPr>
              <a:t>adamek@opf.slu.cz</a:t>
            </a:r>
          </a:p>
          <a:p>
            <a:pPr algn="r"/>
            <a:r>
              <a:rPr lang="cs-CZ" altLang="cs-CZ" sz="900" b="1">
                <a:solidFill>
                  <a:srgbClr val="307871"/>
                </a:solidFill>
                <a:latin typeface="Times New Roman" panose="02020603050405020304" pitchFamily="18" charset="0"/>
                <a:cs typeface="Times New Roman" panose="02020603050405020304" pitchFamily="18" charset="0"/>
              </a:rPr>
              <a:t>Katedra podnikové ekonomiky a managementu</a:t>
            </a:r>
            <a:endParaRPr lang="cs-CZ" altLang="cs-CZ" sz="9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312368"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AutoNum type="arabicPeriod"/>
            </a:pPr>
            <a:r>
              <a:rPr lang="cs-CZ" sz="1600" b="1">
                <a:solidFill>
                  <a:schemeClr val="bg1"/>
                </a:solidFill>
                <a:latin typeface="Times New Roman" panose="02020603050405020304" pitchFamily="18" charset="0"/>
                <a:cs typeface="Times New Roman" panose="02020603050405020304" pitchFamily="18" charset="0"/>
              </a:rPr>
              <a:t>Ekonomická oblast CSR</a:t>
            </a:r>
          </a:p>
          <a:p>
            <a:pPr marL="0" indent="0">
              <a:buNone/>
            </a:pPr>
            <a:endParaRPr lang="cs-CZ" sz="1600" b="1">
              <a:solidFill>
                <a:schemeClr val="bg1"/>
              </a:solidFill>
              <a:latin typeface="Times New Roman" panose="02020603050405020304" pitchFamily="18" charset="0"/>
              <a:cs typeface="Times New Roman" panose="02020603050405020304" pitchFamily="18" charset="0"/>
            </a:endParaRPr>
          </a:p>
          <a:p>
            <a:pPr marL="0" indent="0">
              <a:buNone/>
            </a:pPr>
            <a:r>
              <a:rPr lang="cs-CZ" sz="1600" b="1">
                <a:solidFill>
                  <a:schemeClr val="bg1"/>
                </a:solidFill>
                <a:latin typeface="Times New Roman" panose="02020603050405020304" pitchFamily="18" charset="0"/>
                <a:cs typeface="Times New Roman" panose="02020603050405020304" pitchFamily="18" charset="0"/>
              </a:rPr>
              <a:t>Souhrnně lze uvést výčet hlavních aktivit, který obsahuje a pokrývá základní oblasti ekonomického pilíře: </a:t>
            </a:r>
          </a:p>
        </p:txBody>
      </p:sp>
      <p:sp>
        <p:nvSpPr>
          <p:cNvPr id="5" name="Zástupný symbol pro obsah 2"/>
          <p:cNvSpPr txBox="1">
            <a:spLocks/>
          </p:cNvSpPr>
          <p:nvPr/>
        </p:nvSpPr>
        <p:spPr>
          <a:xfrm>
            <a:off x="4067944" y="555526"/>
            <a:ext cx="4104456" cy="41764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vytvoření etického kodexu (případně jiného podnikového dokumentu, který upravuje podnikatelské chování firmy);</a:t>
            </a:r>
          </a:p>
          <a:p>
            <a:r>
              <a:rPr lang="cs-CZ" sz="1400" dirty="0">
                <a:solidFill>
                  <a:srgbClr val="002060"/>
                </a:solidFill>
                <a:latin typeface="Times New Roman" panose="02020603050405020304" pitchFamily="18" charset="0"/>
                <a:cs typeface="Times New Roman" panose="02020603050405020304" pitchFamily="18" charset="0"/>
              </a:rPr>
              <a:t>transparentnost jednání a chování organizace; uplatňování principů dobrého řízení; podnikání s uplatněním protikorupční politiky; </a:t>
            </a:r>
          </a:p>
          <a:p>
            <a:r>
              <a:rPr lang="cs-CZ" sz="1400" dirty="0">
                <a:solidFill>
                  <a:srgbClr val="002060"/>
                </a:solidFill>
                <a:latin typeface="Times New Roman" panose="02020603050405020304" pitchFamily="18" charset="0"/>
                <a:cs typeface="Times New Roman" panose="02020603050405020304" pitchFamily="18" charset="0"/>
              </a:rPr>
              <a:t>vedení dialogu s akcionáři; </a:t>
            </a:r>
          </a:p>
          <a:p>
            <a:r>
              <a:rPr lang="cs-CZ" sz="1400" dirty="0">
                <a:solidFill>
                  <a:srgbClr val="002060"/>
                </a:solidFill>
                <a:latin typeface="Times New Roman" panose="02020603050405020304" pitchFamily="18" charset="0"/>
                <a:cs typeface="Times New Roman" panose="02020603050405020304" pitchFamily="18" charset="0"/>
              </a:rPr>
              <a:t>vymezení pravidel chování k zákazníkům např. kvalitní a bezpečné produkty či služby; </a:t>
            </a:r>
          </a:p>
          <a:p>
            <a:r>
              <a:rPr lang="cs-CZ" sz="1400" dirty="0">
                <a:solidFill>
                  <a:srgbClr val="002060"/>
                </a:solidFill>
                <a:latin typeface="Times New Roman" panose="02020603050405020304" pitchFamily="18" charset="0"/>
                <a:cs typeface="Times New Roman" panose="02020603050405020304" pitchFamily="18" charset="0"/>
              </a:rPr>
              <a:t>vymezení pravidel chování k dodavatelům (korektní jednání s dodavateli např. včasné plnění závazků); </a:t>
            </a:r>
          </a:p>
          <a:p>
            <a:r>
              <a:rPr lang="cs-CZ" sz="1400" dirty="0">
                <a:solidFill>
                  <a:srgbClr val="002060"/>
                </a:solidFill>
                <a:latin typeface="Times New Roman" panose="02020603050405020304" pitchFamily="18" charset="0"/>
                <a:cs typeface="Times New Roman" panose="02020603050405020304" pitchFamily="18" charset="0"/>
              </a:rPr>
              <a:t>odpovědné řízení dodavatelského řetězce; </a:t>
            </a:r>
          </a:p>
          <a:p>
            <a:r>
              <a:rPr lang="cs-CZ" sz="1400" dirty="0">
                <a:solidFill>
                  <a:srgbClr val="002060"/>
                </a:solidFill>
                <a:latin typeface="Times New Roman" panose="02020603050405020304" pitchFamily="18" charset="0"/>
                <a:cs typeface="Times New Roman" panose="02020603050405020304" pitchFamily="18" charset="0"/>
              </a:rPr>
              <a:t>vymezení pravidel chování k investorům; </a:t>
            </a:r>
          </a:p>
          <a:p>
            <a:r>
              <a:rPr lang="cs-CZ" sz="1400" dirty="0">
                <a:solidFill>
                  <a:srgbClr val="002060"/>
                </a:solidFill>
                <a:latin typeface="Times New Roman" panose="02020603050405020304" pitchFamily="18" charset="0"/>
                <a:cs typeface="Times New Roman" panose="02020603050405020304" pitchFamily="18" charset="0"/>
              </a:rPr>
              <a:t>společensky odpovědné investování; </a:t>
            </a:r>
          </a:p>
          <a:p>
            <a:r>
              <a:rPr lang="cs-CZ" sz="1400" dirty="0">
                <a:solidFill>
                  <a:srgbClr val="002060"/>
                </a:solidFill>
                <a:latin typeface="Times New Roman" panose="02020603050405020304" pitchFamily="18" charset="0"/>
                <a:cs typeface="Times New Roman" panose="02020603050405020304" pitchFamily="18" charset="0"/>
              </a:rPr>
              <a:t>ochrana duševního vlastnictví;</a:t>
            </a:r>
          </a:p>
          <a:p>
            <a:r>
              <a:rPr lang="cs-CZ" sz="1400" dirty="0">
                <a:solidFill>
                  <a:srgbClr val="002060"/>
                </a:solidFill>
                <a:latin typeface="Times New Roman" panose="02020603050405020304" pitchFamily="18" charset="0"/>
                <a:cs typeface="Times New Roman" panose="02020603050405020304" pitchFamily="18" charset="0"/>
              </a:rPr>
              <a:t>etický a sociální marketing. </a:t>
            </a:r>
          </a:p>
          <a:p>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3473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1400" dirty="0">
              <a:solidFill>
                <a:schemeClr val="bg1"/>
              </a:solidFill>
              <a:latin typeface="Times New Roman" panose="02020603050405020304" pitchFamily="18" charset="0"/>
              <a:cs typeface="Times New Roman" panose="02020603050405020304" pitchFamily="18" charset="0"/>
            </a:endParaRPr>
          </a:p>
          <a:p>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4" name="Zástupný symbol pro obsah 2"/>
          <p:cNvSpPr txBox="1">
            <a:spLocks/>
          </p:cNvSpPr>
          <p:nvPr/>
        </p:nvSpPr>
        <p:spPr>
          <a:xfrm>
            <a:off x="280086" y="1383618"/>
            <a:ext cx="3312368"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AutoNum type="arabicPeriod"/>
            </a:pPr>
            <a:r>
              <a:rPr lang="cs-CZ" sz="1600" b="1" dirty="0">
                <a:solidFill>
                  <a:schemeClr val="bg1"/>
                </a:solidFill>
                <a:latin typeface="Times New Roman" panose="02020603050405020304" pitchFamily="18" charset="0"/>
                <a:cs typeface="Times New Roman" panose="02020603050405020304" pitchFamily="18" charset="0"/>
              </a:rPr>
              <a:t>Ekonomická oblast CSR</a:t>
            </a:r>
          </a:p>
          <a:p>
            <a:pPr marL="0" indent="0">
              <a:buNone/>
            </a:pPr>
            <a:endParaRPr lang="cs-CZ" sz="16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555526"/>
            <a:ext cx="4104456" cy="41764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Dodržování právních předpisů, řízení rizik, transparentnost a řádná správa a řízení. Toto chování pomáhá získat důvěru zainteresovaných stran společnosti, protože prokazuje odpovědnou firemní kulturu. Z tohoto chování vychází mnoho postupů, které vedou k hmatatelným opatřením, jako jsou zprávy o udržitelnosti, mapy zainteresovaných stran, certifikace.</a:t>
            </a:r>
          </a:p>
          <a:p>
            <a:r>
              <a:rPr lang="cs-CZ" sz="1400" dirty="0">
                <a:solidFill>
                  <a:srgbClr val="002060"/>
                </a:solidFill>
                <a:latin typeface="Times New Roman" panose="02020603050405020304" pitchFamily="18" charset="0"/>
                <a:cs typeface="Times New Roman" panose="02020603050405020304" pitchFamily="18" charset="0"/>
              </a:rPr>
              <a:t>Navrženy tak, aby maximalizovaly zisky a zároveň snižovaly náklady a zmírňovaly rizika.</a:t>
            </a:r>
          </a:p>
          <a:p>
            <a:r>
              <a:rPr lang="cs-CZ" sz="1400" dirty="0">
                <a:solidFill>
                  <a:srgbClr val="002060"/>
                </a:solidFill>
                <a:latin typeface="Times New Roman" panose="02020603050405020304" pitchFamily="18" charset="0"/>
                <a:cs typeface="Times New Roman" panose="02020603050405020304" pitchFamily="18" charset="0"/>
              </a:rPr>
              <a:t>Jde spíše o zaměření na udržitelnost podnikání a zajištění opakovatelného podnikání (dlouhodobé udržitelnosti).</a:t>
            </a:r>
          </a:p>
          <a:p>
            <a:r>
              <a:rPr lang="cs-CZ" sz="1400" dirty="0">
                <a:solidFill>
                  <a:srgbClr val="002060"/>
                </a:solidFill>
                <a:latin typeface="Times New Roman" panose="02020603050405020304" pitchFamily="18" charset="0"/>
                <a:cs typeface="Times New Roman" panose="02020603050405020304" pitchFamily="18" charset="0"/>
              </a:rPr>
              <a:t>Cílevědomí lídři nyní zjišťují, že mají moc využít své podnikání k pozitivním změnám ve světě, aniž by to omezovalo finanční výkonnost. </a:t>
            </a:r>
          </a:p>
          <a:p>
            <a:r>
              <a:rPr lang="cs-CZ" sz="1400" dirty="0">
                <a:solidFill>
                  <a:srgbClr val="002060"/>
                </a:solidFill>
                <a:latin typeface="Times New Roman" panose="02020603050405020304" pitchFamily="18" charset="0"/>
                <a:cs typeface="Times New Roman" panose="02020603050405020304" pitchFamily="18" charset="0"/>
              </a:rPr>
              <a:t>V mnoha případech se ukázalo, že přijetí iniciativ v oblasti udržitelnosti je hnacím motorem obchodního úspěchu.</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2414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112568" cy="507703"/>
          </a:xfrm>
        </p:spPr>
        <p:txBody>
          <a:bodyPr/>
          <a:lstStyle/>
          <a:p>
            <a:r>
              <a:rPr lang="cs-CZ"/>
              <a:t>Příklady aktivit v ekonomickém pilíři</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434782379"/>
              </p:ext>
            </p:extLst>
          </p:nvPr>
        </p:nvGraphicFramePr>
        <p:xfrm>
          <a:off x="195049" y="703189"/>
          <a:ext cx="7617311" cy="4028808"/>
        </p:xfrm>
        <a:graphic>
          <a:graphicData uri="http://schemas.openxmlformats.org/drawingml/2006/table">
            <a:tbl>
              <a:tblPr firstRow="1" firstCol="1" bandRow="1"/>
              <a:tblGrid>
                <a:gridCol w="1151808">
                  <a:extLst>
                    <a:ext uri="{9D8B030D-6E8A-4147-A177-3AD203B41FA5}">
                      <a16:colId xmlns:a16="http://schemas.microsoft.com/office/drawing/2014/main" val="20000"/>
                    </a:ext>
                  </a:extLst>
                </a:gridCol>
                <a:gridCol w="1441113">
                  <a:extLst>
                    <a:ext uri="{9D8B030D-6E8A-4147-A177-3AD203B41FA5}">
                      <a16:colId xmlns:a16="http://schemas.microsoft.com/office/drawing/2014/main" val="20001"/>
                    </a:ext>
                  </a:extLst>
                </a:gridCol>
                <a:gridCol w="5024390">
                  <a:extLst>
                    <a:ext uri="{9D8B030D-6E8A-4147-A177-3AD203B41FA5}">
                      <a16:colId xmlns:a16="http://schemas.microsoft.com/office/drawing/2014/main" val="20002"/>
                    </a:ext>
                  </a:extLst>
                </a:gridCol>
              </a:tblGrid>
              <a:tr h="185908">
                <a:tc>
                  <a:txBody>
                    <a:bodyPr/>
                    <a:lstStyle/>
                    <a:p>
                      <a:pPr algn="ctr">
                        <a:lnSpc>
                          <a:spcPct val="150000"/>
                        </a:lnSpc>
                        <a:spcAft>
                          <a:spcPts val="0"/>
                        </a:spcAft>
                        <a:tabLst>
                          <a:tab pos="450215" algn="l"/>
                        </a:tabLst>
                      </a:pPr>
                      <a:r>
                        <a:rPr lang="cs-CZ" sz="900" b="1" baseline="0">
                          <a:effectLst/>
                          <a:latin typeface="Times New Roman" panose="02020603050405020304" pitchFamily="18" charset="0"/>
                          <a:ea typeface="Calibri" panose="020F0502020204030204" pitchFamily="34" charset="0"/>
                        </a:rPr>
                        <a:t>CSR témata</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baseline="0">
                          <a:effectLst/>
                          <a:latin typeface="Times New Roman" panose="02020603050405020304" pitchFamily="18" charset="0"/>
                          <a:ea typeface="Calibri" panose="020F0502020204030204" pitchFamily="34" charset="0"/>
                        </a:rPr>
                        <a:t>CSR aktivity</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baseline="0">
                          <a:effectLst/>
                          <a:latin typeface="Times New Roman" panose="02020603050405020304" pitchFamily="18" charset="0"/>
                          <a:ea typeface="Calibri" panose="020F0502020204030204" pitchFamily="34" charset="0"/>
                        </a:rPr>
                        <a:t>Příklady</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908">
                <a:tc rowSpan="3">
                  <a:txBody>
                    <a:bodyPr/>
                    <a:lstStyle/>
                    <a:p>
                      <a:pPr algn="ctr">
                        <a:lnSpc>
                          <a:spcPct val="150000"/>
                        </a:lnSpc>
                        <a:spcAft>
                          <a:spcPts val="0"/>
                        </a:spcAft>
                        <a:tabLst>
                          <a:tab pos="450215" algn="l"/>
                        </a:tabLst>
                      </a:pPr>
                      <a:r>
                        <a:rPr lang="cs-CZ" sz="900" b="1" baseline="0" dirty="0">
                          <a:effectLst/>
                          <a:latin typeface="Times New Roman" panose="02020603050405020304" pitchFamily="18" charset="0"/>
                          <a:ea typeface="Calibri" panose="020F0502020204030204" pitchFamily="34" charset="0"/>
                        </a:rPr>
                        <a:t>Správa a řízení firmy</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Transparentnost </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Uveřejňování finančních i nefinančních informací</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5908">
                <a:tc vMerge="1">
                  <a:txBody>
                    <a:bodyPr/>
                    <a:lstStyle/>
                    <a:p>
                      <a:endParaRPr lang="cs-CZ"/>
                    </a:p>
                  </a:txBody>
                  <a:tcPr/>
                </a:tc>
                <a:tc>
                  <a:txBody>
                    <a:bodyPr/>
                    <a:lstStyle/>
                    <a:p>
                      <a:pPr>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Pravidla chování</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Etický kodex a jeho praktické využití</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5908">
                <a:tc vMerge="1">
                  <a:txBody>
                    <a:bodyPr/>
                    <a:lstStyle/>
                    <a:p>
                      <a:endParaRPr lang="cs-CZ"/>
                    </a:p>
                  </a:txBody>
                  <a:tcPr/>
                </a:tc>
                <a:tc>
                  <a:txBody>
                    <a:bodyPr/>
                    <a:lstStyle/>
                    <a:p>
                      <a:pPr>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Firemní image</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Monitorování a měření firemního image</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5908">
                <a:tc rowSpan="7">
                  <a:txBody>
                    <a:bodyPr/>
                    <a:lstStyle/>
                    <a:p>
                      <a:pPr algn="ctr">
                        <a:lnSpc>
                          <a:spcPct val="150000"/>
                        </a:lnSpc>
                        <a:spcAft>
                          <a:spcPts val="0"/>
                        </a:spcAft>
                        <a:tabLst>
                          <a:tab pos="450215" algn="l"/>
                        </a:tabLst>
                      </a:pPr>
                      <a:r>
                        <a:rPr lang="cs-CZ" sz="900" b="1" baseline="0" dirty="0">
                          <a:effectLst/>
                          <a:latin typeface="Times New Roman" panose="02020603050405020304" pitchFamily="18" charset="0"/>
                          <a:ea typeface="Calibri" panose="020F0502020204030204" pitchFamily="34" charset="0"/>
                        </a:rPr>
                        <a:t>Odpovědný přístup k zákazníkům</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Zjištování zpětné vazby</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Průzkum spokojenosti</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590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Evidence a řešení stížností</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5908">
                <a:tc vMerge="1">
                  <a:txBody>
                    <a:bodyPr/>
                    <a:lstStyle/>
                    <a:p>
                      <a:endParaRPr lang="cs-CZ"/>
                    </a:p>
                  </a:txBody>
                  <a:tcPr/>
                </a:tc>
                <a:tc rowSpan="2">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Zapojení do rozhodování </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Sběr návrhů na zlepšení produktů a služeb</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590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Vliv zákazníků na zaměření CSR aktivit firmy</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5908">
                <a:tc vMerge="1">
                  <a:txBody>
                    <a:bodyPr/>
                    <a:lstStyle/>
                    <a:p>
                      <a:endParaRPr lang="cs-CZ"/>
                    </a:p>
                  </a:txBody>
                  <a:tcPr/>
                </a:tc>
                <a:tc>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Kvalita produktů a služeb</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Používání norem kvality (např. ISO 9001)</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5908">
                <a:tc vMerge="1">
                  <a:txBody>
                    <a:bodyPr/>
                    <a:lstStyle/>
                    <a:p>
                      <a:endParaRPr lang="cs-CZ"/>
                    </a:p>
                  </a:txBody>
                  <a:tcPr/>
                </a:tc>
                <a:tc rowSpan="2">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Vzdělávání zákazníků</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Školení preventivní servisní činnosti</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590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Školení bezpečnosti práce</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5908">
                <a:tc rowSpan="6">
                  <a:txBody>
                    <a:bodyPr/>
                    <a:lstStyle/>
                    <a:p>
                      <a:pPr algn="ctr">
                        <a:lnSpc>
                          <a:spcPct val="150000"/>
                        </a:lnSpc>
                        <a:spcAft>
                          <a:spcPts val="0"/>
                        </a:spcAft>
                        <a:tabLst>
                          <a:tab pos="450215" algn="l"/>
                        </a:tabLst>
                      </a:pPr>
                      <a:r>
                        <a:rPr lang="cs-CZ" sz="900" b="1" baseline="0">
                          <a:effectLst/>
                          <a:latin typeface="Times New Roman" panose="02020603050405020304" pitchFamily="18" charset="0"/>
                          <a:ea typeface="Calibri" panose="020F0502020204030204" pitchFamily="34" charset="0"/>
                        </a:rPr>
                        <a:t>Vztahy s dodavateli a dalšími obchodními partnery</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Výběr dodavatelů</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Zahrnutí CSR hlediska do výběru dodavatelů</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5908">
                <a:tc vMerge="1">
                  <a:txBody>
                    <a:bodyPr/>
                    <a:lstStyle/>
                    <a:p>
                      <a:endParaRPr lang="cs-CZ"/>
                    </a:p>
                  </a:txBody>
                  <a:tcPr/>
                </a:tc>
                <a:tc rowSpan="2">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Zjišťování zpětné vazby</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Průzkum spokojenosti</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590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Evidence a řešení stížností </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5908">
                <a:tc vMerge="1">
                  <a:txBody>
                    <a:bodyPr/>
                    <a:lstStyle/>
                    <a:p>
                      <a:endParaRPr lang="cs-CZ"/>
                    </a:p>
                  </a:txBody>
                  <a:tcPr/>
                </a:tc>
                <a:tc>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Obchodní vztahy</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Včasné placení faktur</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3570">
                <a:tc vMerge="1">
                  <a:txBody>
                    <a:bodyPr/>
                    <a:lstStyle/>
                    <a:p>
                      <a:endParaRPr lang="cs-CZ"/>
                    </a:p>
                  </a:txBody>
                  <a:tcPr/>
                </a:tc>
                <a:tc rowSpan="2">
                  <a:txBody>
                    <a:bodyPr/>
                    <a:lstStyle/>
                    <a:p>
                      <a:pPr>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Šíření CSR</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Monitoring CSR praktik v dodavatelsko-odběratelském řetězci</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590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Zapojování dodavatelů do CSR aktivit firmy</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63570">
                <a:tc rowSpan="3">
                  <a:txBody>
                    <a:bodyPr/>
                    <a:lstStyle/>
                    <a:p>
                      <a:pPr algn="ctr">
                        <a:lnSpc>
                          <a:spcPct val="150000"/>
                        </a:lnSpc>
                        <a:spcAft>
                          <a:spcPts val="0"/>
                        </a:spcAft>
                        <a:tabLst>
                          <a:tab pos="450215" algn="l"/>
                        </a:tabLst>
                      </a:pPr>
                      <a:r>
                        <a:rPr lang="cs-CZ" sz="900" b="1" baseline="0">
                          <a:effectLst/>
                          <a:latin typeface="Times New Roman" panose="02020603050405020304" pitchFamily="18" charset="0"/>
                          <a:ea typeface="Calibri" panose="020F0502020204030204" pitchFamily="34" charset="0"/>
                        </a:rPr>
                        <a:t>Marketing a reklama</a:t>
                      </a:r>
                      <a:endParaRPr lang="cs-CZ" sz="900" baseline="0">
                        <a:effectLst/>
                        <a:latin typeface="Times New Roman" panose="02020603050405020304" pitchFamily="18" charset="0"/>
                        <a:ea typeface="Times New Roman" panose="02020603050405020304" pitchFamily="18" charset="0"/>
                      </a:endParaRPr>
                    </a:p>
                  </a:txBody>
                  <a:tcPr marL="45310" marR="4531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Informace o produktech</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Poskytování jasných a přesných informací o výrobcích a službách </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63570">
                <a:tc vMerge="1">
                  <a:txBody>
                    <a:bodyPr/>
                    <a:lstStyle/>
                    <a:p>
                      <a:endParaRPr lang="cs-CZ"/>
                    </a:p>
                  </a:txBody>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Sdílený marketing</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Použití marketingových aktivit k společné propagaci firmy a dobročinné události</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63570">
                <a:tc vMerge="1">
                  <a:txBody>
                    <a:bodyPr/>
                    <a:lstStyle/>
                    <a:p>
                      <a:endParaRPr lang="cs-CZ"/>
                    </a:p>
                  </a:txBody>
                  <a:tcPr/>
                </a:tc>
                <a:tc>
                  <a:txBody>
                    <a:bodyPr/>
                    <a:lstStyle/>
                    <a:p>
                      <a:pPr algn="just">
                        <a:lnSpc>
                          <a:spcPct val="150000"/>
                        </a:lnSpc>
                        <a:spcAft>
                          <a:spcPts val="0"/>
                        </a:spcAft>
                        <a:tabLst>
                          <a:tab pos="450215" algn="l"/>
                        </a:tabLst>
                      </a:pPr>
                      <a:r>
                        <a:rPr lang="cs-CZ" sz="900" baseline="0">
                          <a:effectLst/>
                          <a:latin typeface="Times New Roman" panose="02020603050405020304" pitchFamily="18" charset="0"/>
                          <a:ea typeface="Calibri" panose="020F0502020204030204" pitchFamily="34" charset="0"/>
                        </a:rPr>
                        <a:t>Reklamní etika</a:t>
                      </a:r>
                      <a:endParaRPr lang="cs-CZ" sz="900" baseline="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baseline="0" dirty="0">
                          <a:effectLst/>
                          <a:latin typeface="Times New Roman" panose="02020603050405020304" pitchFamily="18" charset="0"/>
                          <a:ea typeface="Calibri" panose="020F0502020204030204" pitchFamily="34" charset="0"/>
                        </a:rPr>
                        <a:t>Dodržování etického kodexu reklamy, např. vydaného Radou pro reklamu</a:t>
                      </a:r>
                      <a:endParaRPr lang="cs-CZ" sz="900" baseline="0" dirty="0">
                        <a:effectLst/>
                        <a:latin typeface="Times New Roman" panose="02020603050405020304" pitchFamily="18" charset="0"/>
                        <a:ea typeface="Times New Roman" panose="02020603050405020304" pitchFamily="18" charset="0"/>
                      </a:endParaRPr>
                    </a:p>
                  </a:txBody>
                  <a:tcPr marL="45310" marR="453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4101186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112568" cy="507703"/>
          </a:xfrm>
        </p:spPr>
        <p:txBody>
          <a:bodyPr/>
          <a:lstStyle/>
          <a:p>
            <a:r>
              <a:rPr lang="cs-CZ" dirty="0"/>
              <a:t>Příklad</a:t>
            </a:r>
          </a:p>
        </p:txBody>
      </p:sp>
      <p:sp>
        <p:nvSpPr>
          <p:cNvPr id="5" name="Zástupný symbol pro obsah 2">
            <a:extLst>
              <a:ext uri="{FF2B5EF4-FFF2-40B4-BE49-F238E27FC236}">
                <a16:creationId xmlns:a16="http://schemas.microsoft.com/office/drawing/2014/main" id="{730A422E-9A84-4A27-AF49-9AED91F41B60}"/>
              </a:ext>
            </a:extLst>
          </p:cNvPr>
          <p:cNvSpPr txBox="1">
            <a:spLocks/>
          </p:cNvSpPr>
          <p:nvPr/>
        </p:nvSpPr>
        <p:spPr>
          <a:xfrm>
            <a:off x="41624" y="714007"/>
            <a:ext cx="3101075" cy="3456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hlinkClick r:id="rId2"/>
              </a:rPr>
              <a:t>https://udrzitelnost.prazdroj.cz/</a:t>
            </a:r>
            <a:r>
              <a:rPr lang="cs-CZ" sz="1400" b="1" dirty="0">
                <a:solidFill>
                  <a:srgbClr val="002060"/>
                </a:solidFill>
                <a:latin typeface="Times New Roman" panose="02020603050405020304" pitchFamily="18" charset="0"/>
                <a:cs typeface="Times New Roman" panose="02020603050405020304" pitchFamily="18" charset="0"/>
              </a:rPr>
              <a:t> (Představit jednotlivé závazky společnosti)</a:t>
            </a:r>
          </a:p>
          <a:p>
            <a:r>
              <a:rPr lang="cs-CZ" sz="1400" b="1" dirty="0">
                <a:solidFill>
                  <a:srgbClr val="002060"/>
                </a:solidFill>
                <a:latin typeface="Times New Roman" panose="02020603050405020304" pitchFamily="18" charset="0"/>
                <a:cs typeface="Times New Roman" panose="02020603050405020304" pitchFamily="18" charset="0"/>
              </a:rPr>
              <a:t>Zpráva o udržitelnosti 2022 </a:t>
            </a:r>
            <a:r>
              <a:rPr lang="cs-CZ" sz="1000" b="1" dirty="0">
                <a:solidFill>
                  <a:srgbClr val="002060"/>
                </a:solidFill>
                <a:latin typeface="Times New Roman" panose="02020603050405020304" pitchFamily="18" charset="0"/>
                <a:cs typeface="Times New Roman" panose="02020603050405020304" pitchFamily="18" charset="0"/>
              </a:rPr>
              <a:t>https://udrzitelnost.prazdroj.cz/wp-content/uploads/2023/10/Plzensky-Prazdroj_Zprava-o-udrzitelnosti-2022.pdf</a:t>
            </a:r>
            <a:endParaRPr lang="cs-CZ" sz="10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p:txBody>
      </p:sp>
      <p:pic>
        <p:nvPicPr>
          <p:cNvPr id="6" name="Obrázek 5">
            <a:extLst>
              <a:ext uri="{FF2B5EF4-FFF2-40B4-BE49-F238E27FC236}">
                <a16:creationId xmlns:a16="http://schemas.microsoft.com/office/drawing/2014/main" id="{EDB674B6-B797-4CDC-A07F-37B483A84F39}"/>
              </a:ext>
            </a:extLst>
          </p:cNvPr>
          <p:cNvPicPr>
            <a:picLocks noChangeAspect="1"/>
          </p:cNvPicPr>
          <p:nvPr/>
        </p:nvPicPr>
        <p:blipFill>
          <a:blip r:embed="rId3"/>
          <a:stretch>
            <a:fillRect/>
          </a:stretch>
        </p:blipFill>
        <p:spPr>
          <a:xfrm>
            <a:off x="1389651" y="183265"/>
            <a:ext cx="1443507" cy="401539"/>
          </a:xfrm>
          <a:prstGeom prst="rect">
            <a:avLst/>
          </a:prstGeom>
        </p:spPr>
      </p:pic>
      <p:pic>
        <p:nvPicPr>
          <p:cNvPr id="2" name="Obrázek 1">
            <a:extLst>
              <a:ext uri="{FF2B5EF4-FFF2-40B4-BE49-F238E27FC236}">
                <a16:creationId xmlns:a16="http://schemas.microsoft.com/office/drawing/2014/main" id="{C6C12BF1-1E45-45F8-BC44-7FAA407D2913}"/>
              </a:ext>
            </a:extLst>
          </p:cNvPr>
          <p:cNvPicPr>
            <a:picLocks noChangeAspect="1"/>
          </p:cNvPicPr>
          <p:nvPr/>
        </p:nvPicPr>
        <p:blipFill rotWithShape="1">
          <a:blip r:embed="rId4"/>
          <a:srcRect l="29526" t="24800" r="29525" b="8000"/>
          <a:stretch/>
        </p:blipFill>
        <p:spPr>
          <a:xfrm>
            <a:off x="3571875" y="0"/>
            <a:ext cx="5572126" cy="5143500"/>
          </a:xfrm>
          <a:prstGeom prst="rect">
            <a:avLst/>
          </a:prstGeom>
        </p:spPr>
      </p:pic>
      <p:pic>
        <p:nvPicPr>
          <p:cNvPr id="8" name="Obrázek 7">
            <a:extLst>
              <a:ext uri="{FF2B5EF4-FFF2-40B4-BE49-F238E27FC236}">
                <a16:creationId xmlns:a16="http://schemas.microsoft.com/office/drawing/2014/main" id="{EA2B607C-F19D-49C1-A435-AAEFDF91FA7E}"/>
              </a:ext>
            </a:extLst>
          </p:cNvPr>
          <p:cNvPicPr>
            <a:picLocks noChangeAspect="1"/>
          </p:cNvPicPr>
          <p:nvPr/>
        </p:nvPicPr>
        <p:blipFill rotWithShape="1">
          <a:blip r:embed="rId5"/>
          <a:srcRect l="35703" t="24937" r="38594" b="24937"/>
          <a:stretch/>
        </p:blipFill>
        <p:spPr>
          <a:xfrm>
            <a:off x="175990" y="2191730"/>
            <a:ext cx="2523802" cy="2768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707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563638"/>
            <a:ext cx="3312368" cy="302433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600" b="1" dirty="0">
                <a:solidFill>
                  <a:schemeClr val="bg1"/>
                </a:solidFill>
                <a:latin typeface="Times New Roman" panose="02020603050405020304" pitchFamily="18" charset="0"/>
                <a:cs typeface="Times New Roman" panose="02020603050405020304" pitchFamily="18" charset="0"/>
              </a:rPr>
              <a:t>2. Sociální oblast CSR</a:t>
            </a:r>
          </a:p>
          <a:p>
            <a:pPr marL="0" indent="0">
              <a:buNone/>
            </a:pPr>
            <a:endParaRPr lang="cs-CZ" sz="1600" b="1" dirty="0">
              <a:solidFill>
                <a:schemeClr val="bg1"/>
              </a:solidFill>
              <a:latin typeface="Times New Roman" panose="02020603050405020304" pitchFamily="18" charset="0"/>
              <a:cs typeface="Times New Roman" panose="02020603050405020304" pitchFamily="18" charset="0"/>
            </a:endParaRPr>
          </a:p>
          <a:p>
            <a:r>
              <a:rPr lang="cs-CZ" sz="1600" dirty="0">
                <a:solidFill>
                  <a:schemeClr val="bg1"/>
                </a:solidFill>
                <a:latin typeface="Times New Roman" panose="02020603050405020304" pitchFamily="18" charset="0"/>
                <a:cs typeface="Times New Roman" panose="02020603050405020304" pitchFamily="18" charset="0"/>
              </a:rPr>
              <a:t>Oblast je také možno rozdělit na interní a externí.</a:t>
            </a:r>
          </a:p>
          <a:p>
            <a:pPr lvl="1"/>
            <a:r>
              <a:rPr lang="cs-CZ" sz="1400" dirty="0">
                <a:solidFill>
                  <a:schemeClr val="bg1"/>
                </a:solidFill>
                <a:latin typeface="Times New Roman" panose="02020603050405020304" pitchFamily="18" charset="0"/>
                <a:cs typeface="Times New Roman" panose="02020603050405020304" pitchFamily="18" charset="0"/>
              </a:rPr>
              <a:t>Do interní oblasti se zahrnují </a:t>
            </a:r>
            <a:r>
              <a:rPr lang="cs-CZ" sz="1400" b="1" dirty="0">
                <a:solidFill>
                  <a:schemeClr val="bg1"/>
                </a:solidFill>
                <a:latin typeface="Times New Roman" panose="02020603050405020304" pitchFamily="18" charset="0"/>
                <a:cs typeface="Times New Roman" panose="02020603050405020304" pitchFamily="18" charset="0"/>
              </a:rPr>
              <a:t>zaměstnanci</a:t>
            </a:r>
            <a:r>
              <a:rPr lang="cs-CZ" sz="1400" dirty="0">
                <a:solidFill>
                  <a:schemeClr val="bg1"/>
                </a:solidFill>
                <a:latin typeface="Times New Roman" panose="02020603050405020304" pitchFamily="18" charset="0"/>
                <a:cs typeface="Times New Roman" panose="02020603050405020304" pitchFamily="18" charset="0"/>
              </a:rPr>
              <a:t> a péče o ně, pracovní podmínky, které firma vytváří.</a:t>
            </a:r>
          </a:p>
          <a:p>
            <a:pPr lvl="1"/>
            <a:r>
              <a:rPr lang="cs-CZ" sz="1400" dirty="0">
                <a:solidFill>
                  <a:schemeClr val="bg1"/>
                </a:solidFill>
                <a:latin typeface="Times New Roman" panose="02020603050405020304" pitchFamily="18" charset="0"/>
                <a:cs typeface="Times New Roman" panose="02020603050405020304" pitchFamily="18" charset="0"/>
              </a:rPr>
              <a:t>Do externí sociální oblasti se zařazuje především </a:t>
            </a:r>
            <a:r>
              <a:rPr lang="cs-CZ" sz="1400" b="1" dirty="0">
                <a:solidFill>
                  <a:schemeClr val="bg1"/>
                </a:solidFill>
                <a:latin typeface="Times New Roman" panose="02020603050405020304" pitchFamily="18" charset="0"/>
                <a:cs typeface="Times New Roman" panose="02020603050405020304" pitchFamily="18" charset="0"/>
              </a:rPr>
              <a:t>filantropie </a:t>
            </a:r>
            <a:r>
              <a:rPr lang="cs-CZ" sz="1400" dirty="0">
                <a:solidFill>
                  <a:schemeClr val="bg1"/>
                </a:solidFill>
                <a:latin typeface="Times New Roman" panose="02020603050405020304" pitchFamily="18" charset="0"/>
                <a:cs typeface="Times New Roman" panose="02020603050405020304" pitchFamily="18" charset="0"/>
              </a:rPr>
              <a:t>a </a:t>
            </a:r>
            <a:r>
              <a:rPr lang="cs-CZ" sz="1400" b="1" dirty="0">
                <a:solidFill>
                  <a:schemeClr val="bg1"/>
                </a:solidFill>
                <a:latin typeface="Times New Roman" panose="02020603050405020304" pitchFamily="18" charset="0"/>
                <a:cs typeface="Times New Roman" panose="02020603050405020304" pitchFamily="18" charset="0"/>
              </a:rPr>
              <a:t>spolupráce s místní komunitou</a:t>
            </a:r>
            <a:r>
              <a:rPr lang="cs-CZ" sz="1400" dirty="0">
                <a:solidFill>
                  <a:schemeClr val="bg1"/>
                </a:solidFill>
                <a:latin typeface="Times New Roman" panose="02020603050405020304" pitchFamily="18" charset="0"/>
                <a:cs typeface="Times New Roman" panose="02020603050405020304" pitchFamily="18" charset="0"/>
              </a:rPr>
              <a:t>.</a:t>
            </a:r>
          </a:p>
        </p:txBody>
      </p:sp>
      <p:sp>
        <p:nvSpPr>
          <p:cNvPr id="5" name="Zástupný symbol pro obsah 2"/>
          <p:cNvSpPr txBox="1">
            <a:spLocks/>
          </p:cNvSpPr>
          <p:nvPr/>
        </p:nvSpPr>
        <p:spPr>
          <a:xfrm>
            <a:off x="4067944" y="1059582"/>
            <a:ext cx="4104456" cy="3672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Můžeme zde řadit aktivity</a:t>
            </a:r>
            <a:r>
              <a:rPr lang="cs-CZ" sz="1400"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respektování rovných příležitostí, lidských práv, </a:t>
            </a:r>
          </a:p>
          <a:p>
            <a:r>
              <a:rPr lang="cs-CZ" sz="1400" dirty="0">
                <a:solidFill>
                  <a:srgbClr val="002060"/>
                </a:solidFill>
                <a:latin typeface="Times New Roman" panose="02020603050405020304" pitchFamily="18" charset="0"/>
                <a:cs typeface="Times New Roman" panose="02020603050405020304" pitchFamily="18" charset="0"/>
              </a:rPr>
              <a:t>podmínky pro rozvoj zdraví a bezpečnosti,</a:t>
            </a:r>
          </a:p>
          <a:p>
            <a:r>
              <a:rPr lang="cs-CZ" sz="1400" dirty="0">
                <a:solidFill>
                  <a:srgbClr val="002060"/>
                </a:solidFill>
                <a:latin typeface="Times New Roman" panose="02020603050405020304" pitchFamily="18" charset="0"/>
                <a:cs typeface="Times New Roman" panose="02020603050405020304" pitchFamily="18" charset="0"/>
              </a:rPr>
              <a:t>rozvoj a vzdělávání zaměstnanců, </a:t>
            </a:r>
          </a:p>
          <a:p>
            <a:r>
              <a:rPr lang="cs-CZ" sz="1400" dirty="0">
                <a:solidFill>
                  <a:srgbClr val="002060"/>
                </a:solidFill>
                <a:latin typeface="Times New Roman" panose="02020603050405020304" pitchFamily="18" charset="0"/>
                <a:cs typeface="Times New Roman" panose="02020603050405020304" pitchFamily="18" charset="0"/>
              </a:rPr>
              <a:t>filantropie, </a:t>
            </a:r>
          </a:p>
          <a:p>
            <a:r>
              <a:rPr lang="cs-CZ" sz="1400" dirty="0">
                <a:solidFill>
                  <a:srgbClr val="002060"/>
                </a:solidFill>
                <a:latin typeface="Times New Roman" panose="02020603050405020304" pitchFamily="18" charset="0"/>
                <a:cs typeface="Times New Roman" panose="02020603050405020304" pitchFamily="18" charset="0"/>
              </a:rPr>
              <a:t>komunikace se zainteresovanými stranami,</a:t>
            </a:r>
          </a:p>
          <a:p>
            <a:r>
              <a:rPr lang="cs-CZ" sz="1400" dirty="0">
                <a:solidFill>
                  <a:srgbClr val="002060"/>
                </a:solidFill>
                <a:latin typeface="Times New Roman" panose="02020603050405020304" pitchFamily="18" charset="0"/>
                <a:cs typeface="Times New Roman" panose="02020603050405020304" pitchFamily="18" charset="0"/>
              </a:rPr>
              <a:t>zapojení zaměstnanců do sociálních aktivit a další.</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53845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904656" cy="507703"/>
          </a:xfrm>
        </p:spPr>
        <p:txBody>
          <a:bodyPr/>
          <a:lstStyle/>
          <a:p>
            <a:r>
              <a:rPr lang="cs-CZ"/>
              <a:t>Příklady interních aktivit v sociálním pilíři</a:t>
            </a:r>
            <a:endParaRPr lang="cs-CZ" dirty="0"/>
          </a:p>
        </p:txBody>
      </p:sp>
      <p:graphicFrame>
        <p:nvGraphicFramePr>
          <p:cNvPr id="2" name="Tabulka 1"/>
          <p:cNvGraphicFramePr>
            <a:graphicFrameLocks noGrp="1"/>
          </p:cNvGraphicFramePr>
          <p:nvPr>
            <p:extLst>
              <p:ext uri="{D42A27DB-BD31-4B8C-83A1-F6EECF244321}">
                <p14:modId xmlns:p14="http://schemas.microsoft.com/office/powerpoint/2010/main" val="2620349337"/>
              </p:ext>
            </p:extLst>
          </p:nvPr>
        </p:nvGraphicFramePr>
        <p:xfrm>
          <a:off x="275362" y="703189"/>
          <a:ext cx="7560840" cy="3470601"/>
        </p:xfrm>
        <a:graphic>
          <a:graphicData uri="http://schemas.openxmlformats.org/drawingml/2006/table">
            <a:tbl>
              <a:tblPr firstRow="1" firstCol="1" bandRow="1"/>
              <a:tblGrid>
                <a:gridCol w="115212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5040560">
                  <a:extLst>
                    <a:ext uri="{9D8B030D-6E8A-4147-A177-3AD203B41FA5}">
                      <a16:colId xmlns:a16="http://schemas.microsoft.com/office/drawing/2014/main" val="20002"/>
                    </a:ext>
                  </a:extLst>
                </a:gridCol>
              </a:tblGrid>
              <a:tr h="66578">
                <a:tc>
                  <a:txBody>
                    <a:bodyPr/>
                    <a:lstStyle/>
                    <a:p>
                      <a:pPr algn="ctr">
                        <a:lnSpc>
                          <a:spcPct val="150000"/>
                        </a:lnSpc>
                        <a:spcAft>
                          <a:spcPts val="0"/>
                        </a:spcAft>
                        <a:tabLst>
                          <a:tab pos="450215" algn="l"/>
                          <a:tab pos="1101725" algn="r"/>
                        </a:tabLst>
                      </a:pPr>
                      <a:r>
                        <a:rPr lang="cs-CZ" sz="1000" b="1">
                          <a:effectLst/>
                          <a:latin typeface="Calibri" panose="020F0502020204030204" pitchFamily="34" charset="0"/>
                          <a:ea typeface="Calibri" panose="020F0502020204030204" pitchFamily="34" charset="0"/>
                        </a:rPr>
                        <a:t>CSR témata</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1000" b="1">
                          <a:effectLst/>
                          <a:latin typeface="Calibri" panose="020F0502020204030204" pitchFamily="34" charset="0"/>
                          <a:ea typeface="Calibri" panose="020F0502020204030204" pitchFamily="34" charset="0"/>
                        </a:rPr>
                        <a:t>CSR aktivity</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1000" b="1">
                          <a:effectLst/>
                          <a:latin typeface="Calibri" panose="020F0502020204030204" pitchFamily="34" charset="0"/>
                          <a:ea typeface="Calibri" panose="020F0502020204030204" pitchFamily="34" charset="0"/>
                        </a:rPr>
                        <a:t>Příklady</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578">
                <a:tc rowSpan="6">
                  <a:txBody>
                    <a:bodyPr/>
                    <a:lstStyle/>
                    <a:p>
                      <a:pPr algn="ctr">
                        <a:lnSpc>
                          <a:spcPct val="150000"/>
                        </a:lnSpc>
                        <a:spcAft>
                          <a:spcPts val="0"/>
                        </a:spcAft>
                        <a:tabLst>
                          <a:tab pos="450215" algn="l"/>
                        </a:tabLst>
                      </a:pPr>
                      <a:r>
                        <a:rPr lang="cs-CZ" sz="1000" b="1">
                          <a:effectLst/>
                          <a:latin typeface="Calibri" panose="020F0502020204030204" pitchFamily="34" charset="0"/>
                          <a:ea typeface="Calibri" panose="020F0502020204030204" pitchFamily="34" charset="0"/>
                        </a:rPr>
                        <a:t>Zapojení zaměstnanců a komunikace</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Zjišťování zpětné vazby</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Průzkum spokojenosti</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57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Evidence a řešení stížností</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3156">
                <a:tc vMerge="1">
                  <a:txBody>
                    <a:bodyPr/>
                    <a:lstStyle/>
                    <a:p>
                      <a:endParaRPr lang="cs-CZ"/>
                    </a:p>
                  </a:txBody>
                  <a:tcPr/>
                </a:tc>
                <a:tc rowSpan="2">
                  <a:txBody>
                    <a:bodyPr/>
                    <a:lstStyle/>
                    <a:p>
                      <a:pPr algn="ctr">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Zapojení do rozhodování</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Sběr návrhů na zlepšení výkonnosti formy</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3156">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Vliv zaměstnanců na zaměření CSR aktivit</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3156">
                <a:tc vMerge="1">
                  <a:txBody>
                    <a:bodyPr/>
                    <a:lstStyle/>
                    <a:p>
                      <a:endParaRPr lang="cs-CZ"/>
                    </a:p>
                  </a:txBody>
                  <a:tcPr/>
                </a:tc>
                <a:tc rowSpan="2">
                  <a:txBody>
                    <a:bodyPr/>
                    <a:lstStyle/>
                    <a:p>
                      <a:pPr algn="ctr">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Interní komunikace</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Využití prostředků interní komunikace</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57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Informování uchazečů o práci o CSR</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578">
                <a:tc rowSpan="8">
                  <a:txBody>
                    <a:bodyPr/>
                    <a:lstStyle/>
                    <a:p>
                      <a:pPr algn="ctr">
                        <a:lnSpc>
                          <a:spcPct val="150000"/>
                        </a:lnSpc>
                        <a:spcAft>
                          <a:spcPts val="0"/>
                        </a:spcAft>
                        <a:tabLst>
                          <a:tab pos="450215" algn="l"/>
                        </a:tabLst>
                      </a:pPr>
                      <a:r>
                        <a:rPr lang="cs-CZ" sz="1000" b="1">
                          <a:effectLst/>
                          <a:latin typeface="Calibri" panose="020F0502020204030204" pitchFamily="34" charset="0"/>
                          <a:ea typeface="Calibri" panose="020F0502020204030204" pitchFamily="34" charset="0"/>
                        </a:rPr>
                        <a:t>Ohodnocení za práci</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Finanční ohodnocení</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Odpovídající platové ohodnocení</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6578">
                <a:tc vMerge="1">
                  <a:txBody>
                    <a:bodyPr/>
                    <a:lstStyle/>
                    <a:p>
                      <a:endParaRPr lang="cs-CZ"/>
                    </a:p>
                  </a:txBody>
                  <a:tcPr/>
                </a:tc>
                <a:tc rowSpan="7">
                  <a:txBody>
                    <a:bodyPr/>
                    <a:lstStyle/>
                    <a:p>
                      <a:pPr algn="ctr">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Nefinanční benefity</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Sportovní a relaxační využití</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657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Kulturní využití</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657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Společenské akce pro zaměstnance</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657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Navýšení dovolené a volna</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33156">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Osobní komfort (notebook, auto, mobil)</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6657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Příspěvek na dojíždění do práce</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66578">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Zaměstnanecké akcie</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66578">
                <a:tc rowSpan="2">
                  <a:txBody>
                    <a:bodyPr/>
                    <a:lstStyle/>
                    <a:p>
                      <a:pPr algn="ctr">
                        <a:lnSpc>
                          <a:spcPct val="150000"/>
                        </a:lnSpc>
                        <a:spcAft>
                          <a:spcPts val="0"/>
                        </a:spcAft>
                        <a:tabLst>
                          <a:tab pos="450215" algn="l"/>
                        </a:tabLst>
                      </a:pPr>
                      <a:r>
                        <a:rPr lang="cs-CZ" sz="1000" b="1">
                          <a:effectLst/>
                          <a:latin typeface="Calibri" panose="020F0502020204030204" pitchFamily="34" charset="0"/>
                          <a:ea typeface="Calibri" panose="020F0502020204030204" pitchFamily="34" charset="0"/>
                        </a:rPr>
                        <a:t>Vzdělávání a rozvoj</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Vzdělávání zaměstnanců</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Školení, kurzy, mentoring</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66578">
                <a:tc vMerge="1">
                  <a:txBody>
                    <a:bodyPr/>
                    <a:lstStyle/>
                    <a:p>
                      <a:endParaRPr lang="cs-CZ"/>
                    </a:p>
                  </a:txBody>
                  <a:tcPr/>
                </a:tc>
                <a:tc>
                  <a:txBody>
                    <a:bodyPr/>
                    <a:lstStyle/>
                    <a:p>
                      <a:pPr algn="ctr">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Profesionální rozvoj</a:t>
                      </a:r>
                      <a:endParaRPr lang="cs-CZ" sz="10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000">
                          <a:effectLst/>
                          <a:latin typeface="Calibri" panose="020F0502020204030204" pitchFamily="34" charset="0"/>
                          <a:ea typeface="Calibri" panose="020F0502020204030204" pitchFamily="34" charset="0"/>
                        </a:rPr>
                        <a:t>Plány karierního rozvoje</a:t>
                      </a:r>
                      <a:endParaRPr lang="cs-CZ" sz="10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01358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904656" cy="507703"/>
          </a:xfrm>
        </p:spPr>
        <p:txBody>
          <a:bodyPr/>
          <a:lstStyle/>
          <a:p>
            <a:r>
              <a:rPr lang="cs-CZ"/>
              <a:t>Příklady interních aktivit v sociálním pilíři</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4153380412"/>
              </p:ext>
            </p:extLst>
          </p:nvPr>
        </p:nvGraphicFramePr>
        <p:xfrm>
          <a:off x="252369" y="703185"/>
          <a:ext cx="7487984" cy="4049200"/>
        </p:xfrm>
        <a:graphic>
          <a:graphicData uri="http://schemas.openxmlformats.org/drawingml/2006/table">
            <a:tbl>
              <a:tblPr firstRow="1" firstCol="1" bandRow="1"/>
              <a:tblGrid>
                <a:gridCol w="10792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4896544">
                  <a:extLst>
                    <a:ext uri="{9D8B030D-6E8A-4147-A177-3AD203B41FA5}">
                      <a16:colId xmlns:a16="http://schemas.microsoft.com/office/drawing/2014/main" val="20002"/>
                    </a:ext>
                  </a:extLst>
                </a:gridCol>
              </a:tblGrid>
              <a:tr h="188989">
                <a:tc>
                  <a:txBody>
                    <a:bodyPr/>
                    <a:lstStyle/>
                    <a:p>
                      <a:pPr algn="ctr">
                        <a:lnSpc>
                          <a:spcPct val="150000"/>
                        </a:lnSpc>
                        <a:spcAft>
                          <a:spcPts val="0"/>
                        </a:spcAft>
                        <a:tabLst>
                          <a:tab pos="450215" algn="l"/>
                          <a:tab pos="1101725" algn="r"/>
                        </a:tabLst>
                      </a:pPr>
                      <a:r>
                        <a:rPr lang="cs-CZ" sz="900" b="1" dirty="0">
                          <a:effectLst/>
                          <a:latin typeface="Calibri" panose="020F0502020204030204" pitchFamily="34" charset="0"/>
                          <a:ea typeface="Calibri" panose="020F0502020204030204" pitchFamily="34" charset="0"/>
                        </a:rPr>
                        <a:t>CSR témata</a:t>
                      </a:r>
                      <a:endParaRPr lang="cs-CZ" sz="900" dirty="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CSR aktivity</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Příklady</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8989">
                <a:tc rowSpan="3">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Zdraví a bezpečnost</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Firemní politika</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Pravidla, opatření, školení</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989">
                <a:tc vMerge="1">
                  <a:txBody>
                    <a:bodyPr/>
                    <a:lstStyle/>
                    <a:p>
                      <a:endParaRPr lang="cs-CZ"/>
                    </a:p>
                  </a:txBody>
                  <a:tcPr/>
                </a:tc>
                <a:tc rowSpan="2">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Zdravotní služby</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Příspěvek na nadstandardní zdravotní péči</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989">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Očkování </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8989">
                <a:tc rowSpan="9">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Vyváženost pracovního a osobního života</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5">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Flexibilní formy práce</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Pružná pracovní doba</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8989">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Práce z domova</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8989">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Zkrácená pracovní doba</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8989">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Práce na směny</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8989">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Sdílení pracovního místa</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8989">
                <a:tc vMerge="1">
                  <a:txBody>
                    <a:bodyPr/>
                    <a:lstStyle/>
                    <a:p>
                      <a:endParaRPr lang="cs-CZ"/>
                    </a:p>
                  </a:txBody>
                  <a:tcPr/>
                </a:tc>
                <a:tc rowSpan="2">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Péče o děti, seniory či nemocné osoby</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Příspěvek na hlídání</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325">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Psychologická poradna</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8989">
                <a:tc vMerge="1">
                  <a:txBody>
                    <a:bodyPr/>
                    <a:lstStyle/>
                    <a:p>
                      <a:endParaRPr lang="cs-CZ"/>
                    </a:p>
                  </a:txBody>
                  <a:tcPr/>
                </a:tc>
                <a:tc rowSpan="2">
                  <a:txBody>
                    <a:bodyPr/>
                    <a:lstStyle/>
                    <a:p>
                      <a:pPr algn="ctr">
                        <a:lnSpc>
                          <a:spcPct val="150000"/>
                        </a:lnSpc>
                        <a:spcAft>
                          <a:spcPts val="0"/>
                        </a:spcAft>
                        <a:tabLst>
                          <a:tab pos="450215" algn="l"/>
                        </a:tabLst>
                      </a:pPr>
                      <a:r>
                        <a:rPr lang="cs-CZ" sz="900" dirty="0">
                          <a:effectLst/>
                          <a:latin typeface="Calibri" panose="020F0502020204030204" pitchFamily="34" charset="0"/>
                          <a:ea typeface="Calibri" panose="020F0502020204030204" pitchFamily="34" charset="0"/>
                        </a:rPr>
                        <a:t>Zaměstnanci na rodičovské dovolené</a:t>
                      </a:r>
                      <a:endParaRPr lang="cs-CZ" sz="900" dirty="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Kontakt během rodičovské dovolené</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325">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Podpora při návratu do zaměstnání</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8989">
                <a:tc rowSpan="3">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Outplacement</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Podpora propouštěných zaměstnanců</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Finanční forma podpory</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8989">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Pomoc při hledání práce</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8989">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Rekvalifikace a školení</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8989">
                <a:tc rowSpan="2">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Rovné příležitosti</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Opatření proti diskriminaci</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Bránění diskriminaci na pracovišti i při náboru nových zaměstnanců</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8989">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Rozmanitost na pracovišti</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Podpora rozmanitosti na pracovišti (ženy, etnické minority, handicapovaní a starší)</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46358">
                <a:tc rowSpan="3">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Podpora místní komunity</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Firemní dobrovolnictví</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Zaměstnanci vykonávají dobrovolnou práci v pracovní době (manuální či předávaní odborných znalostí)</a:t>
                      </a:r>
                      <a:endParaRPr lang="cs-CZ" sz="90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8989">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Matchingový fond</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dirty="0">
                          <a:effectLst/>
                          <a:latin typeface="Calibri" panose="020F0502020204030204" pitchFamily="34" charset="0"/>
                          <a:ea typeface="Calibri" panose="020F0502020204030204" pitchFamily="34" charset="0"/>
                        </a:rPr>
                        <a:t>Firma navýší prostředky získané mezi zaměstnance</a:t>
                      </a:r>
                      <a:endParaRPr lang="cs-CZ" sz="900" dirty="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8989">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Benefiční akce</a:t>
                      </a:r>
                      <a:endParaRPr lang="cs-CZ" sz="900">
                        <a:effectLst/>
                        <a:latin typeface="Times New Roman" panose="02020603050405020304" pitchFamily="18" charset="0"/>
                        <a:ea typeface="Times New Roman" panose="02020603050405020304" pitchFamily="18" charset="0"/>
                      </a:endParaRPr>
                    </a:p>
                  </a:txBody>
                  <a:tcPr marL="22193" marR="22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dirty="0">
                          <a:effectLst/>
                          <a:latin typeface="Calibri" panose="020F0502020204030204" pitchFamily="34" charset="0"/>
                          <a:ea typeface="Calibri" panose="020F0502020204030204" pitchFamily="34" charset="0"/>
                        </a:rPr>
                        <a:t>Benefiční plesy, aukce, tomboly</a:t>
                      </a:r>
                      <a:endParaRPr lang="cs-CZ" sz="900" dirty="0">
                        <a:effectLst/>
                        <a:latin typeface="Times New Roman" panose="02020603050405020304" pitchFamily="18" charset="0"/>
                        <a:ea typeface="Times New Roman" panose="02020603050405020304" pitchFamily="18" charset="0"/>
                      </a:endParaRPr>
                    </a:p>
                  </a:txBody>
                  <a:tcPr marL="22193" marR="2219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025844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904656" cy="507703"/>
          </a:xfrm>
        </p:spPr>
        <p:txBody>
          <a:bodyPr/>
          <a:lstStyle/>
          <a:p>
            <a:r>
              <a:rPr lang="cs-CZ"/>
              <a:t>Příklady externích aktivit v sociálním pilíři</a:t>
            </a:r>
            <a:endParaRPr lang="cs-CZ" dirty="0"/>
          </a:p>
        </p:txBody>
      </p:sp>
      <p:graphicFrame>
        <p:nvGraphicFramePr>
          <p:cNvPr id="2" name="Tabulka 1"/>
          <p:cNvGraphicFramePr>
            <a:graphicFrameLocks noGrp="1"/>
          </p:cNvGraphicFramePr>
          <p:nvPr>
            <p:extLst>
              <p:ext uri="{D42A27DB-BD31-4B8C-83A1-F6EECF244321}">
                <p14:modId xmlns:p14="http://schemas.microsoft.com/office/powerpoint/2010/main" val="2309117006"/>
              </p:ext>
            </p:extLst>
          </p:nvPr>
        </p:nvGraphicFramePr>
        <p:xfrm>
          <a:off x="224302" y="703186"/>
          <a:ext cx="7660066" cy="4028804"/>
        </p:xfrm>
        <a:graphic>
          <a:graphicData uri="http://schemas.openxmlformats.org/drawingml/2006/table">
            <a:tbl>
              <a:tblPr firstRow="1" firstCol="1" bandRow="1"/>
              <a:tblGrid>
                <a:gridCol w="827081">
                  <a:extLst>
                    <a:ext uri="{9D8B030D-6E8A-4147-A177-3AD203B41FA5}">
                      <a16:colId xmlns:a16="http://schemas.microsoft.com/office/drawing/2014/main" val="20000"/>
                    </a:ext>
                  </a:extLst>
                </a:gridCol>
                <a:gridCol w="1599209">
                  <a:extLst>
                    <a:ext uri="{9D8B030D-6E8A-4147-A177-3AD203B41FA5}">
                      <a16:colId xmlns:a16="http://schemas.microsoft.com/office/drawing/2014/main" val="20001"/>
                    </a:ext>
                  </a:extLst>
                </a:gridCol>
                <a:gridCol w="5233776">
                  <a:extLst>
                    <a:ext uri="{9D8B030D-6E8A-4147-A177-3AD203B41FA5}">
                      <a16:colId xmlns:a16="http://schemas.microsoft.com/office/drawing/2014/main" val="20002"/>
                    </a:ext>
                  </a:extLst>
                </a:gridCol>
              </a:tblGrid>
              <a:tr h="196170">
                <a:tc>
                  <a:txBody>
                    <a:bodyPr/>
                    <a:lstStyle/>
                    <a:p>
                      <a:pPr algn="ctr">
                        <a:lnSpc>
                          <a:spcPct val="150000"/>
                        </a:lnSpc>
                        <a:spcAft>
                          <a:spcPts val="0"/>
                        </a:spcAft>
                        <a:tabLst>
                          <a:tab pos="450215" algn="l"/>
                        </a:tabLst>
                      </a:pPr>
                      <a:r>
                        <a:rPr lang="cs-CZ" sz="900" b="1" dirty="0">
                          <a:effectLst/>
                          <a:latin typeface="Calibri" panose="020F0502020204030204" pitchFamily="34" charset="0"/>
                          <a:ea typeface="Calibri" panose="020F0502020204030204" pitchFamily="34" charset="0"/>
                        </a:rPr>
                        <a:t>CSR témata</a:t>
                      </a:r>
                      <a:endParaRPr lang="cs-CZ" sz="900" dirty="0">
                        <a:effectLst/>
                        <a:latin typeface="Times New Roman" panose="02020603050405020304" pitchFamily="18" charset="0"/>
                        <a:ea typeface="Times New Roman" panose="02020603050405020304" pitchFamily="18" charset="0"/>
                      </a:endParaRPr>
                    </a:p>
                  </a:txBody>
                  <a:tcPr marL="49429" marR="494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CSR aktivity</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Příklady</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4081">
                <a:tc rowSpan="7">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Podpora komunity</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Firemní dárcovství</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Finanční či materiální podpora, poskytnutí služeb se slevou či zdarma, zapůjčení firemních prostor</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4081">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Firemní dobrovolnictví</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Zaměstnanci vykonávají dobrovolnou práci v pracovní době (manuální či předávaní odborných znalostí)</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2340">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Firemní investice do místní komunity</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Dlouhodobé strategické zapojení do místní komunity či partnerství s neziskovými organizacemi</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6170">
                <a:tc vMerge="1">
                  <a:txBody>
                    <a:bodyPr/>
                    <a:lstStyle/>
                    <a:p>
                      <a:endParaRPr lang="cs-CZ"/>
                    </a:p>
                  </a:txBody>
                  <a:tcPr/>
                </a:tc>
                <a:tc rowSpan="2">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Komerční aktivity v místní komunitě</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Sdílený marketing</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4011">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sponzoring</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6170">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Vlastní firemní projekty</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Vlastní veřejné prospěšné projekty</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4081">
                <a:tc vMerge="1">
                  <a:txBody>
                    <a:bodyPr/>
                    <a:lstStyle/>
                    <a:p>
                      <a:endParaRPr lang="cs-CZ"/>
                    </a:p>
                  </a:txBody>
                  <a:tcPr/>
                </a:tc>
                <a:tc>
                  <a:txBody>
                    <a:bodyPr/>
                    <a:lstStyle/>
                    <a:p>
                      <a:pPr algn="ctr">
                        <a:lnSpc>
                          <a:spcPct val="150000"/>
                        </a:lnSpc>
                        <a:spcAft>
                          <a:spcPts val="0"/>
                        </a:spcAft>
                        <a:tabLst>
                          <a:tab pos="450215" algn="l"/>
                        </a:tabLst>
                      </a:pPr>
                      <a:r>
                        <a:rPr lang="cs-CZ" sz="900" dirty="0">
                          <a:effectLst/>
                          <a:latin typeface="Calibri" panose="020F0502020204030204" pitchFamily="34" charset="0"/>
                          <a:ea typeface="Calibri" panose="020F0502020204030204" pitchFamily="34" charset="0"/>
                        </a:rPr>
                        <a:t>Fair </a:t>
                      </a:r>
                      <a:r>
                        <a:rPr lang="cs-CZ" sz="900" dirty="0" err="1">
                          <a:effectLst/>
                          <a:latin typeface="Calibri" panose="020F0502020204030204" pitchFamily="34" charset="0"/>
                          <a:ea typeface="Calibri" panose="020F0502020204030204" pitchFamily="34" charset="0"/>
                        </a:rPr>
                        <a:t>Trade</a:t>
                      </a:r>
                      <a:r>
                        <a:rPr lang="cs-CZ" sz="900" dirty="0">
                          <a:effectLst/>
                          <a:latin typeface="Calibri" panose="020F0502020204030204" pitchFamily="34" charset="0"/>
                          <a:ea typeface="Calibri" panose="020F0502020204030204" pitchFamily="34" charset="0"/>
                        </a:rPr>
                        <a:t>, </a:t>
                      </a:r>
                      <a:r>
                        <a:rPr lang="cs-CZ" sz="900" dirty="0" err="1">
                          <a:effectLst/>
                          <a:latin typeface="Calibri" panose="020F0502020204030204" pitchFamily="34" charset="0"/>
                          <a:ea typeface="Calibri" panose="020F0502020204030204" pitchFamily="34" charset="0"/>
                        </a:rPr>
                        <a:t>ethnocatering</a:t>
                      </a:r>
                      <a:endParaRPr lang="cs-CZ" sz="900" dirty="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Využití Fair Trade produktů a ethnocateringu na firemních akcích, rautech a snídaních</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6170">
                <a:tc rowSpan="5">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Spolupráce se školami</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tabLst>
                          <a:tab pos="450215" algn="l"/>
                        </a:tabLst>
                      </a:pPr>
                      <a:r>
                        <a:rPr lang="cs-CZ" sz="900" dirty="0">
                          <a:effectLst/>
                          <a:latin typeface="Calibri" panose="020F0502020204030204" pitchFamily="34" charset="0"/>
                          <a:ea typeface="Calibri" panose="020F0502020204030204" pitchFamily="34" charset="0"/>
                        </a:rPr>
                        <a:t>Spolupráce se studenty</a:t>
                      </a:r>
                      <a:endParaRPr lang="cs-CZ" sz="900" dirty="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Studentské stáže, praxe či exkurze</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6170">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Konzultace diplomových prací</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6170">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Podpora studentských aktivit</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6170">
                <a:tc vMerge="1">
                  <a:txBody>
                    <a:bodyPr/>
                    <a:lstStyle/>
                    <a:p>
                      <a:endParaRPr lang="cs-CZ"/>
                    </a:p>
                  </a:txBody>
                  <a:tcPr/>
                </a:tc>
                <a:tc rowSpan="2">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Podpora výuky</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Zapůjčení či darování techniky</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6170">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Účast ve výuce</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6170">
                <a:tc rowSpan="5">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Zapojení stakeholderů</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Zapojení zaměstnanců</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Firemní dobrovolnictví</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6170">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Matchingový fond</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6170">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dirty="0">
                          <a:effectLst/>
                          <a:latin typeface="Calibri" panose="020F0502020204030204" pitchFamily="34" charset="0"/>
                          <a:ea typeface="Calibri" panose="020F0502020204030204" pitchFamily="34" charset="0"/>
                        </a:rPr>
                        <a:t>Benefiční akce s účastí zaměstnanců</a:t>
                      </a:r>
                      <a:endParaRPr lang="cs-CZ" sz="900" dirty="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6170">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Zapojení zákazníků</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Zapojení zákazníků do CSR aktivit firmy</a:t>
                      </a:r>
                      <a:endParaRPr lang="cs-CZ" sz="90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96170">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Zapojení obchodních partnerů</a:t>
                      </a:r>
                      <a:endParaRPr lang="cs-CZ" sz="900">
                        <a:effectLst/>
                        <a:latin typeface="Times New Roman" panose="02020603050405020304" pitchFamily="18" charset="0"/>
                        <a:ea typeface="Times New Roman" panose="02020603050405020304" pitchFamily="18" charset="0"/>
                      </a:endParaRPr>
                    </a:p>
                  </a:txBody>
                  <a:tcPr marL="49429" marR="49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dirty="0">
                          <a:effectLst/>
                          <a:latin typeface="Calibri" panose="020F0502020204030204" pitchFamily="34" charset="0"/>
                          <a:ea typeface="Calibri" panose="020F0502020204030204" pitchFamily="34" charset="0"/>
                        </a:rPr>
                        <a:t>Zapojení obchodních partnerů do CSR aktivit</a:t>
                      </a:r>
                      <a:endParaRPr lang="cs-CZ" sz="900" dirty="0">
                        <a:effectLst/>
                        <a:latin typeface="Times New Roman" panose="02020603050405020304" pitchFamily="18" charset="0"/>
                        <a:ea typeface="Times New Roman" panose="02020603050405020304" pitchFamily="18" charset="0"/>
                      </a:endParaRPr>
                    </a:p>
                  </a:txBody>
                  <a:tcPr marL="49429" marR="494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21911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112568" cy="507703"/>
          </a:xfrm>
        </p:spPr>
        <p:txBody>
          <a:bodyPr/>
          <a:lstStyle/>
          <a:p>
            <a:r>
              <a:rPr lang="cs-CZ" dirty="0"/>
              <a:t>Příklad</a:t>
            </a:r>
          </a:p>
        </p:txBody>
      </p:sp>
      <p:sp>
        <p:nvSpPr>
          <p:cNvPr id="5" name="Zástupný symbol pro obsah 2">
            <a:extLst>
              <a:ext uri="{FF2B5EF4-FFF2-40B4-BE49-F238E27FC236}">
                <a16:creationId xmlns:a16="http://schemas.microsoft.com/office/drawing/2014/main" id="{730A422E-9A84-4A27-AF49-9AED91F41B60}"/>
              </a:ext>
            </a:extLst>
          </p:cNvPr>
          <p:cNvSpPr txBox="1">
            <a:spLocks/>
          </p:cNvSpPr>
          <p:nvPr/>
        </p:nvSpPr>
        <p:spPr>
          <a:xfrm>
            <a:off x="41624" y="714006"/>
            <a:ext cx="4026320" cy="40179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Levi Strauss’s Social Impact</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 roce 1991 značka vytvořila své podmínky angažovanosti (</a:t>
            </a:r>
            <a:r>
              <a:rPr lang="cs-CZ" sz="1400" dirty="0" err="1">
                <a:solidFill>
                  <a:srgbClr val="002060"/>
                </a:solidFill>
                <a:latin typeface="Times New Roman" panose="02020603050405020304" pitchFamily="18" charset="0"/>
                <a:cs typeface="Times New Roman" panose="02020603050405020304" pitchFamily="18" charset="0"/>
                <a:hlinkClick r:id="rId2"/>
              </a:rPr>
              <a:t>Terms</a:t>
            </a:r>
            <a:r>
              <a:rPr lang="cs-CZ" sz="1400" dirty="0">
                <a:solidFill>
                  <a:srgbClr val="002060"/>
                </a:solidFill>
                <a:latin typeface="Times New Roman" panose="02020603050405020304" pitchFamily="18" charset="0"/>
                <a:cs typeface="Times New Roman" panose="02020603050405020304" pitchFamily="18" charset="0"/>
                <a:hlinkClick r:id="rId2"/>
              </a:rPr>
              <a:t> of </a:t>
            </a:r>
            <a:r>
              <a:rPr lang="cs-CZ" sz="1400" dirty="0" err="1">
                <a:solidFill>
                  <a:srgbClr val="002060"/>
                </a:solidFill>
                <a:latin typeface="Times New Roman" panose="02020603050405020304" pitchFamily="18" charset="0"/>
                <a:cs typeface="Times New Roman" panose="02020603050405020304" pitchFamily="18" charset="0"/>
                <a:hlinkClick r:id="rId2"/>
              </a:rPr>
              <a:t>Engagement</a:t>
            </a:r>
            <a:r>
              <a:rPr lang="cs-CZ" sz="1400" dirty="0">
                <a:solidFill>
                  <a:srgbClr val="002060"/>
                </a:solidFill>
                <a:latin typeface="Times New Roman" panose="02020603050405020304" pitchFamily="18" charset="0"/>
                <a:cs typeface="Times New Roman" panose="02020603050405020304" pitchFamily="18" charset="0"/>
                <a:hlinkClick r:id="rId2"/>
              </a:rPr>
              <a:t>)</a:t>
            </a:r>
            <a:r>
              <a:rPr lang="cs-CZ" sz="1400" dirty="0">
                <a:solidFill>
                  <a:srgbClr val="002060"/>
                </a:solidFill>
                <a:latin typeface="Times New Roman" panose="02020603050405020304" pitchFamily="18" charset="0"/>
                <a:cs typeface="Times New Roman" panose="02020603050405020304" pitchFamily="18" charset="0"/>
              </a:rPr>
              <a:t>, které stanovily její </a:t>
            </a:r>
            <a:r>
              <a:rPr lang="cs-CZ" sz="1400" b="1" dirty="0">
                <a:solidFill>
                  <a:srgbClr val="002060"/>
                </a:solidFill>
                <a:latin typeface="Times New Roman" panose="02020603050405020304" pitchFamily="18" charset="0"/>
                <a:cs typeface="Times New Roman" panose="02020603050405020304" pitchFamily="18" charset="0"/>
              </a:rPr>
              <a:t>globální kodex chování </a:t>
            </a:r>
            <a:r>
              <a:rPr lang="cs-CZ" sz="1400" dirty="0">
                <a:solidFill>
                  <a:srgbClr val="002060"/>
                </a:solidFill>
                <a:latin typeface="Times New Roman" panose="02020603050405020304" pitchFamily="18" charset="0"/>
                <a:cs typeface="Times New Roman" panose="02020603050405020304" pitchFamily="18" charset="0"/>
              </a:rPr>
              <a:t>týkající se dodavatelského řetězce a stanovily standardy pro práva zaměstnanců, bezpečné pracovní prostředí a výrobní proces šetrný k životnímu prostředí.</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Od roku 2011 byla iniciativa </a:t>
            </a:r>
            <a:r>
              <a:rPr lang="cs-CZ" sz="1400" dirty="0" err="1">
                <a:solidFill>
                  <a:srgbClr val="002060"/>
                </a:solidFill>
                <a:latin typeface="Times New Roman" panose="02020603050405020304" pitchFamily="18" charset="0"/>
                <a:cs typeface="Times New Roman" panose="02020603050405020304" pitchFamily="18" charset="0"/>
              </a:rPr>
              <a:t>Worker</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Well-being</a:t>
            </a:r>
            <a:r>
              <a:rPr lang="cs-CZ" sz="1400" dirty="0">
                <a:solidFill>
                  <a:srgbClr val="002060"/>
                </a:solidFill>
                <a:latin typeface="Times New Roman" panose="02020603050405020304" pitchFamily="18" charset="0"/>
                <a:cs typeface="Times New Roman" panose="02020603050405020304" pitchFamily="18" charset="0"/>
              </a:rPr>
              <a:t> rozšířena do 12 zemí, z čehož profituje více než 100 000 pracovníků. V roce 2016 značka tuto iniciativu rozšířila a slíbila, že do roku 2025 rozšíří program na více než 300 000 pracovníků a bude vyrábět více než 80 % svých výrobků v továrnách </a:t>
            </a:r>
            <a:r>
              <a:rPr lang="cs-CZ" sz="1400" dirty="0" err="1">
                <a:solidFill>
                  <a:srgbClr val="002060"/>
                </a:solidFill>
                <a:latin typeface="Times New Roman" panose="02020603050405020304" pitchFamily="18" charset="0"/>
                <a:cs typeface="Times New Roman" panose="02020603050405020304" pitchFamily="18" charset="0"/>
              </a:rPr>
              <a:t>Worker</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Well-being</a:t>
            </a:r>
            <a:r>
              <a:rPr lang="cs-CZ" sz="1400" dirty="0">
                <a:solidFill>
                  <a:srgbClr val="002060"/>
                </a:solidFill>
                <a:latin typeface="Times New Roman" panose="02020603050405020304" pitchFamily="18" charset="0"/>
                <a:cs typeface="Times New Roman" panose="02020603050405020304" pitchFamily="18" charset="0"/>
              </a:rPr>
              <a:t>. Iniciativy se ukázaly jako hnací síla obchodního úspěchu.</a:t>
            </a:r>
          </a:p>
        </p:txBody>
      </p:sp>
      <p:pic>
        <p:nvPicPr>
          <p:cNvPr id="9" name="Obrázek 8">
            <a:extLst>
              <a:ext uri="{FF2B5EF4-FFF2-40B4-BE49-F238E27FC236}">
                <a16:creationId xmlns:a16="http://schemas.microsoft.com/office/drawing/2014/main" id="{C3D60DA9-B138-40F3-82A6-3C538E758FF0}"/>
              </a:ext>
            </a:extLst>
          </p:cNvPr>
          <p:cNvPicPr>
            <a:picLocks noChangeAspect="1"/>
          </p:cNvPicPr>
          <p:nvPr/>
        </p:nvPicPr>
        <p:blipFill>
          <a:blip r:embed="rId3"/>
          <a:stretch>
            <a:fillRect/>
          </a:stretch>
        </p:blipFill>
        <p:spPr>
          <a:xfrm>
            <a:off x="2510611" y="651549"/>
            <a:ext cx="1152128" cy="697037"/>
          </a:xfrm>
          <a:prstGeom prst="rect">
            <a:avLst/>
          </a:prstGeom>
          <a:ln>
            <a:noFill/>
          </a:ln>
          <a:effectLst>
            <a:softEdge rad="112500"/>
          </a:effectLst>
        </p:spPr>
      </p:pic>
      <p:pic>
        <p:nvPicPr>
          <p:cNvPr id="11" name="Obrázek 10">
            <a:extLst>
              <a:ext uri="{FF2B5EF4-FFF2-40B4-BE49-F238E27FC236}">
                <a16:creationId xmlns:a16="http://schemas.microsoft.com/office/drawing/2014/main" id="{728C95EB-CD01-4CC1-930A-DAB61AFCD1CB}"/>
              </a:ext>
            </a:extLst>
          </p:cNvPr>
          <p:cNvPicPr>
            <a:picLocks noChangeAspect="1"/>
          </p:cNvPicPr>
          <p:nvPr/>
        </p:nvPicPr>
        <p:blipFill>
          <a:blip r:embed="rId4"/>
          <a:stretch>
            <a:fillRect/>
          </a:stretch>
        </p:blipFill>
        <p:spPr>
          <a:xfrm>
            <a:off x="6444208" y="703189"/>
            <a:ext cx="1487697" cy="495899"/>
          </a:xfrm>
          <a:prstGeom prst="rect">
            <a:avLst/>
          </a:prstGeom>
        </p:spPr>
      </p:pic>
      <p:sp>
        <p:nvSpPr>
          <p:cNvPr id="12" name="Zástupný symbol pro obsah 2">
            <a:extLst>
              <a:ext uri="{FF2B5EF4-FFF2-40B4-BE49-F238E27FC236}">
                <a16:creationId xmlns:a16="http://schemas.microsoft.com/office/drawing/2014/main" id="{F46A7982-E728-4FC0-81FE-FA0ACB57517E}"/>
              </a:ext>
            </a:extLst>
          </p:cNvPr>
          <p:cNvSpPr txBox="1">
            <a:spLocks/>
          </p:cNvSpPr>
          <p:nvPr/>
        </p:nvSpPr>
        <p:spPr>
          <a:xfrm>
            <a:off x="4107030" y="876697"/>
            <a:ext cx="4176464" cy="418453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400" b="1" dirty="0">
                <a:solidFill>
                  <a:srgbClr val="002060"/>
                </a:solidFill>
                <a:cs typeface="Times New Roman" panose="02020603050405020304" pitchFamily="18" charset="0"/>
              </a:rPr>
              <a:t>Ben &amp; </a:t>
            </a:r>
            <a:r>
              <a:rPr lang="cs-CZ" altLang="cs-CZ" sz="1400" b="1" dirty="0" err="1">
                <a:solidFill>
                  <a:srgbClr val="002060"/>
                </a:solidFill>
                <a:cs typeface="Times New Roman" panose="02020603050405020304" pitchFamily="18" charset="0"/>
              </a:rPr>
              <a:t>Jerry’s</a:t>
            </a:r>
            <a:r>
              <a:rPr lang="cs-CZ" altLang="cs-CZ" sz="1400" b="1" dirty="0">
                <a:solidFill>
                  <a:srgbClr val="002060"/>
                </a:solidFill>
                <a:cs typeface="Times New Roman" panose="02020603050405020304" pitchFamily="18" charset="0"/>
              </a:rPr>
              <a:t> Social </a:t>
            </a:r>
            <a:r>
              <a:rPr lang="cs-CZ" altLang="cs-CZ" sz="1400" b="1" dirty="0" err="1">
                <a:solidFill>
                  <a:srgbClr val="002060"/>
                </a:solidFill>
                <a:cs typeface="Times New Roman" panose="02020603050405020304" pitchFamily="18" charset="0"/>
              </a:rPr>
              <a:t>Mission</a:t>
            </a:r>
            <a:endParaRPr lang="cs-CZ" altLang="cs-CZ" sz="2400" b="1" dirty="0">
              <a:solidFill>
                <a:srgbClr val="307871"/>
              </a:solidFill>
              <a:latin typeface="Times New Roman" panose="02020603050405020304" pitchFamily="18" charset="0"/>
              <a:cs typeface="Times New Roman" panose="02020603050405020304" pitchFamily="18" charset="0"/>
            </a:endParaRPr>
          </a:p>
          <a:p>
            <a:r>
              <a:rPr lang="cs-CZ" altLang="cs-CZ" sz="1400" dirty="0">
                <a:solidFill>
                  <a:srgbClr val="002060"/>
                </a:solidFill>
                <a:latin typeface="Times New Roman" panose="02020603050405020304" pitchFamily="18" charset="0"/>
                <a:cs typeface="Times New Roman" panose="02020603050405020304" pitchFamily="18" charset="0"/>
              </a:rPr>
              <a:t>V roce 2012 se společnost stala certifikovanou B </a:t>
            </a:r>
            <a:r>
              <a:rPr lang="cs-CZ" altLang="cs-CZ" sz="1400" dirty="0" err="1">
                <a:solidFill>
                  <a:srgbClr val="002060"/>
                </a:solidFill>
                <a:latin typeface="Times New Roman" panose="02020603050405020304" pitchFamily="18" charset="0"/>
                <a:cs typeface="Times New Roman" panose="02020603050405020304" pitchFamily="18" charset="0"/>
              </a:rPr>
              <a:t>Corporation</a:t>
            </a:r>
            <a:r>
              <a:rPr lang="cs-CZ" altLang="cs-CZ" sz="1400" dirty="0">
                <a:solidFill>
                  <a:srgbClr val="002060"/>
                </a:solidFill>
                <a:latin typeface="Times New Roman" panose="02020603050405020304" pitchFamily="18" charset="0"/>
                <a:cs typeface="Times New Roman" panose="02020603050405020304" pitchFamily="18" charset="0"/>
              </a:rPr>
              <a:t> - firmou, která vyvažuje účel a zisk tím, že splňuje nejvyšší standardy sociální a environmentální výkonnosti, veřejné transparentnosti a právní odpovědnosti.</a:t>
            </a:r>
          </a:p>
          <a:p>
            <a:r>
              <a:rPr lang="cs-CZ" altLang="cs-CZ" sz="1400" dirty="0">
                <a:solidFill>
                  <a:srgbClr val="002060"/>
                </a:solidFill>
                <a:latin typeface="Times New Roman" panose="02020603050405020304" pitchFamily="18" charset="0"/>
                <a:cs typeface="Times New Roman" panose="02020603050405020304" pitchFamily="18" charset="0"/>
              </a:rPr>
              <a:t>Ben &amp; </a:t>
            </a:r>
            <a:r>
              <a:rPr lang="cs-CZ" altLang="cs-CZ" sz="1400" dirty="0" err="1">
                <a:solidFill>
                  <a:srgbClr val="002060"/>
                </a:solidFill>
                <a:latin typeface="Times New Roman" panose="02020603050405020304" pitchFamily="18" charset="0"/>
                <a:cs typeface="Times New Roman" panose="02020603050405020304" pitchFamily="18" charset="0"/>
              </a:rPr>
              <a:t>Jerry's</a:t>
            </a:r>
            <a:r>
              <a:rPr lang="cs-CZ" altLang="cs-CZ" sz="1400" dirty="0">
                <a:solidFill>
                  <a:srgbClr val="002060"/>
                </a:solidFill>
                <a:latin typeface="Times New Roman" panose="02020603050405020304" pitchFamily="18" charset="0"/>
                <a:cs typeface="Times New Roman" panose="02020603050405020304" pitchFamily="18" charset="0"/>
              </a:rPr>
              <a:t> </a:t>
            </a:r>
            <a:r>
              <a:rPr lang="cs-CZ" altLang="cs-CZ" sz="1400" dirty="0" err="1">
                <a:solidFill>
                  <a:srgbClr val="002060"/>
                </a:solidFill>
                <a:latin typeface="Times New Roman" panose="02020603050405020304" pitchFamily="18" charset="0"/>
                <a:cs typeface="Times New Roman" panose="02020603050405020304" pitchFamily="18" charset="0"/>
              </a:rPr>
              <a:t>Foundation</a:t>
            </a:r>
            <a:r>
              <a:rPr lang="cs-CZ" altLang="cs-CZ" sz="1400" dirty="0">
                <a:solidFill>
                  <a:srgbClr val="002060"/>
                </a:solidFill>
                <a:latin typeface="Times New Roman" panose="02020603050405020304" pitchFamily="18" charset="0"/>
                <a:cs typeface="Times New Roman" panose="02020603050405020304" pitchFamily="18" charset="0"/>
              </a:rPr>
              <a:t> v roce 1985, organizace zaměřená na podporu občanských hnutí, která jsou motorem sociálních změn.</a:t>
            </a:r>
          </a:p>
          <a:p>
            <a:r>
              <a:rPr lang="cs-CZ" altLang="cs-CZ" sz="1400" dirty="0">
                <a:solidFill>
                  <a:srgbClr val="002060"/>
                </a:solidFill>
                <a:latin typeface="Times New Roman" panose="02020603050405020304" pitchFamily="18" charset="0"/>
                <a:cs typeface="Times New Roman" panose="02020603050405020304" pitchFamily="18" charset="0"/>
              </a:rPr>
              <a:t>Nadace každoročně uděluje organizacím granty ve výši přibližně 2,5 milionu dolarů. Mezi příjemci grantů jsou například organizace United </a:t>
            </a:r>
            <a:r>
              <a:rPr lang="cs-CZ" altLang="cs-CZ" sz="1400" dirty="0" err="1">
                <a:solidFill>
                  <a:srgbClr val="002060"/>
                </a:solidFill>
                <a:latin typeface="Times New Roman" panose="02020603050405020304" pitchFamily="18" charset="0"/>
                <a:cs typeface="Times New Roman" panose="02020603050405020304" pitchFamily="18" charset="0"/>
              </a:rPr>
              <a:t>Workers</a:t>
            </a:r>
            <a:r>
              <a:rPr lang="cs-CZ" altLang="cs-CZ" sz="1400" dirty="0">
                <a:solidFill>
                  <a:srgbClr val="002060"/>
                </a:solidFill>
                <a:latin typeface="Times New Roman" panose="02020603050405020304" pitchFamily="18" charset="0"/>
                <a:cs typeface="Times New Roman" panose="02020603050405020304" pitchFamily="18" charset="0"/>
              </a:rPr>
              <a:t> Association, která se zabývá lidskými právy a usiluje o odstranění chudoby, nebo organizace </a:t>
            </a:r>
            <a:r>
              <a:rPr lang="cs-CZ" altLang="cs-CZ" sz="1400" dirty="0" err="1">
                <a:solidFill>
                  <a:srgbClr val="002060"/>
                </a:solidFill>
                <a:latin typeface="Times New Roman" panose="02020603050405020304" pitchFamily="18" charset="0"/>
                <a:cs typeface="Times New Roman" panose="02020603050405020304" pitchFamily="18" charset="0"/>
              </a:rPr>
              <a:t>Clean</a:t>
            </a:r>
            <a:r>
              <a:rPr lang="cs-CZ" altLang="cs-CZ" sz="1400" dirty="0">
                <a:solidFill>
                  <a:srgbClr val="002060"/>
                </a:solidFill>
                <a:latin typeface="Times New Roman" panose="02020603050405020304" pitchFamily="18" charset="0"/>
                <a:cs typeface="Times New Roman" panose="02020603050405020304" pitchFamily="18" charset="0"/>
              </a:rPr>
              <a:t> Air </a:t>
            </a:r>
            <a:r>
              <a:rPr lang="cs-CZ" altLang="cs-CZ" sz="1400" dirty="0" err="1">
                <a:solidFill>
                  <a:srgbClr val="002060"/>
                </a:solidFill>
                <a:latin typeface="Times New Roman" panose="02020603050405020304" pitchFamily="18" charset="0"/>
                <a:cs typeface="Times New Roman" panose="02020603050405020304" pitchFamily="18" charset="0"/>
              </a:rPr>
              <a:t>Coalition</a:t>
            </a:r>
            <a:r>
              <a:rPr lang="cs-CZ" altLang="cs-CZ" sz="1400" dirty="0">
                <a:solidFill>
                  <a:srgbClr val="002060"/>
                </a:solidFill>
                <a:latin typeface="Times New Roman" panose="02020603050405020304" pitchFamily="18" charset="0"/>
                <a:cs typeface="Times New Roman" panose="02020603050405020304" pitchFamily="18" charset="0"/>
              </a:rPr>
              <a:t>, která se zabývá zdravím a spravedlností v oblasti životního prostředí.</a:t>
            </a:r>
          </a:p>
          <a:p>
            <a:endParaRPr lang="cs-CZ" altLang="cs-CZ" sz="24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0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563638"/>
            <a:ext cx="3312368" cy="302433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600" b="1" dirty="0">
                <a:solidFill>
                  <a:schemeClr val="bg1"/>
                </a:solidFill>
                <a:latin typeface="Times New Roman" panose="02020603050405020304" pitchFamily="18" charset="0"/>
                <a:cs typeface="Times New Roman" panose="02020603050405020304" pitchFamily="18" charset="0"/>
              </a:rPr>
              <a:t>3. Environmentální oblast CSR</a:t>
            </a:r>
          </a:p>
          <a:p>
            <a:pPr marL="0" indent="0">
              <a:buNone/>
            </a:pPr>
            <a:endParaRPr lang="cs-CZ" sz="1600" b="1" dirty="0">
              <a:solidFill>
                <a:schemeClr val="bg1"/>
              </a:solidFill>
              <a:latin typeface="Times New Roman" panose="02020603050405020304" pitchFamily="18" charset="0"/>
              <a:cs typeface="Times New Roman" panose="02020603050405020304" pitchFamily="18" charset="0"/>
            </a:endParaRPr>
          </a:p>
          <a:p>
            <a:r>
              <a:rPr lang="cs-CZ" sz="1600" dirty="0">
                <a:solidFill>
                  <a:schemeClr val="bg1"/>
                </a:solidFill>
                <a:latin typeface="Times New Roman" panose="02020603050405020304" pitchFamily="18" charset="0"/>
                <a:cs typeface="Times New Roman" panose="02020603050405020304" pitchFamily="18" charset="0"/>
              </a:rPr>
              <a:t>Negativní dopady na své okolí by se firmy měly snažit eliminovat svojí proaktivní politikou zaměřenou na tuto oblast.</a:t>
            </a: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1059582"/>
            <a:ext cx="4104456" cy="3672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Aktivita firmy, která je vyvíjena v této oblasti, by měla být zaměřena na tyto činnosti:</a:t>
            </a:r>
          </a:p>
          <a:p>
            <a:r>
              <a:rPr lang="cs-CZ" sz="1400" dirty="0">
                <a:solidFill>
                  <a:srgbClr val="002060"/>
                </a:solidFill>
                <a:latin typeface="Times New Roman" panose="02020603050405020304" pitchFamily="18" charset="0"/>
                <a:cs typeface="Times New Roman" panose="02020603050405020304" pitchFamily="18" charset="0"/>
              </a:rPr>
              <a:t>minimalizace dopadů na životní prostředí, </a:t>
            </a:r>
          </a:p>
          <a:p>
            <a:r>
              <a:rPr lang="cs-CZ" sz="1400" dirty="0">
                <a:solidFill>
                  <a:srgbClr val="002060"/>
                </a:solidFill>
                <a:latin typeface="Times New Roman" panose="02020603050405020304" pitchFamily="18" charset="0"/>
                <a:cs typeface="Times New Roman" panose="02020603050405020304" pitchFamily="18" charset="0"/>
              </a:rPr>
              <a:t>zajištění zdravého pracovního prostředí, </a:t>
            </a:r>
          </a:p>
          <a:p>
            <a:r>
              <a:rPr lang="cs-CZ" sz="1400" dirty="0">
                <a:solidFill>
                  <a:srgbClr val="002060"/>
                </a:solidFill>
                <a:latin typeface="Times New Roman" panose="02020603050405020304" pitchFamily="18" charset="0"/>
                <a:cs typeface="Times New Roman" panose="02020603050405020304" pitchFamily="18" charset="0"/>
              </a:rPr>
              <a:t>bezpečnosti zaměstnanců, dodržování standardů ISO 14001 nebo EMAS nad rámec zákona,</a:t>
            </a:r>
          </a:p>
          <a:p>
            <a:r>
              <a:rPr lang="cs-CZ" sz="1400" dirty="0">
                <a:solidFill>
                  <a:srgbClr val="002060"/>
                </a:solidFill>
                <a:latin typeface="Times New Roman" panose="02020603050405020304" pitchFamily="18" charset="0"/>
                <a:cs typeface="Times New Roman" panose="02020603050405020304" pitchFamily="18" charset="0"/>
              </a:rPr>
              <a:t>snížení spotřeby energie a vody, recyklaci odpadů, důsledné třídění odpadů,</a:t>
            </a:r>
          </a:p>
          <a:p>
            <a:r>
              <a:rPr lang="cs-CZ" sz="1400" dirty="0">
                <a:solidFill>
                  <a:srgbClr val="002060"/>
                </a:solidFill>
                <a:latin typeface="Times New Roman" panose="02020603050405020304" pitchFamily="18" charset="0"/>
                <a:cs typeface="Times New Roman" panose="02020603050405020304" pitchFamily="18" charset="0"/>
              </a:rPr>
              <a:t>zavádění nejlepších technologií,</a:t>
            </a:r>
          </a:p>
          <a:p>
            <a:r>
              <a:rPr lang="cs-CZ" sz="1400" dirty="0">
                <a:solidFill>
                  <a:srgbClr val="002060"/>
                </a:solidFill>
                <a:latin typeface="Times New Roman" panose="02020603050405020304" pitchFamily="18" charset="0"/>
                <a:cs typeface="Times New Roman" panose="02020603050405020304" pitchFamily="18" charset="0"/>
              </a:rPr>
              <a:t>ochrana přírodních zdrojů,</a:t>
            </a:r>
          </a:p>
          <a:p>
            <a:r>
              <a:rPr lang="cs-CZ" sz="1400" dirty="0">
                <a:solidFill>
                  <a:srgbClr val="002060"/>
                </a:solidFill>
                <a:latin typeface="Times New Roman" panose="02020603050405020304" pitchFamily="18" charset="0"/>
                <a:cs typeface="Times New Roman" panose="02020603050405020304" pitchFamily="18" charset="0"/>
              </a:rPr>
              <a:t>využívání ekologických produktů a služeb.</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392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2160240"/>
          </a:xfrm>
          <a:prstGeom prst="rect">
            <a:avLst/>
          </a:prstGeom>
        </p:spPr>
        <p:txBody>
          <a:bodyPr>
            <a:noAutofit/>
          </a:bodyPr>
          <a:lstStyle/>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Představení – Společenská odpovědnost organizací</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Ekonomický pilíř + vybrané odpovědné aktivity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Sociální pilíř + vybrané odpovědné aktivity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Environmentální pilíř + vybrané odpovědné aktivity </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464496" cy="507703"/>
          </a:xfrm>
        </p:spPr>
        <p:txBody>
          <a:bodyPr/>
          <a:lstStyle/>
          <a:p>
            <a:r>
              <a:rPr lang="cs-CZ"/>
              <a:t>Obsahové zaměření přednášky</a:t>
            </a:r>
            <a:endParaRPr lang="cs-CZ" dirty="0"/>
          </a:p>
        </p:txBody>
      </p:sp>
      <p:sp>
        <p:nvSpPr>
          <p:cNvPr id="12"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pic>
        <p:nvPicPr>
          <p:cNvPr id="2" name="Obrázek 1">
            <a:extLst>
              <a:ext uri="{FF2B5EF4-FFF2-40B4-BE49-F238E27FC236}">
                <a16:creationId xmlns:a16="http://schemas.microsoft.com/office/drawing/2014/main" id="{4FC67A7B-E6F3-4290-A79E-9F371F9C651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4420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904656" cy="507703"/>
          </a:xfrm>
        </p:spPr>
        <p:txBody>
          <a:bodyPr/>
          <a:lstStyle/>
          <a:p>
            <a:r>
              <a:rPr lang="cs-CZ"/>
              <a:t>Příklady aktivit v environmentálním pilíři</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2891700843"/>
              </p:ext>
            </p:extLst>
          </p:nvPr>
        </p:nvGraphicFramePr>
        <p:xfrm>
          <a:off x="251520" y="703189"/>
          <a:ext cx="7632849" cy="3653934"/>
        </p:xfrm>
        <a:graphic>
          <a:graphicData uri="http://schemas.openxmlformats.org/drawingml/2006/table">
            <a:tbl>
              <a:tblPr firstRow="1" firstCol="1" bandRow="1"/>
              <a:tblGrid>
                <a:gridCol w="100811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5112569">
                  <a:extLst>
                    <a:ext uri="{9D8B030D-6E8A-4147-A177-3AD203B41FA5}">
                      <a16:colId xmlns:a16="http://schemas.microsoft.com/office/drawing/2014/main" val="20002"/>
                    </a:ext>
                  </a:extLst>
                </a:gridCol>
              </a:tblGrid>
              <a:tr h="101947">
                <a:tc>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CSR témata</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CSR aktivity</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Příklady</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947">
                <a:tc rowSpan="9">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Environmentální politika</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Řízení</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Environmentální strategie</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947">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Využití norem (ISO 14001, EMAS)</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947">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Environmentální audit</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947">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Dodavatelský řetězec</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Environmentální kritéria výběru dodavatelů</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1947">
                <a:tc vMerge="1">
                  <a:txBody>
                    <a:bodyPr/>
                    <a:lstStyle/>
                    <a:p>
                      <a:endParaRPr lang="cs-CZ"/>
                    </a:p>
                  </a:txBody>
                  <a:tcPr/>
                </a:tc>
                <a:tc rowSpan="2">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Zapojení stakeholderů</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Spolupráce na environmentálních aktivitách</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947">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Návrhy na zlepšení environmentálních praktik</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1947">
                <a:tc vMerge="1">
                  <a:txBody>
                    <a:bodyPr/>
                    <a:lstStyle/>
                    <a:p>
                      <a:endParaRPr lang="cs-CZ"/>
                    </a:p>
                  </a:txBody>
                  <a:tcPr/>
                </a:tc>
                <a:tc rowSpan="2">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Komunikace</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Environmentální školení</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1947">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Informace o environmentální politice firmy</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01947">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Změny klimatu</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Opatření pro snižování uhlíkové stopy</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5842">
                <a:tc rowSpan="5">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Energie a voda</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Úspora energie</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Opatření a zařízení na úsporu energie (důkladná izolace, energeticky úsporné technologie, regulace topení)</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01947">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Obnovitelné zdroje</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Využití energie slunečního záření, biomasy</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01947">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Obnovitelné zdroje</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Využití energie slunečního zření, biomasy</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01947">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Úspora vody</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Opatření a zařízení na úsporu vody</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3894">
                <a:tc vMerge="1">
                  <a:txBody>
                    <a:bodyPr/>
                    <a:lstStyle/>
                    <a:p>
                      <a:endParaRPr lang="cs-CZ"/>
                    </a:p>
                  </a:txBody>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Užitková voda</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Využití užitkové vody ve výrobním procesu, k zalévání zeleně či na toaletách</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3894">
                <a:tc rowSpan="4">
                  <a:txBody>
                    <a:bodyPr/>
                    <a:lstStyle/>
                    <a:p>
                      <a:pPr algn="ctr">
                        <a:lnSpc>
                          <a:spcPct val="150000"/>
                        </a:lnSpc>
                        <a:spcAft>
                          <a:spcPts val="0"/>
                        </a:spcAft>
                        <a:tabLst>
                          <a:tab pos="450215" algn="l"/>
                        </a:tabLst>
                      </a:pPr>
                      <a:r>
                        <a:rPr lang="cs-CZ" sz="900" b="1">
                          <a:effectLst/>
                          <a:latin typeface="Calibri" panose="020F0502020204030204" pitchFamily="34" charset="0"/>
                          <a:ea typeface="Calibri" panose="020F0502020204030204" pitchFamily="34" charset="0"/>
                        </a:rPr>
                        <a:t>Odpad a recyklace</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Třídění a recyklace</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Třídění a recyklace papíru, plastu, tonerů, cartrige a dalších materialů</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01947">
                <a:tc vMerge="1">
                  <a:txBody>
                    <a:bodyPr/>
                    <a:lstStyle/>
                    <a:p>
                      <a:endParaRPr lang="cs-CZ"/>
                    </a:p>
                  </a:txBody>
                  <a:tcPr/>
                </a:tc>
                <a:tc rowSpan="3">
                  <a:txBody>
                    <a:bodyPr/>
                    <a:lstStyle/>
                    <a:p>
                      <a:pPr algn="ctr">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Minimalizace odpadu</a:t>
                      </a:r>
                      <a:endParaRPr lang="cs-CZ" sz="9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Tisk z obou stran papíru</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01947">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Vratné barely na pitnou vodu</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01947">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900">
                          <a:effectLst/>
                          <a:latin typeface="Calibri" panose="020F0502020204030204" pitchFamily="34" charset="0"/>
                          <a:ea typeface="Calibri" panose="020F0502020204030204" pitchFamily="34" charset="0"/>
                        </a:rPr>
                        <a:t>Optimalizace výrobního procesu</a:t>
                      </a:r>
                      <a:endParaRPr lang="cs-CZ" sz="9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92705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6"/>
            <a:ext cx="5904656" cy="507703"/>
          </a:xfrm>
        </p:spPr>
        <p:txBody>
          <a:bodyPr/>
          <a:lstStyle/>
          <a:p>
            <a:r>
              <a:rPr lang="cs-CZ"/>
              <a:t>Příklady aktivit v environmentálním pilíři</a:t>
            </a:r>
            <a:endParaRPr lang="cs-CZ" dirty="0"/>
          </a:p>
        </p:txBody>
      </p:sp>
      <p:graphicFrame>
        <p:nvGraphicFramePr>
          <p:cNvPr id="2" name="Tabulka 1"/>
          <p:cNvGraphicFramePr>
            <a:graphicFrameLocks noGrp="1"/>
          </p:cNvGraphicFramePr>
          <p:nvPr>
            <p:extLst>
              <p:ext uri="{D42A27DB-BD31-4B8C-83A1-F6EECF244321}">
                <p14:modId xmlns:p14="http://schemas.microsoft.com/office/powerpoint/2010/main" val="3247549169"/>
              </p:ext>
            </p:extLst>
          </p:nvPr>
        </p:nvGraphicFramePr>
        <p:xfrm>
          <a:off x="251520" y="685138"/>
          <a:ext cx="7488831" cy="3110747"/>
        </p:xfrm>
        <a:graphic>
          <a:graphicData uri="http://schemas.openxmlformats.org/drawingml/2006/table">
            <a:tbl>
              <a:tblPr firstRow="1" firstCol="1" bandRow="1"/>
              <a:tblGrid>
                <a:gridCol w="2496277">
                  <a:extLst>
                    <a:ext uri="{9D8B030D-6E8A-4147-A177-3AD203B41FA5}">
                      <a16:colId xmlns:a16="http://schemas.microsoft.com/office/drawing/2014/main" val="20000"/>
                    </a:ext>
                  </a:extLst>
                </a:gridCol>
                <a:gridCol w="2031854">
                  <a:extLst>
                    <a:ext uri="{9D8B030D-6E8A-4147-A177-3AD203B41FA5}">
                      <a16:colId xmlns:a16="http://schemas.microsoft.com/office/drawing/2014/main" val="20001"/>
                    </a:ext>
                  </a:extLst>
                </a:gridCol>
                <a:gridCol w="2960700">
                  <a:extLst>
                    <a:ext uri="{9D8B030D-6E8A-4147-A177-3AD203B41FA5}">
                      <a16:colId xmlns:a16="http://schemas.microsoft.com/office/drawing/2014/main" val="20002"/>
                    </a:ext>
                  </a:extLst>
                </a:gridCol>
              </a:tblGrid>
              <a:tr h="346505">
                <a:tc rowSpan="3">
                  <a:txBody>
                    <a:bodyPr/>
                    <a:lstStyle/>
                    <a:p>
                      <a:pPr algn="ctr">
                        <a:lnSpc>
                          <a:spcPct val="150000"/>
                        </a:lnSpc>
                        <a:spcAft>
                          <a:spcPts val="0"/>
                        </a:spcAft>
                        <a:tabLst>
                          <a:tab pos="450215" algn="l"/>
                        </a:tabLst>
                      </a:pPr>
                      <a:r>
                        <a:rPr lang="cs-CZ" sz="1100" b="1">
                          <a:effectLst/>
                          <a:latin typeface="Calibri" panose="020F0502020204030204" pitchFamily="34" charset="0"/>
                          <a:ea typeface="Calibri" panose="020F0502020204030204" pitchFamily="34" charset="0"/>
                        </a:rPr>
                        <a:t>Doprava</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Přesun zaměstnanců</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Podpora ekologicky šetrné cesty do práce</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0441">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Omezování služebních cest (videokonference)</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441">
                <a:tc vMerge="1">
                  <a:txBody>
                    <a:bodyPr/>
                    <a:lstStyle/>
                    <a:p>
                      <a:endParaRPr lang="cs-CZ"/>
                    </a:p>
                  </a:txBody>
                  <a:tcPr/>
                </a:tc>
                <a:tc>
                  <a:txBody>
                    <a:bodyPr/>
                    <a:lstStyle/>
                    <a:p>
                      <a:pPr algn="ctr">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Přeprava zboží</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Optimalizace logistiky</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0441">
                <a:tc rowSpan="3">
                  <a:txBody>
                    <a:bodyPr/>
                    <a:lstStyle/>
                    <a:p>
                      <a:pPr algn="ctr">
                        <a:lnSpc>
                          <a:spcPct val="150000"/>
                        </a:lnSpc>
                        <a:spcAft>
                          <a:spcPts val="0"/>
                        </a:spcAft>
                        <a:tabLst>
                          <a:tab pos="450215" algn="l"/>
                        </a:tabLst>
                      </a:pPr>
                      <a:r>
                        <a:rPr lang="cs-CZ" sz="1100" b="1">
                          <a:effectLst/>
                          <a:latin typeface="Calibri" panose="020F0502020204030204" pitchFamily="34" charset="0"/>
                          <a:ea typeface="Calibri" panose="020F0502020204030204" pitchFamily="34" charset="0"/>
                        </a:rPr>
                        <a:t>Produkty a balení</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Ekologické výrobky</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Výrobky či služby s ekoznačkou</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0441">
                <a:tc vMerge="1">
                  <a:txBody>
                    <a:bodyPr/>
                    <a:lstStyle/>
                    <a:p>
                      <a:endParaRPr lang="cs-CZ"/>
                    </a:p>
                  </a:txBody>
                  <a:tcPr/>
                </a:tc>
                <a:tc rowSpan="2">
                  <a:txBody>
                    <a:bodyPr/>
                    <a:lstStyle/>
                    <a:p>
                      <a:pPr algn="ctr">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Obalové materiály</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Minimalizace obalových materiálů</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0441">
                <a:tc vMerge="1">
                  <a:txBody>
                    <a:bodyPr/>
                    <a:lstStyle/>
                    <a:p>
                      <a:endParaRPr lang="cs-CZ"/>
                    </a:p>
                  </a:txBody>
                  <a:tcPr/>
                </a:tc>
                <a:tc vMerge="1">
                  <a:txBody>
                    <a:bodyPr/>
                    <a:lstStyle/>
                    <a:p>
                      <a:endParaRPr lang="cs-CZ"/>
                    </a:p>
                  </a:txBody>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Ekologicky šetrné obalové materiály</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21596">
                <a:tc rowSpan="2">
                  <a:txBody>
                    <a:bodyPr/>
                    <a:lstStyle/>
                    <a:p>
                      <a:pPr algn="ctr">
                        <a:lnSpc>
                          <a:spcPct val="150000"/>
                        </a:lnSpc>
                        <a:spcAft>
                          <a:spcPts val="0"/>
                        </a:spcAft>
                        <a:tabLst>
                          <a:tab pos="450215" algn="l"/>
                        </a:tabLst>
                      </a:pPr>
                      <a:r>
                        <a:rPr lang="cs-CZ" sz="1100" b="1">
                          <a:effectLst/>
                          <a:latin typeface="Calibri" panose="020F0502020204030204" pitchFamily="34" charset="0"/>
                          <a:ea typeface="Calibri" panose="020F0502020204030204" pitchFamily="34" charset="0"/>
                        </a:rPr>
                        <a:t>Nakupování</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Ekologicky šetrný nákup</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Recyklovaný papír, ekologické čisticí prostředky, energicky nenáročné produkty</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0441">
                <a:tc vMerge="1">
                  <a:txBody>
                    <a:bodyPr/>
                    <a:lstStyle/>
                    <a:p>
                      <a:endParaRPr lang="cs-CZ"/>
                    </a:p>
                  </a:txBody>
                  <a:tcPr/>
                </a:tc>
                <a:tc>
                  <a:txBody>
                    <a:bodyPr/>
                    <a:lstStyle/>
                    <a:p>
                      <a:pPr algn="ctr">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Místní dodavatelé</a:t>
                      </a:r>
                      <a:endParaRPr lang="cs-CZ" sz="1100">
                        <a:effectLst/>
                        <a:latin typeface="Times New Roman" panose="02020603050405020304" pitchFamily="18" charset="0"/>
                        <a:ea typeface="Times New Roman" panose="02020603050405020304" pitchFamily="18" charset="0"/>
                      </a:endParaRPr>
                    </a:p>
                  </a:txBody>
                  <a:tcPr marL="33982" marR="33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450215" algn="l"/>
                        </a:tabLst>
                      </a:pPr>
                      <a:r>
                        <a:rPr lang="cs-CZ" sz="1100">
                          <a:effectLst/>
                          <a:latin typeface="Calibri" panose="020F0502020204030204" pitchFamily="34" charset="0"/>
                          <a:ea typeface="Calibri" panose="020F0502020204030204" pitchFamily="34" charset="0"/>
                        </a:rPr>
                        <a:t>Nákup od místních dodavatelů</a:t>
                      </a:r>
                      <a:endParaRPr lang="cs-CZ" sz="1100">
                        <a:effectLst/>
                        <a:latin typeface="Times New Roman" panose="02020603050405020304" pitchFamily="18" charset="0"/>
                        <a:ea typeface="Times New Roman" panose="02020603050405020304" pitchFamily="18" charset="0"/>
                      </a:endParaRPr>
                    </a:p>
                  </a:txBody>
                  <a:tcPr marL="33982" marR="3398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70630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96652" y="140895"/>
            <a:ext cx="1184940" cy="507831"/>
          </a:xfrm>
          <a:prstGeom prst="rect">
            <a:avLst/>
          </a:prstGeom>
        </p:spPr>
        <p:txBody>
          <a:bodyPr wrap="none">
            <a:spAutoFit/>
          </a:bodyPr>
          <a:lstStyle/>
          <a:p>
            <a:pPr defTabSz="685800">
              <a:defRPr/>
            </a:pPr>
            <a:r>
              <a:rPr lang="cs-CZ" sz="2700" kern="0" dirty="0">
                <a:solidFill>
                  <a:srgbClr val="002060"/>
                </a:solidFill>
                <a:ea typeface="+mj-ea"/>
                <a:cs typeface="+mj-cs"/>
              </a:rPr>
              <a:t>Příklad</a:t>
            </a:r>
            <a:endParaRPr lang="en-US" sz="2700" kern="0" dirty="0">
              <a:solidFill>
                <a:srgbClr val="002060"/>
              </a:solidFill>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207749"/>
            <a:ext cx="65"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ct val="0"/>
              </a:spcAft>
            </a:pPr>
            <a:endParaRPr lang="cs-CZ" altLang="cs-CZ" sz="1350">
              <a:latin typeface="Arial" panose="020B0604020202020204" pitchFamily="34" charset="0"/>
            </a:endParaRPr>
          </a:p>
          <a:p>
            <a:pPr defTabSz="685800" eaLnBrk="0" fontAlgn="base" hangingPunct="0">
              <a:spcBef>
                <a:spcPct val="0"/>
              </a:spcBef>
              <a:spcAft>
                <a:spcPct val="0"/>
              </a:spcAft>
            </a:pPr>
            <a:endParaRPr lang="cs-CZ" altLang="cs-CZ" sz="1350">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14300" y="-93449"/>
            <a:ext cx="65"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ct val="0"/>
              </a:spcAft>
            </a:pPr>
            <a:endParaRPr lang="cs-CZ" altLang="cs-CZ" sz="1350">
              <a:latin typeface="Arial" panose="020B0604020202020204" pitchFamily="34" charset="0"/>
            </a:endParaRPr>
          </a:p>
          <a:p>
            <a:pPr defTabSz="685800" eaLnBrk="0" fontAlgn="base" hangingPunct="0">
              <a:spcBef>
                <a:spcPct val="0"/>
              </a:spcBef>
              <a:spcAft>
                <a:spcPct val="0"/>
              </a:spcAft>
            </a:pPr>
            <a:endParaRPr lang="cs-CZ" altLang="cs-CZ" sz="1350">
              <a:latin typeface="Arial" panose="020B0604020202020204" pitchFamily="34" charset="0"/>
            </a:endParaRPr>
          </a:p>
        </p:txBody>
      </p:sp>
      <p:pic>
        <p:nvPicPr>
          <p:cNvPr id="7" name="Obrázek 6">
            <a:extLst>
              <a:ext uri="{FF2B5EF4-FFF2-40B4-BE49-F238E27FC236}">
                <a16:creationId xmlns:a16="http://schemas.microsoft.com/office/drawing/2014/main" id="{55C5DD2F-E1A0-42FF-BB4A-DCF29527C7D4}"/>
              </a:ext>
            </a:extLst>
          </p:cNvPr>
          <p:cNvPicPr>
            <a:picLocks noChangeAspect="1"/>
          </p:cNvPicPr>
          <p:nvPr/>
        </p:nvPicPr>
        <p:blipFill>
          <a:blip r:embed="rId2"/>
          <a:stretch>
            <a:fillRect/>
          </a:stretch>
        </p:blipFill>
        <p:spPr>
          <a:xfrm>
            <a:off x="1685920" y="140895"/>
            <a:ext cx="589839" cy="589839"/>
          </a:xfrm>
          <a:prstGeom prst="rect">
            <a:avLst/>
          </a:prstGeom>
        </p:spPr>
      </p:pic>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37085" y="563244"/>
            <a:ext cx="7430028" cy="44421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1500" b="1" dirty="0">
              <a:solidFill>
                <a:srgbClr val="002060"/>
              </a:solidFill>
              <a:cs typeface="Times New Roman" panose="02020603050405020304" pitchFamily="18" charset="0"/>
            </a:endParaRPr>
          </a:p>
          <a:p>
            <a:pPr marL="0" indent="0">
              <a:buNone/>
            </a:pPr>
            <a:r>
              <a:rPr lang="cs-CZ" altLang="cs-CZ" sz="1500" b="1" dirty="0">
                <a:solidFill>
                  <a:srgbClr val="002060"/>
                </a:solidFill>
                <a:cs typeface="Times New Roman" panose="02020603050405020304" pitchFamily="18" charset="0"/>
              </a:rPr>
              <a:t>Lego – závazek k udržitelnosti</a:t>
            </a:r>
            <a:endParaRPr lang="cs-CZ" altLang="cs-CZ" sz="1500" dirty="0">
              <a:solidFill>
                <a:srgbClr val="002060"/>
              </a:solidFill>
              <a:cs typeface="Times New Roman" panose="02020603050405020304" pitchFamily="18" charset="0"/>
            </a:endParaRPr>
          </a:p>
          <a:p>
            <a:r>
              <a:rPr lang="cs-CZ" altLang="cs-CZ" sz="1500" dirty="0">
                <a:solidFill>
                  <a:srgbClr val="002060"/>
                </a:solidFill>
                <a:cs typeface="Times New Roman" panose="02020603050405020304" pitchFamily="18" charset="0"/>
              </a:rPr>
              <a:t>Společnost Lego, která patří k nejrenomovanějším firmám na světě, se snaží nejen pomáhat dětem rozvíjet se prostřednictvím kreativní hry, ale také podporovat zdravou planetu. </a:t>
            </a:r>
          </a:p>
          <a:p>
            <a:r>
              <a:rPr lang="cs-CZ" altLang="cs-CZ" sz="1500" dirty="0">
                <a:solidFill>
                  <a:srgbClr val="002060"/>
                </a:solidFill>
                <a:cs typeface="Times New Roman" panose="02020603050405020304" pitchFamily="18" charset="0"/>
              </a:rPr>
              <a:t>Lego je první a jedinou hračkářskou společností, která byla jmenována partnerem Světového fondu na ochranu klimatu (</a:t>
            </a:r>
            <a:r>
              <a:rPr lang="cs-CZ" altLang="cs-CZ" sz="1500" dirty="0">
                <a:solidFill>
                  <a:srgbClr val="002060"/>
                </a:solidFill>
                <a:cs typeface="Times New Roman" panose="02020603050405020304" pitchFamily="18" charset="0"/>
                <a:hlinkClick r:id="rId3"/>
              </a:rPr>
              <a:t>World </a:t>
            </a:r>
            <a:r>
              <a:rPr lang="cs-CZ" altLang="cs-CZ" sz="1500" dirty="0" err="1">
                <a:solidFill>
                  <a:srgbClr val="002060"/>
                </a:solidFill>
                <a:cs typeface="Times New Roman" panose="02020603050405020304" pitchFamily="18" charset="0"/>
                <a:hlinkClick r:id="rId3"/>
              </a:rPr>
              <a:t>Wildlife</a:t>
            </a:r>
            <a:r>
              <a:rPr lang="cs-CZ" altLang="cs-CZ" sz="1500" dirty="0">
                <a:solidFill>
                  <a:srgbClr val="002060"/>
                </a:solidFill>
                <a:cs typeface="Times New Roman" panose="02020603050405020304" pitchFamily="18" charset="0"/>
                <a:hlinkClick r:id="rId3"/>
              </a:rPr>
              <a:t> </a:t>
            </a:r>
            <a:r>
              <a:rPr lang="cs-CZ" altLang="cs-CZ" sz="1500" dirty="0" err="1">
                <a:solidFill>
                  <a:srgbClr val="002060"/>
                </a:solidFill>
                <a:cs typeface="Times New Roman" panose="02020603050405020304" pitchFamily="18" charset="0"/>
                <a:hlinkClick r:id="rId3"/>
              </a:rPr>
              <a:t>Fund</a:t>
            </a:r>
            <a:r>
              <a:rPr lang="cs-CZ" altLang="cs-CZ" sz="1500" dirty="0">
                <a:solidFill>
                  <a:srgbClr val="002060"/>
                </a:solidFill>
                <a:cs typeface="Times New Roman" panose="02020603050405020304" pitchFamily="18" charset="0"/>
                <a:hlinkClick r:id="rId3"/>
              </a:rPr>
              <a:t> </a:t>
            </a:r>
            <a:r>
              <a:rPr lang="cs-CZ" altLang="cs-CZ" sz="1500" dirty="0" err="1">
                <a:solidFill>
                  <a:srgbClr val="002060"/>
                </a:solidFill>
                <a:cs typeface="Times New Roman" panose="02020603050405020304" pitchFamily="18" charset="0"/>
                <a:hlinkClick r:id="rId3"/>
              </a:rPr>
              <a:t>Climate</a:t>
            </a:r>
            <a:r>
              <a:rPr lang="cs-CZ" altLang="cs-CZ" sz="1500" dirty="0">
                <a:solidFill>
                  <a:srgbClr val="002060"/>
                </a:solidFill>
                <a:cs typeface="Times New Roman" panose="02020603050405020304" pitchFamily="18" charset="0"/>
                <a:hlinkClick r:id="rId3"/>
              </a:rPr>
              <a:t> </a:t>
            </a:r>
            <a:r>
              <a:rPr lang="cs-CZ" altLang="cs-CZ" sz="1500" dirty="0" err="1">
                <a:solidFill>
                  <a:srgbClr val="002060"/>
                </a:solidFill>
                <a:cs typeface="Times New Roman" panose="02020603050405020304" pitchFamily="18" charset="0"/>
                <a:hlinkClick r:id="rId3"/>
              </a:rPr>
              <a:t>Savers</a:t>
            </a:r>
            <a:r>
              <a:rPr lang="cs-CZ" altLang="cs-CZ" sz="1500" dirty="0">
                <a:solidFill>
                  <a:srgbClr val="002060"/>
                </a:solidFill>
                <a:cs typeface="Times New Roman" panose="02020603050405020304" pitchFamily="18" charset="0"/>
                <a:hlinkClick r:id="rId3"/>
              </a:rPr>
              <a:t> Partner</a:t>
            </a:r>
            <a:r>
              <a:rPr lang="cs-CZ" altLang="cs-CZ" sz="1500" dirty="0">
                <a:solidFill>
                  <a:srgbClr val="002060"/>
                </a:solidFill>
                <a:cs typeface="Times New Roman" panose="02020603050405020304" pitchFamily="18" charset="0"/>
              </a:rPr>
              <a:t>), čímž se zavázala snižovat svůj uhlíkový dopad. </a:t>
            </a:r>
          </a:p>
          <a:p>
            <a:r>
              <a:rPr lang="cs-CZ" altLang="cs-CZ" sz="1500" dirty="0">
                <a:solidFill>
                  <a:srgbClr val="002060"/>
                </a:solidFill>
                <a:cs typeface="Times New Roman" panose="02020603050405020304" pitchFamily="18" charset="0"/>
              </a:rPr>
              <a:t>Do roku 2030 plánuje výrobce hraček používat k výrobě všech svých základních produktů a obalů </a:t>
            </a:r>
            <a:r>
              <a:rPr lang="cs-CZ" altLang="cs-CZ" sz="1500" dirty="0">
                <a:solidFill>
                  <a:srgbClr val="002060"/>
                </a:solidFill>
                <a:cs typeface="Times New Roman" panose="02020603050405020304" pitchFamily="18" charset="0"/>
                <a:hlinkClick r:id="rId3"/>
              </a:rPr>
              <a:t>materiály šetrné k životnímu prostředí </a:t>
            </a:r>
            <a:r>
              <a:rPr lang="cs-CZ" altLang="cs-CZ" sz="1500" dirty="0">
                <a:solidFill>
                  <a:srgbClr val="002060"/>
                </a:solidFill>
                <a:cs typeface="Times New Roman" panose="02020603050405020304" pitchFamily="18" charset="0"/>
              </a:rPr>
              <a:t>- a již podnikl klíčové kroky k dosažení tohoto cíle.</a:t>
            </a:r>
          </a:p>
          <a:p>
            <a:r>
              <a:rPr lang="cs-CZ" altLang="cs-CZ" sz="1500" dirty="0">
                <a:solidFill>
                  <a:srgbClr val="002060"/>
                </a:solidFill>
                <a:cs typeface="Times New Roman" panose="02020603050405020304" pitchFamily="18" charset="0"/>
              </a:rPr>
              <a:t>V letech 2013 a 2014 společnost Lego zmenšila velikost svých krabic o 14 %, čímž ušetřila přibližně 7 000 tun lepenky. V roce 2018 pak společnost představila 150 botanických dílků vyrobených z cukrové třtiny z udržitelných zdrojů.</a:t>
            </a:r>
          </a:p>
          <a:p>
            <a:r>
              <a:rPr lang="cs-CZ" altLang="cs-CZ" sz="1500" dirty="0">
                <a:solidFill>
                  <a:srgbClr val="002060"/>
                </a:solidFill>
                <a:cs typeface="Times New Roman" panose="02020603050405020304" pitchFamily="18" charset="0"/>
              </a:rPr>
              <a:t>Spolu s těmito změnami se výrobce hraček zavázal investovat 164 milionů dolarů do svého </a:t>
            </a:r>
            <a:r>
              <a:rPr lang="cs-CZ" altLang="cs-CZ" sz="1500" dirty="0">
                <a:solidFill>
                  <a:srgbClr val="002060"/>
                </a:solidFill>
                <a:cs typeface="Times New Roman" panose="02020603050405020304" pitchFamily="18" charset="0"/>
                <a:hlinkClick r:id="rId4"/>
              </a:rPr>
              <a:t>Centra pro udržitelné materiály</a:t>
            </a:r>
            <a:r>
              <a:rPr lang="cs-CZ" altLang="cs-CZ" sz="1500" dirty="0">
                <a:solidFill>
                  <a:srgbClr val="002060"/>
                </a:solidFill>
                <a:cs typeface="Times New Roman" panose="02020603050405020304" pitchFamily="18" charset="0"/>
              </a:rPr>
              <a:t>, kde výzkumníci experimentují s materiály na biologické bázi, které lze implementovat do výrobního procesu.</a:t>
            </a:r>
          </a:p>
          <a:p>
            <a:endParaRPr lang="cs-CZ" altLang="cs-CZ" sz="1500" dirty="0">
              <a:solidFill>
                <a:srgbClr val="002060"/>
              </a:solidFill>
              <a:latin typeface="Times New Roman" panose="02020603050405020304" pitchFamily="18" charset="0"/>
              <a:cs typeface="Times New Roman" panose="02020603050405020304" pitchFamily="18" charset="0"/>
            </a:endParaRPr>
          </a:p>
          <a:p>
            <a:endParaRPr lang="cs-CZ" altLang="cs-CZ" sz="1800" b="1" dirty="0">
              <a:solidFill>
                <a:srgbClr val="002060"/>
              </a:solidFill>
              <a:latin typeface="Times New Roman" panose="02020603050405020304" pitchFamily="18" charset="0"/>
              <a:cs typeface="Times New Roman" panose="02020603050405020304" pitchFamily="18" charset="0"/>
            </a:endParaRPr>
          </a:p>
          <a:p>
            <a:endParaRPr lang="cs-CZ" altLang="cs-CZ" sz="1800" b="1" dirty="0">
              <a:solidFill>
                <a:srgbClr val="002060"/>
              </a:solidFill>
              <a:latin typeface="Times New Roman" panose="02020603050405020304" pitchFamily="18" charset="0"/>
              <a:cs typeface="Times New Roman" panose="02020603050405020304" pitchFamily="18" charset="0"/>
            </a:endParaRPr>
          </a:p>
          <a:p>
            <a:endParaRPr lang="cs-CZ" altLang="cs-CZ" sz="1800" b="1" dirty="0">
              <a:solidFill>
                <a:srgbClr val="307871"/>
              </a:solidFill>
              <a:latin typeface="Times New Roman" panose="02020603050405020304" pitchFamily="18" charset="0"/>
              <a:cs typeface="Times New Roman" panose="02020603050405020304" pitchFamily="18" charset="0"/>
            </a:endParaRPr>
          </a:p>
          <a:p>
            <a:endParaRPr lang="cs-CZ" altLang="cs-CZ" sz="1800" b="1" dirty="0">
              <a:solidFill>
                <a:srgbClr val="307871"/>
              </a:solidFill>
              <a:latin typeface="Times New Roman" panose="02020603050405020304" pitchFamily="18" charset="0"/>
              <a:cs typeface="Times New Roman" panose="02020603050405020304" pitchFamily="18" charset="0"/>
            </a:endParaRPr>
          </a:p>
          <a:p>
            <a:endParaRPr lang="cs-CZ" altLang="cs-CZ" sz="1800" b="1" dirty="0">
              <a:solidFill>
                <a:srgbClr val="307871"/>
              </a:solidFill>
              <a:latin typeface="Times New Roman" panose="02020603050405020304" pitchFamily="18" charset="0"/>
              <a:cs typeface="Times New Roman" panose="02020603050405020304" pitchFamily="18" charset="0"/>
            </a:endParaRPr>
          </a:p>
          <a:p>
            <a:endParaRPr lang="cs-CZ" altLang="cs-CZ" sz="18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82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059582"/>
            <a:ext cx="3312368" cy="352839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600" b="1" dirty="0">
                <a:solidFill>
                  <a:schemeClr val="bg1"/>
                </a:solidFill>
                <a:latin typeface="Times New Roman" panose="02020603050405020304" pitchFamily="18" charset="0"/>
                <a:cs typeface="Times New Roman" panose="02020603050405020304" pitchFamily="18" charset="0"/>
              </a:rPr>
              <a:t>Vždy záleží na strategii každé organizace, jaké principy si vezme za své a na které bude klást největší důraz. </a:t>
            </a:r>
          </a:p>
          <a:p>
            <a:pPr marL="0" indent="0">
              <a:buNone/>
            </a:pPr>
            <a:endParaRPr lang="cs-CZ" sz="16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600" b="1" dirty="0">
                <a:solidFill>
                  <a:schemeClr val="bg1"/>
                </a:solidFill>
                <a:latin typeface="Times New Roman" panose="02020603050405020304" pitchFamily="18" charset="0"/>
                <a:cs typeface="Times New Roman" panose="02020603050405020304" pitchFamily="18" charset="0"/>
              </a:rPr>
              <a:t>               Oblasti CSR</a:t>
            </a: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843558"/>
            <a:ext cx="4104456" cy="3888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Sumarizace charakteristických rysů CSR</a:t>
            </a:r>
            <a:r>
              <a:rPr lang="cs-CZ" sz="1400" dirty="0">
                <a:solidFill>
                  <a:srgbClr val="002060"/>
                </a:solidFill>
                <a:latin typeface="Times New Roman" panose="02020603050405020304" pitchFamily="18" charset="0"/>
                <a:cs typeface="Times New Roman" panose="02020603050405020304" pitchFamily="18" charset="0"/>
              </a:rPr>
              <a:t>:</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ekonomická činnost firmy</a:t>
            </a:r>
            <a:r>
              <a:rPr lang="cs-CZ" sz="1400" dirty="0">
                <a:solidFill>
                  <a:srgbClr val="002060"/>
                </a:solidFill>
                <a:latin typeface="Times New Roman" panose="02020603050405020304" pitchFamily="18" charset="0"/>
                <a:cs typeface="Times New Roman" panose="02020603050405020304" pitchFamily="18" charset="0"/>
              </a:rPr>
              <a:t>, sociální rozvoj a ochrana životního prostředí; </a:t>
            </a:r>
          </a:p>
          <a:p>
            <a:r>
              <a:rPr lang="cs-CZ" sz="1400" b="1" dirty="0">
                <a:solidFill>
                  <a:srgbClr val="002060"/>
                </a:solidFill>
                <a:latin typeface="Times New Roman" panose="02020603050405020304" pitchFamily="18" charset="0"/>
                <a:cs typeface="Times New Roman" panose="02020603050405020304" pitchFamily="18" charset="0"/>
              </a:rPr>
              <a:t>dobrovolnost </a:t>
            </a:r>
            <a:r>
              <a:rPr lang="cs-CZ" sz="1400" dirty="0">
                <a:solidFill>
                  <a:srgbClr val="002060"/>
                </a:solidFill>
                <a:latin typeface="Times New Roman" panose="02020603050405020304" pitchFamily="18" charset="0"/>
                <a:cs typeface="Times New Roman" panose="02020603050405020304" pitchFamily="18" charset="0"/>
              </a:rPr>
              <a:t>– podnik veškeré odpovědné aktivity vykonává dobrovolně, nad rámec svých zákonných povinností, </a:t>
            </a:r>
          </a:p>
          <a:p>
            <a:r>
              <a:rPr lang="cs-CZ" sz="1400" b="1" dirty="0">
                <a:solidFill>
                  <a:srgbClr val="002060"/>
                </a:solidFill>
                <a:latin typeface="Times New Roman" panose="02020603050405020304" pitchFamily="18" charset="0"/>
                <a:cs typeface="Times New Roman" panose="02020603050405020304" pitchFamily="18" charset="0"/>
              </a:rPr>
              <a:t>dialog se stakeholdery </a:t>
            </a:r>
            <a:r>
              <a:rPr lang="cs-CZ" sz="1400" dirty="0">
                <a:solidFill>
                  <a:srgbClr val="002060"/>
                </a:solidFill>
                <a:latin typeface="Times New Roman" panose="02020603050405020304" pitchFamily="18" charset="0"/>
                <a:cs typeface="Times New Roman" panose="02020603050405020304" pitchFamily="18" charset="0"/>
              </a:rPr>
              <a:t>– zapojení zainteresovaných stran, které firmu výrazně ovlivňují, </a:t>
            </a:r>
          </a:p>
          <a:p>
            <a:r>
              <a:rPr lang="cs-CZ" sz="1400" b="1" dirty="0">
                <a:solidFill>
                  <a:srgbClr val="002060"/>
                </a:solidFill>
                <a:latin typeface="Times New Roman" panose="02020603050405020304" pitchFamily="18" charset="0"/>
                <a:cs typeface="Times New Roman" panose="02020603050405020304" pitchFamily="18" charset="0"/>
              </a:rPr>
              <a:t>dlouhodobý charakter </a:t>
            </a:r>
            <a:r>
              <a:rPr lang="cs-CZ" sz="1400" dirty="0">
                <a:solidFill>
                  <a:srgbClr val="002060"/>
                </a:solidFill>
                <a:latin typeface="Times New Roman" panose="02020603050405020304" pitchFamily="18" charset="0"/>
                <a:cs typeface="Times New Roman" panose="02020603050405020304" pitchFamily="18" charset="0"/>
              </a:rPr>
              <a:t>– aktivity CSR jsou realizovány dlouhodobě a nekončí, pokud se podnik ocitne v horší ekonomické situaci a </a:t>
            </a:r>
          </a:p>
          <a:p>
            <a:r>
              <a:rPr lang="cs-CZ" sz="1400" b="1" dirty="0">
                <a:solidFill>
                  <a:srgbClr val="002060"/>
                </a:solidFill>
                <a:latin typeface="Times New Roman" panose="02020603050405020304" pitchFamily="18" charset="0"/>
                <a:cs typeface="Times New Roman" panose="02020603050405020304" pitchFamily="18" charset="0"/>
              </a:rPr>
              <a:t>důvěryhodnost </a:t>
            </a:r>
            <a:r>
              <a:rPr lang="cs-CZ" sz="1400" dirty="0">
                <a:solidFill>
                  <a:srgbClr val="002060"/>
                </a:solidFill>
                <a:latin typeface="Times New Roman" panose="02020603050405020304" pitchFamily="18" charset="0"/>
                <a:cs typeface="Times New Roman" panose="02020603050405020304" pitchFamily="18" charset="0"/>
              </a:rPr>
              <a:t>– CSR přispívá k posílení důvěry ve firmu; činnosti však musí být transparentní, trvalé a nezveličované.</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231107" y="2787774"/>
            <a:ext cx="3293289" cy="1538725"/>
          </a:xfrm>
          <a:prstGeom prst="rect">
            <a:avLst/>
          </a:prstGeom>
        </p:spPr>
      </p:pic>
      <p:sp>
        <p:nvSpPr>
          <p:cNvPr id="8" name="Obdélník 7"/>
          <p:cNvSpPr/>
          <p:nvPr/>
        </p:nvSpPr>
        <p:spPr>
          <a:xfrm>
            <a:off x="275584" y="4384656"/>
            <a:ext cx="4572000" cy="230832"/>
          </a:xfrm>
          <a:prstGeom prst="rect">
            <a:avLst/>
          </a:prstGeom>
        </p:spPr>
        <p:txBody>
          <a:bodyPr>
            <a:spAutoFit/>
          </a:bodyPr>
          <a:lstStyle/>
          <a:p>
            <a:r>
              <a:rPr lang="cs-CZ" sz="900">
                <a:solidFill>
                  <a:schemeClr val="bg1"/>
                </a:solidFill>
              </a:rPr>
              <a:t>Zdroj: BLF Koncept CSR v praxi, průvodce odpovědným podnikáním</a:t>
            </a:r>
          </a:p>
        </p:txBody>
      </p:sp>
    </p:spTree>
    <p:extLst>
      <p:ext uri="{BB962C8B-B14F-4D97-AF65-F5344CB8AC3E}">
        <p14:creationId xmlns:p14="http://schemas.microsoft.com/office/powerpoint/2010/main" val="40887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923678"/>
            <a:ext cx="2880320" cy="266429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endParaRPr lang="pl-PL" sz="1400" b="1">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2067694"/>
            <a:ext cx="4608512" cy="25202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sz="1400" dirty="0">
                <a:solidFill>
                  <a:srgbClr val="002060"/>
                </a:solidFill>
                <a:latin typeface="Times New Roman" panose="02020603050405020304" pitchFamily="18" charset="0"/>
                <a:cs typeface="Times New Roman" panose="02020603050405020304" pitchFamily="18" charset="0"/>
              </a:rPr>
              <a:t> </a:t>
            </a:r>
          </a:p>
          <a:p>
            <a:pPr marL="0" indent="0" algn="ctr">
              <a:buNone/>
            </a:pPr>
            <a:r>
              <a:rPr lang="cs-CZ" sz="1600" i="1" dirty="0">
                <a:solidFill>
                  <a:srgbClr val="002060"/>
                </a:solidFill>
                <a:latin typeface="Times New Roman" panose="02020603050405020304" pitchFamily="18" charset="0"/>
                <a:cs typeface="Times New Roman" panose="02020603050405020304" pitchFamily="18" charset="0"/>
                <a:hlinkClick r:id="rId2"/>
              </a:rPr>
              <a:t>https://silesianuniversity.vevox.com/#/meeting/646111/polls</a:t>
            </a:r>
            <a:r>
              <a:rPr lang="cs-CZ" sz="1600" i="1" dirty="0">
                <a:solidFill>
                  <a:srgbClr val="002060"/>
                </a:solidFill>
                <a:latin typeface="Times New Roman" panose="02020603050405020304" pitchFamily="18" charset="0"/>
                <a:cs typeface="Times New Roman" panose="02020603050405020304" pitchFamily="18" charset="0"/>
              </a:rPr>
              <a:t> </a:t>
            </a:r>
          </a:p>
          <a:p>
            <a:pPr marL="457200" lvl="1" indent="0">
              <a:buNone/>
            </a:pPr>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244827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r>
              <a:rPr lang="cs-CZ" sz="2400" b="1" dirty="0">
                <a:solidFill>
                  <a:schemeClr val="bg1"/>
                </a:solidFill>
                <a:latin typeface="Times New Roman" panose="02020603050405020304" pitchFamily="18" charset="0"/>
                <a:cs typeface="Times New Roman" panose="02020603050405020304" pitchFamily="18" charset="0"/>
              </a:rPr>
              <a:t>Shrnutí </a:t>
            </a:r>
            <a:r>
              <a:rPr lang="cs-CZ" sz="24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1738562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923678"/>
            <a:ext cx="2880320" cy="266429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endParaRPr lang="pl-PL" sz="1400" b="1">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2067694"/>
            <a:ext cx="4104456" cy="25202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sz="1400" dirty="0">
                <a:solidFill>
                  <a:srgbClr val="002060"/>
                </a:solidFill>
                <a:latin typeface="Times New Roman" panose="02020603050405020304" pitchFamily="18" charset="0"/>
                <a:cs typeface="Times New Roman" panose="02020603050405020304" pitchFamily="18" charset="0"/>
              </a:rPr>
              <a:t> </a:t>
            </a:r>
          </a:p>
          <a:p>
            <a:pPr marL="0" indent="0" algn="ctr">
              <a:buNone/>
            </a:pPr>
            <a:r>
              <a:rPr lang="cs-CZ" sz="1400" i="1" dirty="0">
                <a:solidFill>
                  <a:srgbClr val="002060"/>
                </a:solidFill>
                <a:latin typeface="Times New Roman" panose="02020603050405020304" pitchFamily="18" charset="0"/>
                <a:cs typeface="Times New Roman" panose="02020603050405020304" pitchFamily="18" charset="0"/>
              </a:rPr>
              <a:t>………….</a:t>
            </a:r>
          </a:p>
          <a:p>
            <a:pPr marL="0" indent="0" algn="ctr">
              <a:buNone/>
            </a:pPr>
            <a:r>
              <a:rPr lang="cs-CZ" sz="1400" i="1" dirty="0">
                <a:solidFill>
                  <a:srgbClr val="002060"/>
                </a:solidFill>
                <a:latin typeface="Times New Roman" panose="02020603050405020304" pitchFamily="18" charset="0"/>
                <a:cs typeface="Times New Roman" panose="02020603050405020304" pitchFamily="18" charset="0"/>
              </a:rPr>
              <a:t>………….</a:t>
            </a:r>
          </a:p>
          <a:p>
            <a:pPr marL="0" indent="0" algn="ctr">
              <a:buNone/>
            </a:pPr>
            <a:r>
              <a:rPr lang="cs-CZ" sz="1400" i="1" dirty="0">
                <a:solidFill>
                  <a:srgbClr val="002060"/>
                </a:solidFill>
                <a:latin typeface="Times New Roman" panose="02020603050405020304" pitchFamily="18" charset="0"/>
                <a:cs typeface="Times New Roman" panose="02020603050405020304" pitchFamily="18" charset="0"/>
              </a:rPr>
              <a:t>………….</a:t>
            </a:r>
          </a:p>
          <a:p>
            <a:pPr marL="0" indent="0" algn="ctr">
              <a:buNone/>
            </a:pPr>
            <a:endParaRPr lang="cs-CZ" sz="1400" i="1" dirty="0">
              <a:solidFill>
                <a:srgbClr val="002060"/>
              </a:solidFill>
              <a:latin typeface="Times New Roman" panose="02020603050405020304" pitchFamily="18" charset="0"/>
              <a:cs typeface="Times New Roman" panose="02020603050405020304" pitchFamily="18" charset="0"/>
            </a:endParaRPr>
          </a:p>
          <a:p>
            <a:pPr marL="457200" lvl="1" indent="0">
              <a:buNone/>
            </a:pPr>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244827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endParaRPr lang="cs-CZ" sz="2400" b="1" dirty="0">
              <a:solidFill>
                <a:schemeClr val="bg1"/>
              </a:solidFill>
              <a:latin typeface="Times New Roman" panose="02020603050405020304" pitchFamily="18" charset="0"/>
              <a:cs typeface="Times New Roman" panose="02020603050405020304" pitchFamily="18" charset="0"/>
            </a:endParaRPr>
          </a:p>
          <a:p>
            <a:r>
              <a:rPr lang="cs-CZ" sz="2400" b="1" dirty="0">
                <a:solidFill>
                  <a:schemeClr val="bg1"/>
                </a:solidFill>
                <a:latin typeface="Times New Roman" panose="02020603050405020304" pitchFamily="18" charset="0"/>
                <a:cs typeface="Times New Roman" panose="02020603050405020304" pitchFamily="18" charset="0"/>
              </a:rPr>
              <a:t>Dotazy a diskuse </a:t>
            </a:r>
            <a:r>
              <a:rPr lang="cs-CZ" sz="24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67598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fontScale="90000"/>
          </a:bodyPr>
          <a:lstStyle/>
          <a:p>
            <a:br>
              <a:rPr lang="cs-CZ" sz="4000" b="1">
                <a:solidFill>
                  <a:schemeClr val="bg1"/>
                </a:solidFill>
                <a:latin typeface="Times New Roman" panose="02020603050405020304" pitchFamily="18" charset="0"/>
                <a:cs typeface="Times New Roman" panose="02020603050405020304" pitchFamily="18" charset="0"/>
              </a:rPr>
            </a:br>
            <a:r>
              <a:rPr lang="cs-CZ" sz="4000" b="1">
                <a:solidFill>
                  <a:schemeClr val="bg1"/>
                </a:solidFill>
                <a:latin typeface="Times New Roman" panose="02020603050405020304" pitchFamily="18" charset="0"/>
                <a:cs typeface="Times New Roman" panose="02020603050405020304" pitchFamily="18" charset="0"/>
              </a:rPr>
              <a:t>Děkuji za pozornost</a:t>
            </a: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a:solidFill>
                  <a:schemeClr val="bg1"/>
                </a:solidFill>
                <a:latin typeface="Times New Roman" panose="02020603050405020304" pitchFamily="18" charset="0"/>
                <a:cs typeface="Times New Roman" panose="02020603050405020304" pitchFamily="18" charset="0"/>
              </a:rPr>
              <a:t>a přeji Vám úspěšný den </a:t>
            </a:r>
            <a:r>
              <a:rPr lang="cs-CZ" sz="20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00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cs-CZ" altLang="cs-CZ" sz="900" b="1">
                <a:solidFill>
                  <a:srgbClr val="307871"/>
                </a:solidFill>
                <a:latin typeface="Times New Roman" panose="02020603050405020304" pitchFamily="18" charset="0"/>
                <a:cs typeface="Times New Roman" panose="02020603050405020304" pitchFamily="18" charset="0"/>
              </a:rPr>
              <a:t>adamek@opf.slu.cz</a:t>
            </a:r>
            <a:endParaRPr lang="cs-CZ" altLang="cs-CZ" sz="9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920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2160240"/>
          </a:xfrm>
          <a:prstGeom prst="rect">
            <a:avLst/>
          </a:prstGeom>
        </p:spPr>
        <p:txBody>
          <a:bodyPr>
            <a:noAutofit/>
          </a:bodyPr>
          <a:lstStyle/>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Představení – Společenská odpovědnost organizací</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Ekonomický pilíř + vybrané odpovědné aktivity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Sociální pilíř + vybrané odpovědné aktivity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Environmentální pilíř + vybrané odpovědné aktivity </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464496" cy="507703"/>
          </a:xfrm>
        </p:spPr>
        <p:txBody>
          <a:bodyPr/>
          <a:lstStyle/>
          <a:p>
            <a:r>
              <a:rPr lang="cs-CZ"/>
              <a:t>Obsahové zaměření přednášky</a:t>
            </a:r>
            <a:endParaRPr lang="cs-CZ" dirty="0"/>
          </a:p>
        </p:txBody>
      </p:sp>
      <p:sp>
        <p:nvSpPr>
          <p:cNvPr id="12"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Tree>
    <p:extLst>
      <p:ext uri="{BB962C8B-B14F-4D97-AF65-F5344CB8AC3E}">
        <p14:creationId xmlns:p14="http://schemas.microsoft.com/office/powerpoint/2010/main" val="58164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36819" y="312822"/>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Nadpis 1"/>
          <p:cNvSpPr txBox="1">
            <a:spLocks/>
          </p:cNvSpPr>
          <p:nvPr/>
        </p:nvSpPr>
        <p:spPr>
          <a:xfrm>
            <a:off x="500105" y="540454"/>
            <a:ext cx="3222810" cy="1712888"/>
          </a:xfrm>
          <a:prstGeom prst="rect">
            <a:avLst/>
          </a:prstGeom>
        </p:spPr>
        <p:txBody>
          <a:bodyPr vert="horz" lIns="68580" tIns="34290" rIns="68580" bIns="3429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1800" b="1" dirty="0">
                <a:solidFill>
                  <a:schemeClr val="bg1"/>
                </a:solidFill>
                <a:latin typeface="+mn-lt"/>
                <a:cs typeface="Times New Roman" panose="02020603050405020304" pitchFamily="18" charset="0"/>
              </a:rPr>
              <a:t>Představení – Společenská odpovědnost organizací (CSR)</a:t>
            </a:r>
            <a:endParaRPr lang="en-GB" sz="1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519698" y="1238959"/>
            <a:ext cx="3351396" cy="291023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b="1" dirty="0">
                <a:solidFill>
                  <a:schemeClr val="bg1"/>
                </a:solidFill>
                <a:cs typeface="Times New Roman" panose="02020603050405020304" pitchFamily="18" charset="0"/>
              </a:rPr>
              <a:t>PROČ CSR</a:t>
            </a:r>
            <a:r>
              <a:rPr lang="en-US" sz="1800" b="1" dirty="0">
                <a:solidFill>
                  <a:schemeClr val="bg1"/>
                </a:solidFill>
                <a:cs typeface="Times New Roman" panose="02020603050405020304" pitchFamily="18" charset="0"/>
              </a:rPr>
              <a:t>?</a:t>
            </a:r>
          </a:p>
          <a:p>
            <a:r>
              <a:rPr lang="cs-CZ" sz="1200" b="1" dirty="0">
                <a:solidFill>
                  <a:schemeClr val="bg1"/>
                </a:solidFill>
                <a:cs typeface="Times New Roman" panose="02020603050405020304" pitchFamily="18" charset="0"/>
              </a:rPr>
              <a:t>Podnikům</a:t>
            </a:r>
            <a:r>
              <a:rPr lang="cs-CZ" sz="1200" dirty="0">
                <a:solidFill>
                  <a:schemeClr val="bg1"/>
                </a:solidFill>
                <a:cs typeface="Times New Roman" panose="02020603050405020304" pitchFamily="18" charset="0"/>
              </a:rPr>
              <a:t> přináší CSR důležité výhody v oblasti řízení rizik, úspor nákladů, přístupu ke kapitálu, vztahů se zákazníky, řízení lidských zdrojů, udržitelnosti provozu, schopnosti inovovat a ziskovosti. </a:t>
            </a:r>
          </a:p>
          <a:p>
            <a:r>
              <a:rPr lang="cs-CZ" sz="1200" dirty="0">
                <a:solidFill>
                  <a:schemeClr val="bg1"/>
                </a:solidFill>
                <a:cs typeface="Times New Roman" panose="02020603050405020304" pitchFamily="18" charset="0"/>
              </a:rPr>
              <a:t>Pro </a:t>
            </a:r>
            <a:r>
              <a:rPr lang="cs-CZ" sz="1200" b="1" dirty="0">
                <a:solidFill>
                  <a:schemeClr val="bg1"/>
                </a:solidFill>
                <a:cs typeface="Times New Roman" panose="02020603050405020304" pitchFamily="18" charset="0"/>
              </a:rPr>
              <a:t>ekonomiku</a:t>
            </a:r>
            <a:r>
              <a:rPr lang="cs-CZ" sz="1200" dirty="0">
                <a:solidFill>
                  <a:schemeClr val="bg1"/>
                </a:solidFill>
                <a:cs typeface="Times New Roman" panose="02020603050405020304" pitchFamily="18" charset="0"/>
              </a:rPr>
              <a:t> je CSR nástrojem pro udržitelné a inovativní přístupy – přispívá k udržitelnosti. </a:t>
            </a:r>
          </a:p>
          <a:p>
            <a:r>
              <a:rPr lang="cs-CZ" sz="1200" dirty="0">
                <a:solidFill>
                  <a:schemeClr val="bg1"/>
                </a:solidFill>
                <a:cs typeface="Times New Roman" panose="02020603050405020304" pitchFamily="18" charset="0"/>
              </a:rPr>
              <a:t>Pro </a:t>
            </a:r>
            <a:r>
              <a:rPr lang="cs-CZ" sz="1200" b="1" dirty="0">
                <a:solidFill>
                  <a:schemeClr val="bg1"/>
                </a:solidFill>
                <a:cs typeface="Times New Roman" panose="02020603050405020304" pitchFamily="18" charset="0"/>
              </a:rPr>
              <a:t>společnost</a:t>
            </a:r>
            <a:r>
              <a:rPr lang="cs-CZ" sz="1200" dirty="0">
                <a:solidFill>
                  <a:schemeClr val="bg1"/>
                </a:solidFill>
                <a:cs typeface="Times New Roman" panose="02020603050405020304" pitchFamily="18" charset="0"/>
              </a:rPr>
              <a:t> nabízí sociální odpovědnost podniků, soubor hodnot, na nichž lze budovat soudržnější společnost a na nichž lze založit přechod k udržitelnému hospodářskému systému.</a:t>
            </a:r>
            <a:endParaRPr lang="cs-CZ" sz="1200" i="1" dirty="0">
              <a:solidFill>
                <a:schemeClr val="bg1"/>
              </a:solidFill>
              <a:cs typeface="Times New Roman" panose="02020603050405020304" pitchFamily="18" charset="0"/>
            </a:endParaRPr>
          </a:p>
          <a:p>
            <a:pPr marL="0" indent="0">
              <a:buNone/>
            </a:pPr>
            <a:endParaRPr lang="en-US" sz="9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073567" y="374551"/>
            <a:ext cx="3604568" cy="272302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350" dirty="0">
                <a:solidFill>
                  <a:srgbClr val="002060"/>
                </a:solidFill>
                <a:cs typeface="Times New Roman" panose="02020603050405020304" pitchFamily="18" charset="0"/>
              </a:rPr>
              <a:t>Evropská komise zjednodušeně definuje CSR jako „odpovědnost podniků za jejich dopady na společnost a uvádí, co by měl podnik dělat, aby této odpovědnosti dostál“. </a:t>
            </a:r>
          </a:p>
          <a:p>
            <a:endParaRPr lang="cs-CZ" sz="1350" b="1" dirty="0">
              <a:solidFill>
                <a:srgbClr val="002060"/>
              </a:solidFill>
              <a:cs typeface="Times New Roman" panose="02020603050405020304" pitchFamily="18" charset="0"/>
            </a:endParaRPr>
          </a:p>
          <a:p>
            <a:r>
              <a:rPr lang="cs-CZ" sz="1350" dirty="0">
                <a:solidFill>
                  <a:srgbClr val="002060"/>
                </a:solidFill>
                <a:cs typeface="Times New Roman" panose="02020603050405020304" pitchFamily="18" charset="0"/>
              </a:rPr>
              <a:t>Podniky musí mít zavedený proces, který v úzké spolupráci se zúčastněnými stranami začlení sociální a environmentální aspekty, etiku lidských práv a ochranu spotřebitele do svých obchodních operací a hlavní strategie.</a:t>
            </a:r>
          </a:p>
          <a:p>
            <a:endParaRPr lang="cs-CZ" sz="1350" dirty="0">
              <a:solidFill>
                <a:srgbClr val="002060"/>
              </a:solidFill>
              <a:cs typeface="Times New Roman" panose="02020603050405020304" pitchFamily="18" charset="0"/>
            </a:endParaRPr>
          </a:p>
          <a:p>
            <a:pPr marL="0" indent="0">
              <a:buNone/>
            </a:pPr>
            <a:r>
              <a:rPr lang="cs-CZ" sz="1350" dirty="0">
                <a:solidFill>
                  <a:srgbClr val="002060"/>
                </a:solidFill>
                <a:cs typeface="Times New Roman" panose="02020603050405020304" pitchFamily="18" charset="0"/>
              </a:rPr>
              <a:t>Cílem je:</a:t>
            </a:r>
          </a:p>
          <a:p>
            <a:r>
              <a:rPr lang="cs-CZ" sz="1350" dirty="0">
                <a:solidFill>
                  <a:srgbClr val="002060"/>
                </a:solidFill>
                <a:cs typeface="Times New Roman" panose="02020603050405020304" pitchFamily="18" charset="0"/>
              </a:rPr>
              <a:t>maximalizovat tvorbu sdílené hodnoty, což znamená vytvářet výnosy z investic pro akcionáře společnosti a zároveň zajistit přínosy pro ostatní zainteresované strany společnosti;</a:t>
            </a:r>
          </a:p>
          <a:p>
            <a:r>
              <a:rPr lang="cs-CZ" sz="1350" dirty="0">
                <a:solidFill>
                  <a:srgbClr val="002060"/>
                </a:solidFill>
                <a:cs typeface="Times New Roman" panose="02020603050405020304" pitchFamily="18" charset="0"/>
              </a:rPr>
              <a:t>identifikovat, předcházet a zmírňovat případné nepříznivé dopady, které mohou mít podniky na společnost.</a:t>
            </a:r>
          </a:p>
          <a:p>
            <a:pPr marL="0" indent="0">
              <a:buNone/>
            </a:pPr>
            <a:endParaRPr lang="cs-CZ" sz="1350" b="1" dirty="0">
              <a:solidFill>
                <a:srgbClr val="002060"/>
              </a:solidFill>
              <a:cs typeface="Times New Roman" panose="02020603050405020304" pitchFamily="18" charset="0"/>
            </a:endParaRPr>
          </a:p>
        </p:txBody>
      </p:sp>
      <p:pic>
        <p:nvPicPr>
          <p:cNvPr id="3" name="Obrázek 2">
            <a:extLst>
              <a:ext uri="{FF2B5EF4-FFF2-40B4-BE49-F238E27FC236}">
                <a16:creationId xmlns:a16="http://schemas.microsoft.com/office/drawing/2014/main" id="{768212CB-295C-475C-922B-01AF57777992}"/>
              </a:ext>
            </a:extLst>
          </p:cNvPr>
          <p:cNvPicPr>
            <a:picLocks noChangeAspect="1"/>
          </p:cNvPicPr>
          <p:nvPr/>
        </p:nvPicPr>
        <p:blipFill rotWithShape="1">
          <a:blip r:embed="rId2"/>
          <a:srcRect l="43539"/>
          <a:stretch/>
        </p:blipFill>
        <p:spPr>
          <a:xfrm>
            <a:off x="2981310" y="3941811"/>
            <a:ext cx="1092257" cy="1085156"/>
          </a:xfrm>
          <a:prstGeom prst="rect">
            <a:avLst/>
          </a:prstGeom>
          <a:ln>
            <a:noFill/>
          </a:ln>
          <a:effectLst>
            <a:softEdge rad="112500"/>
          </a:effectLst>
        </p:spPr>
      </p:pic>
      <p:pic>
        <p:nvPicPr>
          <p:cNvPr id="5" name="Obrázek 4">
            <a:extLst>
              <a:ext uri="{FF2B5EF4-FFF2-40B4-BE49-F238E27FC236}">
                <a16:creationId xmlns:a16="http://schemas.microsoft.com/office/drawing/2014/main" id="{460693D1-9615-47AE-8E28-13439D103C08}"/>
              </a:ext>
            </a:extLst>
          </p:cNvPr>
          <p:cNvPicPr>
            <a:picLocks noChangeAspect="1"/>
          </p:cNvPicPr>
          <p:nvPr/>
        </p:nvPicPr>
        <p:blipFill>
          <a:blip r:embed="rId3"/>
          <a:stretch>
            <a:fillRect/>
          </a:stretch>
        </p:blipFill>
        <p:spPr>
          <a:xfrm>
            <a:off x="7092280" y="2568939"/>
            <a:ext cx="2143125" cy="528638"/>
          </a:xfrm>
          <a:prstGeom prst="rect">
            <a:avLst/>
          </a:prstGeom>
        </p:spPr>
      </p:pic>
      <p:pic>
        <p:nvPicPr>
          <p:cNvPr id="12" name="Obrázek 11">
            <a:extLst>
              <a:ext uri="{FF2B5EF4-FFF2-40B4-BE49-F238E27FC236}">
                <a16:creationId xmlns:a16="http://schemas.microsoft.com/office/drawing/2014/main" id="{200DCF77-B85A-4F19-AED7-EB8236220A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592744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96652" y="140895"/>
            <a:ext cx="6888424" cy="507831"/>
          </a:xfrm>
          <a:prstGeom prst="rect">
            <a:avLst/>
          </a:prstGeom>
        </p:spPr>
        <p:txBody>
          <a:bodyPr wrap="none">
            <a:spAutoFit/>
          </a:bodyPr>
          <a:lstStyle/>
          <a:p>
            <a:pPr defTabSz="685800">
              <a:defRPr/>
            </a:pPr>
            <a:r>
              <a:rPr lang="cs-CZ" sz="2700" kern="0" dirty="0">
                <a:solidFill>
                  <a:srgbClr val="002060"/>
                </a:solidFill>
                <a:ea typeface="+mj-ea"/>
                <a:cs typeface="+mj-cs"/>
              </a:rPr>
              <a:t>Hierarchie společenské odpovědnosti organizací</a:t>
            </a:r>
            <a:endParaRPr lang="en-US" sz="2700" kern="0" dirty="0">
              <a:solidFill>
                <a:srgbClr val="002060"/>
              </a:solidFill>
            </a:endParaRPr>
          </a:p>
        </p:txBody>
      </p:sp>
      <p:sp>
        <p:nvSpPr>
          <p:cNvPr id="8" name="Zástupný symbol pro obsah 2"/>
          <p:cNvSpPr txBox="1">
            <a:spLocks/>
          </p:cNvSpPr>
          <p:nvPr/>
        </p:nvSpPr>
        <p:spPr>
          <a:xfrm>
            <a:off x="6084168" y="1609286"/>
            <a:ext cx="2714625" cy="3291830"/>
          </a:xfrm>
          <a:prstGeom prst="rect">
            <a:avLst/>
          </a:prstGeom>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1500" dirty="0" err="1">
                <a:solidFill>
                  <a:srgbClr val="002060"/>
                </a:solidFill>
                <a:cs typeface="Times New Roman" panose="02020603050405020304" pitchFamily="18" charset="0"/>
              </a:rPr>
              <a:t>Stanovna</a:t>
            </a:r>
            <a:r>
              <a:rPr lang="cs-CZ" altLang="cs-CZ" sz="1500" dirty="0">
                <a:solidFill>
                  <a:srgbClr val="002060"/>
                </a:solidFill>
                <a:cs typeface="Times New Roman" panose="02020603050405020304" pitchFamily="18" charset="0"/>
              </a:rPr>
              <a:t> </a:t>
            </a:r>
            <a:r>
              <a:rPr lang="en-GB" altLang="cs-CZ" sz="1500" b="1" dirty="0">
                <a:solidFill>
                  <a:srgbClr val="002060"/>
                </a:solidFill>
                <a:cs typeface="Times New Roman" panose="02020603050405020304" pitchFamily="18" charset="0"/>
              </a:rPr>
              <a:t>Archie</a:t>
            </a:r>
            <a:r>
              <a:rPr lang="cs-CZ" altLang="cs-CZ" sz="1500" b="1" dirty="0">
                <a:solidFill>
                  <a:srgbClr val="002060"/>
                </a:solidFill>
                <a:cs typeface="Times New Roman" panose="02020603050405020304" pitchFamily="18" charset="0"/>
              </a:rPr>
              <a:t> B.</a:t>
            </a:r>
            <a:r>
              <a:rPr lang="en-GB" altLang="cs-CZ" sz="1500" b="1" dirty="0">
                <a:solidFill>
                  <a:srgbClr val="002060"/>
                </a:solidFill>
                <a:cs typeface="Times New Roman" panose="02020603050405020304" pitchFamily="18" charset="0"/>
              </a:rPr>
              <a:t> Carroll</a:t>
            </a:r>
            <a:r>
              <a:rPr lang="en-GB" altLang="cs-CZ" sz="1500" dirty="0">
                <a:solidFill>
                  <a:srgbClr val="002060"/>
                </a:solidFill>
                <a:cs typeface="Times New Roman" panose="02020603050405020304" pitchFamily="18" charset="0"/>
              </a:rPr>
              <a:t> 1991</a:t>
            </a:r>
            <a:r>
              <a:rPr lang="en-AU" altLang="cs-CZ" sz="1500" dirty="0">
                <a:solidFill>
                  <a:srgbClr val="002060"/>
                </a:solidFill>
                <a:cs typeface="Times New Roman" panose="02020603050405020304" pitchFamily="18" charset="0"/>
              </a:rPr>
              <a:t>.</a:t>
            </a:r>
            <a:endParaRPr lang="cs-CZ" altLang="cs-CZ" sz="1500" dirty="0">
              <a:solidFill>
                <a:srgbClr val="002060"/>
              </a:solidFill>
              <a:cs typeface="Times New Roman" panose="02020603050405020304" pitchFamily="18" charset="0"/>
            </a:endParaRPr>
          </a:p>
          <a:p>
            <a:r>
              <a:rPr lang="cs-CZ" altLang="cs-CZ" sz="1500" dirty="0">
                <a:solidFill>
                  <a:srgbClr val="002060"/>
                </a:solidFill>
                <a:cs typeface="Times New Roman" panose="02020603050405020304" pitchFamily="18" charset="0"/>
              </a:rPr>
              <a:t>Demonstruje hierarchii odpovědností v organizaci. </a:t>
            </a:r>
          </a:p>
          <a:p>
            <a:r>
              <a:rPr lang="cs-CZ" altLang="cs-CZ" sz="1500" dirty="0">
                <a:solidFill>
                  <a:srgbClr val="002060"/>
                </a:solidFill>
                <a:cs typeface="Times New Roman" panose="02020603050405020304" pitchFamily="18" charset="0"/>
              </a:rPr>
              <a:t>Ekonomická, Legální, Etická, Filantropická odpovědnost.</a:t>
            </a:r>
          </a:p>
          <a:p>
            <a:r>
              <a:rPr lang="cs-CZ" altLang="cs-CZ" sz="1500" dirty="0">
                <a:solidFill>
                  <a:srgbClr val="002060"/>
                </a:solidFill>
                <a:cs typeface="Times New Roman" panose="02020603050405020304" pitchFamily="18" charset="0"/>
              </a:rPr>
              <a:t>Logikou je, že organizace musí splnit nižší úroveň a posunuje se na vyšší úroveň. </a:t>
            </a:r>
          </a:p>
          <a:p>
            <a:r>
              <a:rPr lang="cs-CZ" altLang="cs-CZ" sz="1500" dirty="0">
                <a:solidFill>
                  <a:srgbClr val="002060"/>
                </a:solidFill>
                <a:cs typeface="Times New Roman" panose="02020603050405020304" pitchFamily="18" charset="0"/>
              </a:rPr>
              <a:t>Tvrdí, že pouze společným plněním všech těchto odpovědností lze dosáhnout efektivní CSR.</a:t>
            </a:r>
            <a:endParaRPr lang="en-AU" altLang="cs-CZ" sz="1800" dirty="0">
              <a:solidFill>
                <a:srgbClr val="002060"/>
              </a:solidFill>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207749"/>
            <a:ext cx="65"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ct val="0"/>
              </a:spcAft>
            </a:pPr>
            <a:endParaRPr lang="cs-CZ" altLang="cs-CZ" sz="1350">
              <a:latin typeface="Arial" panose="020B0604020202020204" pitchFamily="34" charset="0"/>
            </a:endParaRPr>
          </a:p>
          <a:p>
            <a:pPr defTabSz="685800" eaLnBrk="0" fontAlgn="base" hangingPunct="0">
              <a:spcBef>
                <a:spcPct val="0"/>
              </a:spcBef>
              <a:spcAft>
                <a:spcPct val="0"/>
              </a:spcAft>
            </a:pPr>
            <a:endParaRPr lang="cs-CZ" altLang="cs-CZ" sz="1350">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14300" y="-93449"/>
            <a:ext cx="65"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ct val="0"/>
              </a:spcAft>
            </a:pPr>
            <a:endParaRPr lang="cs-CZ" altLang="cs-CZ" sz="1350">
              <a:latin typeface="Arial" panose="020B0604020202020204" pitchFamily="34" charset="0"/>
            </a:endParaRPr>
          </a:p>
          <a:p>
            <a:pPr defTabSz="685800" eaLnBrk="0" fontAlgn="base" hangingPunct="0">
              <a:spcBef>
                <a:spcPct val="0"/>
              </a:spcBef>
              <a:spcAft>
                <a:spcPct val="0"/>
              </a:spcAft>
            </a:pPr>
            <a:endParaRPr lang="cs-CZ" altLang="cs-CZ" sz="1350">
              <a:latin typeface="Arial" panose="020B0604020202020204" pitchFamily="34" charset="0"/>
            </a:endParaRPr>
          </a:p>
        </p:txBody>
      </p:sp>
      <p:pic>
        <p:nvPicPr>
          <p:cNvPr id="4" name="Obrázek 3">
            <a:extLst>
              <a:ext uri="{FF2B5EF4-FFF2-40B4-BE49-F238E27FC236}">
                <a16:creationId xmlns:a16="http://schemas.microsoft.com/office/drawing/2014/main" id="{E50FF799-4F7B-4FBB-93B5-BB510B7CE1D2}"/>
              </a:ext>
            </a:extLst>
          </p:cNvPr>
          <p:cNvPicPr>
            <a:picLocks noChangeAspect="1"/>
          </p:cNvPicPr>
          <p:nvPr/>
        </p:nvPicPr>
        <p:blipFill rotWithShape="1">
          <a:blip r:embed="rId2"/>
          <a:srcRect b="782"/>
          <a:stretch/>
        </p:blipFill>
        <p:spPr>
          <a:xfrm>
            <a:off x="126876" y="1131590"/>
            <a:ext cx="5765882" cy="3671318"/>
          </a:xfrm>
          <a:prstGeom prst="rect">
            <a:avLst/>
          </a:prstGeom>
          <a:ln>
            <a:noFill/>
          </a:ln>
          <a:effectLst>
            <a:outerShdw blurRad="292100" dist="139700" dir="2700000" algn="tl" rotWithShape="0">
              <a:srgbClr val="333333">
                <a:alpha val="65000"/>
              </a:srgbClr>
            </a:outerShdw>
          </a:effectLst>
        </p:spPr>
      </p:pic>
      <p:pic>
        <p:nvPicPr>
          <p:cNvPr id="1028" name="Picture 4" descr="Archie B. Carroll, Professor Emeritus, Scherer Chair of Management  Emeritus, Department of Management at Terry College of Business">
            <a:extLst>
              <a:ext uri="{FF2B5EF4-FFF2-40B4-BE49-F238E27FC236}">
                <a16:creationId xmlns:a16="http://schemas.microsoft.com/office/drawing/2014/main" id="{60EC9AF5-1EA0-4C6A-80E7-34CBD0093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480" y="140895"/>
            <a:ext cx="890282" cy="133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9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36819" y="312822"/>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9" name="Nadpis 1"/>
          <p:cNvSpPr txBox="1">
            <a:spLocks/>
          </p:cNvSpPr>
          <p:nvPr/>
        </p:nvSpPr>
        <p:spPr>
          <a:xfrm>
            <a:off x="500105" y="540454"/>
            <a:ext cx="3222810" cy="1712888"/>
          </a:xfrm>
          <a:prstGeom prst="rect">
            <a:avLst/>
          </a:prstGeom>
        </p:spPr>
        <p:txBody>
          <a:bodyPr vert="horz" lIns="68580" tIns="34290" rIns="68580" bIns="3429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1800" b="1" dirty="0">
                <a:solidFill>
                  <a:schemeClr val="bg1"/>
                </a:solidFill>
                <a:latin typeface="+mn-lt"/>
                <a:cs typeface="Times New Roman" panose="02020603050405020304" pitchFamily="18" charset="0"/>
              </a:rPr>
              <a:t>Hlavní tři pilíře společenské odpovědnosti organizací</a:t>
            </a:r>
            <a:endParaRPr lang="en-GB" sz="1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386091" y="1596575"/>
            <a:ext cx="3007477" cy="216326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350" b="1" dirty="0">
                <a:solidFill>
                  <a:schemeClr val="bg1"/>
                </a:solidFill>
                <a:cs typeface="Times New Roman" panose="02020603050405020304" pitchFamily="18" charset="0"/>
              </a:rPr>
              <a:t>T</a:t>
            </a:r>
            <a:r>
              <a:rPr lang="en-GB" sz="1350" b="1" dirty="0">
                <a:solidFill>
                  <a:schemeClr val="bg1"/>
                </a:solidFill>
                <a:cs typeface="Times New Roman" panose="02020603050405020304" pitchFamily="18" charset="0"/>
              </a:rPr>
              <a:t>he triple bottom line </a:t>
            </a:r>
            <a:r>
              <a:rPr lang="cs-CZ" sz="1350" i="1" dirty="0">
                <a:solidFill>
                  <a:schemeClr val="bg1"/>
                </a:solidFill>
                <a:cs typeface="Times New Roman" panose="02020603050405020304" pitchFamily="18" charset="0"/>
              </a:rPr>
              <a:t>(TBL, John </a:t>
            </a:r>
            <a:r>
              <a:rPr lang="cs-CZ" sz="1350" i="1" dirty="0" err="1">
                <a:solidFill>
                  <a:schemeClr val="bg1"/>
                </a:solidFill>
                <a:cs typeface="Times New Roman" panose="02020603050405020304" pitchFamily="18" charset="0"/>
              </a:rPr>
              <a:t>Elkington</a:t>
            </a:r>
            <a:r>
              <a:rPr lang="cs-CZ" sz="1350" i="1" dirty="0">
                <a:solidFill>
                  <a:schemeClr val="bg1"/>
                </a:solidFill>
                <a:cs typeface="Times New Roman" panose="02020603050405020304" pitchFamily="18" charset="0"/>
              </a:rPr>
              <a:t>, 1994)</a:t>
            </a:r>
          </a:p>
          <a:p>
            <a:pPr marL="0" indent="0">
              <a:buNone/>
            </a:pPr>
            <a:r>
              <a:rPr lang="cs-CZ" sz="1350" i="1" dirty="0">
                <a:solidFill>
                  <a:schemeClr val="bg1"/>
                </a:solidFill>
                <a:cs typeface="Times New Roman" panose="02020603050405020304" pitchFamily="18" charset="0"/>
              </a:rPr>
              <a:t>Trojí základ podnikání nebo trojí zodpovědnost. Zjednodušeně řečeno jde o princip, podle kterého se firmy nezaměřují jen na ekonomický zisk, ale i na sociální a ekologické hledisko</a:t>
            </a:r>
          </a:p>
          <a:p>
            <a:pPr marL="0" indent="0">
              <a:buNone/>
            </a:pPr>
            <a:endParaRPr lang="cs-CZ" sz="1350" i="1" dirty="0">
              <a:solidFill>
                <a:schemeClr val="bg1"/>
              </a:solidFill>
              <a:cs typeface="Times New Roman" panose="02020603050405020304" pitchFamily="18" charset="0"/>
            </a:endParaRPr>
          </a:p>
          <a:p>
            <a:pPr marL="0" indent="0">
              <a:buNone/>
            </a:pPr>
            <a:r>
              <a:rPr lang="cs-CZ" sz="1350" dirty="0">
                <a:solidFill>
                  <a:schemeClr val="bg1"/>
                </a:solidFill>
                <a:cs typeface="Times New Roman" panose="02020603050405020304" pitchFamily="18" charset="0"/>
              </a:rPr>
              <a:t> </a:t>
            </a:r>
          </a:p>
          <a:p>
            <a:pPr marL="0" indent="0">
              <a:buNone/>
            </a:pPr>
            <a:r>
              <a:rPr lang="cs-CZ" sz="1800" b="1" dirty="0">
                <a:solidFill>
                  <a:schemeClr val="bg1"/>
                </a:solidFill>
                <a:cs typeface="Times New Roman" panose="02020603050405020304" pitchFamily="18" charset="0"/>
              </a:rPr>
              <a:t>Profit – Ekonomický pilíř</a:t>
            </a:r>
          </a:p>
          <a:p>
            <a:pPr marL="0" indent="0">
              <a:buNone/>
            </a:pPr>
            <a:r>
              <a:rPr lang="cs-CZ" sz="1800" b="1" dirty="0">
                <a:solidFill>
                  <a:schemeClr val="bg1"/>
                </a:solidFill>
                <a:cs typeface="Times New Roman" panose="02020603050405020304" pitchFamily="18" charset="0"/>
              </a:rPr>
              <a:t>People – Sociální pilíř</a:t>
            </a:r>
          </a:p>
          <a:p>
            <a:pPr marL="0" indent="0">
              <a:buNone/>
            </a:pPr>
            <a:r>
              <a:rPr lang="cs-CZ" sz="1800" b="1" dirty="0">
                <a:solidFill>
                  <a:schemeClr val="bg1"/>
                </a:solidFill>
                <a:cs typeface="Times New Roman" panose="02020603050405020304" pitchFamily="18" charset="0"/>
              </a:rPr>
              <a:t>Planet – Environmentální pilíř</a:t>
            </a:r>
            <a:endParaRPr lang="en-US" sz="750" b="1" dirty="0">
              <a:solidFill>
                <a:schemeClr val="bg1"/>
              </a:solidFill>
              <a:cs typeface="Times New Roman" panose="02020603050405020304" pitchFamily="18" charset="0"/>
            </a:endParaRPr>
          </a:p>
          <a:p>
            <a:pPr marL="0" indent="0">
              <a:buNone/>
            </a:pPr>
            <a:endParaRPr lang="en-US" sz="9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088674" y="312822"/>
            <a:ext cx="3604568" cy="272302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350" b="1" dirty="0">
              <a:solidFill>
                <a:srgbClr val="002060"/>
              </a:solidFill>
              <a:cs typeface="Times New Roman" panose="02020603050405020304" pitchFamily="18" charset="0"/>
            </a:endParaRPr>
          </a:p>
        </p:txBody>
      </p:sp>
      <p:pic>
        <p:nvPicPr>
          <p:cNvPr id="7" name="Obrázek 6">
            <a:extLst>
              <a:ext uri="{FF2B5EF4-FFF2-40B4-BE49-F238E27FC236}">
                <a16:creationId xmlns:a16="http://schemas.microsoft.com/office/drawing/2014/main" id="{29CB72C3-9378-4E3B-9374-E6CBA5729503}"/>
              </a:ext>
            </a:extLst>
          </p:cNvPr>
          <p:cNvPicPr>
            <a:picLocks noChangeAspect="1"/>
          </p:cNvPicPr>
          <p:nvPr/>
        </p:nvPicPr>
        <p:blipFill>
          <a:blip r:embed="rId3"/>
          <a:stretch>
            <a:fillRect/>
          </a:stretch>
        </p:blipFill>
        <p:spPr>
          <a:xfrm>
            <a:off x="3135738" y="1328469"/>
            <a:ext cx="1152505" cy="1152505"/>
          </a:xfrm>
          <a:prstGeom prst="rect">
            <a:avLst/>
          </a:prstGeom>
          <a:ln>
            <a:noFill/>
          </a:ln>
          <a:effectLst>
            <a:softEdge rad="112500"/>
          </a:effectLst>
        </p:spPr>
      </p:pic>
      <p:pic>
        <p:nvPicPr>
          <p:cNvPr id="8" name="Obrázek 7">
            <a:extLst>
              <a:ext uri="{FF2B5EF4-FFF2-40B4-BE49-F238E27FC236}">
                <a16:creationId xmlns:a16="http://schemas.microsoft.com/office/drawing/2014/main" id="{9A8788AD-2D37-4A13-85B1-FE75502335DA}"/>
              </a:ext>
            </a:extLst>
          </p:cNvPr>
          <p:cNvPicPr>
            <a:picLocks noChangeAspect="1"/>
          </p:cNvPicPr>
          <p:nvPr/>
        </p:nvPicPr>
        <p:blipFill rotWithShape="1">
          <a:blip r:embed="rId4"/>
          <a:srcRect t="9050"/>
          <a:stretch/>
        </p:blipFill>
        <p:spPr>
          <a:xfrm>
            <a:off x="4547282" y="17080"/>
            <a:ext cx="3034247" cy="2759636"/>
          </a:xfrm>
          <a:prstGeom prst="rect">
            <a:avLst/>
          </a:prstGeom>
          <a:ln>
            <a:noFill/>
          </a:ln>
          <a:effectLst>
            <a:softEdge rad="112500"/>
          </a:effectLst>
        </p:spPr>
      </p:pic>
      <p:pic>
        <p:nvPicPr>
          <p:cNvPr id="12" name="Obrázek 11">
            <a:extLst>
              <a:ext uri="{FF2B5EF4-FFF2-40B4-BE49-F238E27FC236}">
                <a16:creationId xmlns:a16="http://schemas.microsoft.com/office/drawing/2014/main" id="{D27C0E5C-4DE0-46F5-B5A3-EC3D4645A514}"/>
              </a:ext>
            </a:extLst>
          </p:cNvPr>
          <p:cNvPicPr>
            <a:picLocks noChangeAspect="1"/>
          </p:cNvPicPr>
          <p:nvPr/>
        </p:nvPicPr>
        <p:blipFill rotWithShape="1">
          <a:blip r:embed="rId5"/>
          <a:srcRect l="4818" t="11966" r="3741" b="3313"/>
          <a:stretch/>
        </p:blipFill>
        <p:spPr>
          <a:xfrm>
            <a:off x="5588621" y="2162041"/>
            <a:ext cx="3271838" cy="3031466"/>
          </a:xfrm>
          <a:prstGeom prst="rect">
            <a:avLst/>
          </a:prstGeom>
          <a:ln>
            <a:noFill/>
          </a:ln>
          <a:effectLst>
            <a:softEdge rad="112500"/>
          </a:effectLst>
        </p:spPr>
      </p:pic>
    </p:spTree>
    <p:extLst>
      <p:ext uri="{BB962C8B-B14F-4D97-AF65-F5344CB8AC3E}">
        <p14:creationId xmlns:p14="http://schemas.microsoft.com/office/powerpoint/2010/main" val="116617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312368"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600" b="1" dirty="0">
                <a:solidFill>
                  <a:schemeClr val="bg1"/>
                </a:solidFill>
                <a:latin typeface="Times New Roman" panose="02020603050405020304" pitchFamily="18" charset="0"/>
                <a:cs typeface="Times New Roman" panose="02020603050405020304" pitchFamily="18" charset="0"/>
              </a:rPr>
              <a:t>1. Ekonomická oblast CSR</a:t>
            </a:r>
          </a:p>
          <a:p>
            <a:pPr marL="0" indent="0">
              <a:buNone/>
            </a:pPr>
            <a:endParaRPr lang="cs-CZ" sz="1600" dirty="0">
              <a:solidFill>
                <a:schemeClr val="bg1"/>
              </a:solidFill>
              <a:latin typeface="Times New Roman" panose="02020603050405020304" pitchFamily="18" charset="0"/>
              <a:cs typeface="Times New Roman" panose="02020603050405020304" pitchFamily="18" charset="0"/>
            </a:endParaRPr>
          </a:p>
          <a:p>
            <a:pPr marL="0" indent="0">
              <a:buNone/>
            </a:pPr>
            <a:r>
              <a:rPr lang="cs-CZ" sz="1600" dirty="0">
                <a:solidFill>
                  <a:schemeClr val="bg1"/>
                </a:solidFill>
                <a:latin typeface="Times New Roman" panose="02020603050405020304" pitchFamily="18" charset="0"/>
                <a:cs typeface="Times New Roman" panose="02020603050405020304" pitchFamily="18" charset="0"/>
              </a:rPr>
              <a:t>Dle řady autorů do ekonomické oblasti společenské odpovědnosti firem patří následující aktivity:</a:t>
            </a:r>
          </a:p>
        </p:txBody>
      </p:sp>
      <p:sp>
        <p:nvSpPr>
          <p:cNvPr id="5" name="Zástupný symbol pro obsah 2"/>
          <p:cNvSpPr txBox="1">
            <a:spLocks/>
          </p:cNvSpPr>
          <p:nvPr/>
        </p:nvSpPr>
        <p:spPr>
          <a:xfrm>
            <a:off x="4067944" y="555526"/>
            <a:ext cx="4104456" cy="41764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b="1"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Stanovení etického kodexu </a:t>
            </a:r>
            <a:r>
              <a:rPr lang="cs-CZ" sz="1400" dirty="0">
                <a:solidFill>
                  <a:srgbClr val="002060"/>
                </a:solidFill>
                <a:latin typeface="Times New Roman" panose="02020603050405020304" pitchFamily="18" charset="0"/>
                <a:cs typeface="Times New Roman" panose="02020603050405020304" pitchFamily="18" charset="0"/>
              </a:rPr>
              <a:t>- řada firem má zpracován etický kodex, který upravuje a stanovuje pravidla chování a jednání firmy a jejich zaměstnanců, kteří se tak chovají eticky a protikorupčně.</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Transparentní jednání </a:t>
            </a:r>
            <a:r>
              <a:rPr lang="cs-CZ" sz="1400" dirty="0">
                <a:solidFill>
                  <a:srgbClr val="002060"/>
                </a:solidFill>
                <a:latin typeface="Times New Roman" panose="02020603050405020304" pitchFamily="18" charset="0"/>
                <a:cs typeface="Times New Roman" panose="02020603050405020304" pitchFamily="18" charset="0"/>
              </a:rPr>
              <a:t>- komunikace se stakeholdery je součástí odpovědného chování firmy. Firmy podávají pravidelné informace všem stakeholderům, aby stakeholdeři měli potřebný pohled do věcí, kterých se jich týkají, poskytování informací stakeholderům je podstatou transparentního jednání (CSR reporting).</a:t>
            </a: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41782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312368"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600" b="1">
                <a:solidFill>
                  <a:schemeClr val="bg1"/>
                </a:solidFill>
                <a:latin typeface="Times New Roman" panose="02020603050405020304" pitchFamily="18" charset="0"/>
                <a:cs typeface="Times New Roman" panose="02020603050405020304" pitchFamily="18" charset="0"/>
              </a:rPr>
              <a:t>1. Ekonomická oblast CSR</a:t>
            </a:r>
          </a:p>
          <a:p>
            <a:pPr marL="0" indent="0">
              <a:buNone/>
            </a:pPr>
            <a:endParaRPr lang="cs-CZ" sz="1600">
              <a:solidFill>
                <a:schemeClr val="bg1"/>
              </a:solidFill>
              <a:latin typeface="Times New Roman" panose="02020603050405020304" pitchFamily="18" charset="0"/>
              <a:cs typeface="Times New Roman" panose="02020603050405020304" pitchFamily="18" charset="0"/>
            </a:endParaRPr>
          </a:p>
          <a:p>
            <a:pPr marL="0" indent="0">
              <a:buNone/>
            </a:pPr>
            <a:r>
              <a:rPr lang="cs-CZ" sz="1600">
                <a:solidFill>
                  <a:schemeClr val="bg1"/>
                </a:solidFill>
                <a:latin typeface="Times New Roman" panose="02020603050405020304" pitchFamily="18" charset="0"/>
                <a:cs typeface="Times New Roman" panose="02020603050405020304" pitchFamily="18" charset="0"/>
              </a:rPr>
              <a:t>Dle řady autorů do ekonomické oblasti společenské odpovědnosti firem patří následující aktivity:</a:t>
            </a:r>
          </a:p>
        </p:txBody>
      </p:sp>
      <p:sp>
        <p:nvSpPr>
          <p:cNvPr id="5" name="Zástupný symbol pro obsah 2"/>
          <p:cNvSpPr txBox="1">
            <a:spLocks/>
          </p:cNvSpPr>
          <p:nvPr/>
        </p:nvSpPr>
        <p:spPr>
          <a:xfrm>
            <a:off x="4067944" y="1275606"/>
            <a:ext cx="4104456" cy="3456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Protikorupční politika – </a:t>
            </a:r>
            <a:r>
              <a:rPr lang="cs-CZ" sz="1400" dirty="0">
                <a:solidFill>
                  <a:srgbClr val="002060"/>
                </a:solidFill>
                <a:latin typeface="Times New Roman" panose="02020603050405020304" pitchFamily="18" charset="0"/>
                <a:cs typeface="Times New Roman" panose="02020603050405020304" pitchFamily="18" charset="0"/>
              </a:rPr>
              <a:t>je součástí ekonomické oblasti společenské odpovědnosti firem. Firmy přijímají protikorupční politiku a stanovují si pravidla pro řešení výskytu korupčního jednání svých zaměstnanců. Některé firmy zavedly např. </a:t>
            </a:r>
            <a:r>
              <a:rPr lang="cs-CZ" sz="1400" i="1" dirty="0">
                <a:solidFill>
                  <a:srgbClr val="002060"/>
                </a:solidFill>
                <a:latin typeface="Times New Roman" panose="02020603050405020304" pitchFamily="18" charset="0"/>
                <a:cs typeface="Times New Roman" panose="02020603050405020304" pitchFamily="18" charset="0"/>
              </a:rPr>
              <a:t>protikorupční linky</a:t>
            </a:r>
            <a:r>
              <a:rPr lang="cs-CZ" sz="1400" dirty="0">
                <a:solidFill>
                  <a:srgbClr val="002060"/>
                </a:solidFill>
                <a:latin typeface="Times New Roman" panose="02020603050405020304" pitchFamily="18" charset="0"/>
                <a:cs typeface="Times New Roman" panose="02020603050405020304" pitchFamily="18" charset="0"/>
              </a:rPr>
              <a:t>.</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Principy dobrého řízení </a:t>
            </a:r>
            <a:r>
              <a:rPr lang="cs-CZ" sz="1400" dirty="0">
                <a:solidFill>
                  <a:srgbClr val="002060"/>
                </a:solidFill>
                <a:latin typeface="Times New Roman" panose="02020603050405020304" pitchFamily="18" charset="0"/>
                <a:cs typeface="Times New Roman" panose="02020603050405020304" pitchFamily="18" charset="0"/>
              </a:rPr>
              <a:t>– dodržování zásad správy a řízení společnosti je zárukou toho, že představenstvo, dozorčí rady, správní orgány budou pracovat podle etických principů a konceptu CSR. </a:t>
            </a: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29714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a:solidFill>
                  <a:schemeClr val="bg1"/>
                </a:solidFill>
                <a:latin typeface="Times New Roman" panose="02020603050405020304" pitchFamily="18" charset="0"/>
                <a:cs typeface="Times New Roman" panose="02020603050405020304" pitchFamily="18" charset="0"/>
              </a:rPr>
              <a:t>3 pilíře CSR</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2" name="Obdélník 1">
            <a:extLst>
              <a:ext uri="{FF2B5EF4-FFF2-40B4-BE49-F238E27FC236}">
                <a16:creationId xmlns:a16="http://schemas.microsoft.com/office/drawing/2014/main" id="{81741F5E-FFE9-48A0-841D-07EBA95919B3}"/>
              </a:ext>
            </a:extLst>
          </p:cNvPr>
          <p:cNvSpPr/>
          <p:nvPr/>
        </p:nvSpPr>
        <p:spPr>
          <a:xfrm>
            <a:off x="107504" y="4299942"/>
            <a:ext cx="8928992" cy="600164"/>
          </a:xfrm>
          <a:prstGeom prst="rect">
            <a:avLst/>
          </a:prstGeom>
        </p:spPr>
        <p:txBody>
          <a:bodyPr wrap="square">
            <a:spAutoFit/>
          </a:bodyPr>
          <a:lstStyle/>
          <a:p>
            <a:r>
              <a:rPr lang="cs-CZ" sz="1100" dirty="0"/>
              <a:t>Aktuální odkaz:</a:t>
            </a:r>
          </a:p>
          <a:p>
            <a:r>
              <a:rPr lang="en-GB" sz="1100" dirty="0">
                <a:hlinkClick r:id="rId3"/>
              </a:rPr>
              <a:t>https://www.transparency.org/en/cpi/2021?gclid=Cj0KCQjwkOqZBhDNARIsAACsbfKCmO0cZSkk8O0jgo7fUgk6rlupmduK_4haPvrq3MqD3_PRNX06akAaAqimEALw_wcB</a:t>
            </a:r>
            <a:r>
              <a:rPr lang="cs-CZ" sz="1100" dirty="0"/>
              <a:t> </a:t>
            </a:r>
            <a:endParaRPr lang="en-GB" sz="1100" dirty="0"/>
          </a:p>
        </p:txBody>
      </p:sp>
      <p:pic>
        <p:nvPicPr>
          <p:cNvPr id="4" name="Obrázek 3">
            <a:extLst>
              <a:ext uri="{FF2B5EF4-FFF2-40B4-BE49-F238E27FC236}">
                <a16:creationId xmlns:a16="http://schemas.microsoft.com/office/drawing/2014/main" id="{7142699F-3AA3-48DD-9801-2039650A0035}"/>
              </a:ext>
            </a:extLst>
          </p:cNvPr>
          <p:cNvPicPr>
            <a:picLocks noChangeAspect="1"/>
          </p:cNvPicPr>
          <p:nvPr/>
        </p:nvPicPr>
        <p:blipFill rotWithShape="1">
          <a:blip r:embed="rId4"/>
          <a:srcRect t="13600" b="9400"/>
          <a:stretch/>
        </p:blipFill>
        <p:spPr>
          <a:xfrm>
            <a:off x="0" y="0"/>
            <a:ext cx="9144000" cy="3960439"/>
          </a:xfrm>
          <a:prstGeom prst="rect">
            <a:avLst/>
          </a:prstGeom>
        </p:spPr>
      </p:pic>
    </p:spTree>
    <p:extLst>
      <p:ext uri="{BB962C8B-B14F-4D97-AF65-F5344CB8AC3E}">
        <p14:creationId xmlns:p14="http://schemas.microsoft.com/office/powerpoint/2010/main" val="10838779"/>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12070</TotalTime>
  <Words>2472</Words>
  <Application>Microsoft Office PowerPoint</Application>
  <PresentationFormat>Předvádění na obrazovce (16:9)</PresentationFormat>
  <Paragraphs>390</Paragraphs>
  <Slides>26</Slides>
  <Notes>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26</vt:i4>
      </vt:variant>
    </vt:vector>
  </HeadingPairs>
  <TitlesOfParts>
    <vt:vector size="32" baseType="lpstr">
      <vt:lpstr>Arial</vt:lpstr>
      <vt:lpstr>Calibri</vt:lpstr>
      <vt:lpstr>Enriqueta</vt:lpstr>
      <vt:lpstr>Times New Roman</vt:lpstr>
      <vt:lpstr>Wingdings</vt:lpstr>
      <vt:lpstr>SLU</vt:lpstr>
      <vt:lpstr>3 pilíře CSR </vt:lpstr>
      <vt:lpstr>Obsahové zaměření přednášky</vt:lpstr>
      <vt:lpstr>Obsahové zaměření přednášky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Příklady aktivit v ekonomickém pilíři</vt:lpstr>
      <vt:lpstr>Příklad</vt:lpstr>
      <vt:lpstr>Prezentace aplikace PowerPoint</vt:lpstr>
      <vt:lpstr>Příklady interních aktivit v sociálním pilíři</vt:lpstr>
      <vt:lpstr>Příklady interních aktivit v sociálním pilíři</vt:lpstr>
      <vt:lpstr>Příklady externích aktivit v sociálním pilíři</vt:lpstr>
      <vt:lpstr>Příklad</vt:lpstr>
      <vt:lpstr>Prezentace aplikace PowerPoint</vt:lpstr>
      <vt:lpstr>Příklady aktivit v environmentálním pilíři</vt:lpstr>
      <vt:lpstr>Příklady aktivit v environmentálním pilíři</vt:lpstr>
      <vt:lpstr>Prezentace aplikace PowerPoint</vt:lpstr>
      <vt:lpstr>Prezentace aplikace PowerPoint</vt:lpstr>
      <vt:lpstr>Prezentace aplikace PowerPoint</vt:lpstr>
      <vt:lpstr>Prezentace aplikace PowerPoint</vt:lpstr>
      <vt:lpstr> Děkuji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Pavel Adámek</cp:lastModifiedBy>
  <cp:revision>173</cp:revision>
  <dcterms:created xsi:type="dcterms:W3CDTF">2016-07-06T15:42:34Z</dcterms:created>
  <dcterms:modified xsi:type="dcterms:W3CDTF">2024-10-07T12:17:17Z</dcterms:modified>
</cp:coreProperties>
</file>