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1" r:id="rId3"/>
    <p:sldId id="363" r:id="rId4"/>
    <p:sldId id="332" r:id="rId5"/>
    <p:sldId id="384" r:id="rId6"/>
    <p:sldId id="259" r:id="rId7"/>
    <p:sldId id="325" r:id="rId8"/>
    <p:sldId id="324" r:id="rId9"/>
    <p:sldId id="326" r:id="rId10"/>
    <p:sldId id="333" r:id="rId11"/>
    <p:sldId id="336" r:id="rId12"/>
    <p:sldId id="328" r:id="rId13"/>
    <p:sldId id="327" r:id="rId14"/>
    <p:sldId id="337" r:id="rId15"/>
    <p:sldId id="329" r:id="rId16"/>
    <p:sldId id="334" r:id="rId17"/>
    <p:sldId id="330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3" d="100"/>
          <a:sy n="103" d="100"/>
        </p:scale>
        <p:origin x="81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management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přednáška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Životní cyklus podniku</a:t>
            </a:r>
          </a:p>
        </p:txBody>
      </p:sp>
      <p:pic>
        <p:nvPicPr>
          <p:cNvPr id="5" name="Zástupný symbol pro obsah 3" descr="greiner_růs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" y="1052736"/>
            <a:ext cx="7488833" cy="3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Greinerův</a:t>
            </a:r>
            <a:r>
              <a:rPr lang="cs-CZ" dirty="0"/>
              <a:t> model růstu podniku </a:t>
            </a:r>
          </a:p>
        </p:txBody>
      </p:sp>
      <p:pic>
        <p:nvPicPr>
          <p:cNvPr id="5" name="Zástupný symbol pro obsah 3" descr="greiner_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550"/>
            <a:ext cx="5400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Typy krizí dle typu podniků</a:t>
            </a: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223" y="708646"/>
            <a:ext cx="4007554" cy="40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6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r>
              <a:rPr lang="cs-CZ" sz="1800" b="1" i="1" dirty="0"/>
              <a:t>Chronické stadium</a:t>
            </a:r>
          </a:p>
          <a:p>
            <a:r>
              <a:rPr lang="cs-CZ" sz="1800" b="1" i="1" dirty="0"/>
              <a:t>Stadium vyřešení krize</a:t>
            </a:r>
          </a:p>
          <a:p>
            <a:endParaRPr lang="cs-CZ" sz="1800" dirty="0"/>
          </a:p>
          <a:p>
            <a:pPr>
              <a:buNone/>
            </a:pPr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Vývoj krize v organizaci</a:t>
            </a:r>
          </a:p>
        </p:txBody>
      </p:sp>
    </p:spTree>
    <p:extLst>
      <p:ext uri="{BB962C8B-B14F-4D97-AF65-F5344CB8AC3E}">
        <p14:creationId xmlns:p14="http://schemas.microsoft.com/office/powerpoint/2010/main" val="3034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Krize typu „rychlá smrt“</a:t>
            </a:r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71550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Krize typu „pomalé umírání“</a:t>
            </a:r>
          </a:p>
        </p:txBody>
      </p:sp>
      <p:pic>
        <p:nvPicPr>
          <p:cNvPr id="5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0441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Úplně řízená krize</a:t>
            </a: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3189"/>
            <a:ext cx="7509519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60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5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107504" y="853361"/>
            <a:ext cx="7704855" cy="38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Přednášející: Ing. Šárka Zapletalová, Ph.D.</a:t>
            </a:r>
          </a:p>
          <a:p>
            <a:pPr lvl="1" algn="just"/>
            <a:r>
              <a:rPr lang="cs-CZ" sz="1400" dirty="0"/>
              <a:t>Kancelář: B202</a:t>
            </a:r>
          </a:p>
          <a:p>
            <a:pPr lvl="1" algn="just"/>
            <a:r>
              <a:rPr lang="cs-CZ" sz="1400" dirty="0"/>
              <a:t>Konzultační hodiny: čtvrtek 12,30 –14,30 Email: </a:t>
            </a:r>
            <a:r>
              <a:rPr lang="cs-CZ" sz="1400" dirty="0" err="1">
                <a:hlinkClick r:id="rId2"/>
              </a:rPr>
              <a:t>zapletalova</a:t>
            </a:r>
            <a:r>
              <a:rPr lang="en-US" sz="1400" dirty="0">
                <a:hlinkClick r:id="rId2"/>
              </a:rPr>
              <a:t>@</a:t>
            </a:r>
            <a:r>
              <a:rPr lang="cs-CZ" sz="1400" dirty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/>
              <a:t>Telefon: 596 398 433</a:t>
            </a:r>
          </a:p>
          <a:p>
            <a:pPr marL="457200" lvl="1" indent="0" algn="just">
              <a:buNone/>
            </a:pPr>
            <a:endParaRPr lang="cs-CZ" sz="1400" dirty="0"/>
          </a:p>
          <a:p>
            <a:pPr algn="just"/>
            <a:r>
              <a:rPr lang="cs-CZ" sz="1800" dirty="0"/>
              <a:t>Veškeré materiály, informace a podklady ke studiu: IS SU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r>
              <a:rPr lang="cs-CZ" sz="1800" dirty="0"/>
              <a:t>Požadavky na ukončení předmětu:</a:t>
            </a:r>
          </a:p>
          <a:p>
            <a:pPr lvl="1" algn="just"/>
            <a:r>
              <a:rPr lang="cs-CZ" sz="1400" dirty="0"/>
              <a:t>Docházka na semináře a plnění úkolů – 5% hodnocení</a:t>
            </a:r>
          </a:p>
          <a:p>
            <a:pPr lvl="1" algn="just"/>
            <a:r>
              <a:rPr lang="cs-CZ" sz="1400" dirty="0"/>
              <a:t>Průběžný test: absolvování online formou přes IS SU v seminářích v týdnu 4. 11. – 10. 11. 2024: 20% hodnocení</a:t>
            </a:r>
          </a:p>
          <a:p>
            <a:pPr lvl="1" algn="just"/>
            <a:r>
              <a:rPr lang="cs-CZ" sz="1400" dirty="0"/>
              <a:t>Seminární práce: vypracování seminární práce a její odevzdání přes </a:t>
            </a:r>
            <a:r>
              <a:rPr lang="cs-CZ" sz="1400" dirty="0" err="1"/>
              <a:t>Odevzdávárnu</a:t>
            </a:r>
            <a:r>
              <a:rPr lang="cs-CZ" sz="1400" dirty="0"/>
              <a:t> v IS SU nejpozději do 8. 12. 2024: 15% hodnocení</a:t>
            </a:r>
          </a:p>
          <a:p>
            <a:pPr lvl="1" algn="just"/>
            <a:r>
              <a:rPr lang="cs-CZ" sz="1400" dirty="0"/>
              <a:t>Úspěšné absolvování zkoušky (ústní forma): 60% hodnocení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Základní informace k předmětu</a:t>
            </a:r>
          </a:p>
        </p:txBody>
      </p:sp>
    </p:spTree>
    <p:extLst>
      <p:ext uri="{BB962C8B-B14F-4D97-AF65-F5344CB8AC3E}">
        <p14:creationId xmlns:p14="http://schemas.microsoft.com/office/powerpoint/2010/main" val="25637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LEDNICKÝ, V. A KOLEKTIV AUTORŮ. </a:t>
            </a:r>
            <a:r>
              <a:rPr lang="cs-CZ" sz="1800" i="1" dirty="0"/>
              <a:t>Krizový management</a:t>
            </a:r>
            <a:r>
              <a:rPr lang="cs-CZ" sz="1800" dirty="0"/>
              <a:t>. Karviná: Obchodně podnikatelská fakulta, 2012. ISBN 978-80-7248-782-0.</a:t>
            </a:r>
          </a:p>
          <a:p>
            <a:r>
              <a:rPr lang="cs-CZ" sz="1800" dirty="0"/>
              <a:t>MIKUŠOVÁ, M. </a:t>
            </a:r>
            <a:r>
              <a:rPr lang="cs-CZ" sz="1800" i="1" dirty="0"/>
              <a:t>Krizový management pro malé a střední podniky</a:t>
            </a:r>
            <a:r>
              <a:rPr lang="cs-CZ" sz="1800" dirty="0"/>
              <a:t>. Bratislava: </a:t>
            </a:r>
            <a:r>
              <a:rPr lang="cs-CZ" sz="1800" dirty="0" err="1"/>
              <a:t>Wolters</a:t>
            </a:r>
            <a:r>
              <a:rPr lang="cs-CZ" sz="1800" dirty="0"/>
              <a:t> </a:t>
            </a:r>
            <a:r>
              <a:rPr lang="cs-CZ" sz="1800" dirty="0" err="1"/>
              <a:t>Kluwer</a:t>
            </a:r>
            <a:r>
              <a:rPr lang="cs-CZ" sz="1800" dirty="0"/>
              <a:t>, 2014. ISBN 978-80-8168-106-6.</a:t>
            </a:r>
          </a:p>
          <a:p>
            <a:r>
              <a:rPr lang="cs-CZ" sz="1800" dirty="0"/>
              <a:t>ZAPLETALOVÁ, Š. A KOLEKTIV AUTORŮ. </a:t>
            </a:r>
            <a:r>
              <a:rPr lang="cs-CZ" sz="1800" i="1" dirty="0"/>
              <a:t>Krizový management pro 21. století</a:t>
            </a:r>
            <a:r>
              <a:rPr lang="cs-CZ" sz="1800" dirty="0"/>
              <a:t>. Praha: </a:t>
            </a:r>
            <a:r>
              <a:rPr lang="cs-CZ" sz="1800" dirty="0" err="1"/>
              <a:t>Ekopress</a:t>
            </a:r>
            <a:r>
              <a:rPr lang="cs-CZ" sz="1800" dirty="0"/>
              <a:t>, 2012. ISBN 978-80-86929-85-9.</a:t>
            </a:r>
          </a:p>
          <a:p>
            <a:r>
              <a:rPr lang="cs-CZ" sz="1800" dirty="0"/>
              <a:t>A další dle sylabů...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Základní studijní literatura</a:t>
            </a:r>
          </a:p>
        </p:txBody>
      </p:sp>
    </p:spTree>
    <p:extLst>
      <p:ext uri="{BB962C8B-B14F-4D97-AF65-F5344CB8AC3E}">
        <p14:creationId xmlns:p14="http://schemas.microsoft.com/office/powerpoint/2010/main" val="3728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47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r>
              <a:rPr lang="cs-CZ" sz="1800" i="1" dirty="0"/>
              <a:t>(italština </a:t>
            </a:r>
            <a:r>
              <a:rPr lang="cs-CZ" sz="1800" i="1" dirty="0" err="1"/>
              <a:t>risico</a:t>
            </a:r>
            <a:r>
              <a:rPr lang="cs-CZ" sz="1800" i="1" dirty="0"/>
              <a:t>) </a:t>
            </a:r>
            <a:r>
              <a:rPr lang="cs-CZ" sz="1800" dirty="0"/>
              <a:t>– nebezpečí vzniku škody, poškození, ztráty či zničení, případně nezdaru při podnikání.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</a:p>
          <a:p>
            <a:pPr lvl="1" algn="just"/>
            <a:r>
              <a:rPr lang="cs-CZ" sz="1400" dirty="0"/>
              <a:t>kombinace pravděpodobnosti nebo četnosti výskytu a následků určité nebezpečné události;</a:t>
            </a:r>
          </a:p>
          <a:p>
            <a:pPr lvl="1"/>
            <a:r>
              <a:rPr lang="cs-CZ" sz="1400" dirty="0"/>
              <a:t>pravděpodobnost nebo možnost vzniku nezdaru (ztráty);</a:t>
            </a:r>
          </a:p>
          <a:p>
            <a:pPr lvl="1"/>
            <a:r>
              <a:rPr lang="cs-CZ" sz="1400" dirty="0"/>
              <a:t>variabilita možných výsledků nebo nejistota jejich dosažen;</a:t>
            </a:r>
          </a:p>
          <a:p>
            <a:pPr lvl="1"/>
            <a:r>
              <a:rPr lang="cs-CZ" sz="1400" dirty="0"/>
              <a:t>odchýlení skutečných a očekávaných výsledků;</a:t>
            </a:r>
          </a:p>
          <a:p>
            <a:pPr lvl="1"/>
            <a:r>
              <a:rPr lang="cs-CZ" sz="1400" dirty="0"/>
              <a:t>pravděpodobnost jakéhokoliv výsledku, odlišného od očekávaného;</a:t>
            </a:r>
          </a:p>
          <a:p>
            <a:pPr lvl="1"/>
            <a:r>
              <a:rPr lang="cs-CZ" sz="1400" dirty="0"/>
              <a:t>možnost vzniku ztráty nebo zisku.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dirty="0"/>
              <a:t>Management rizika </a:t>
            </a:r>
            <a:r>
              <a:rPr lang="cs-CZ" sz="1800" dirty="0"/>
              <a:t>– systematický a koordinovaný způsob práce s rizikem a nejistotou uplatňovaný v rámci celého podniku a zahrnující všechny druhy rizik.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Riziko</a:t>
            </a:r>
          </a:p>
        </p:txBody>
      </p:sp>
    </p:spTree>
    <p:extLst>
      <p:ext uri="{BB962C8B-B14F-4D97-AF65-F5344CB8AC3E}">
        <p14:creationId xmlns:p14="http://schemas.microsoft.com/office/powerpoint/2010/main" val="3524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Vnitřní a vnější ekonomická rizika</a:t>
            </a:r>
          </a:p>
          <a:p>
            <a:r>
              <a:rPr lang="cs-CZ" sz="1800" dirty="0"/>
              <a:t>Výrobní (technologická) a technická rizika</a:t>
            </a:r>
          </a:p>
          <a:p>
            <a:r>
              <a:rPr lang="cs-CZ" sz="1800" dirty="0"/>
              <a:t>Sociálně pracovní rizika</a:t>
            </a:r>
          </a:p>
          <a:p>
            <a:r>
              <a:rPr lang="cs-CZ" sz="1800" dirty="0"/>
              <a:t>Informační rizika</a:t>
            </a:r>
          </a:p>
          <a:p>
            <a:r>
              <a:rPr lang="cs-CZ" sz="1800" dirty="0"/>
              <a:t>Dodavatelská rizika</a:t>
            </a:r>
          </a:p>
          <a:p>
            <a:r>
              <a:rPr lang="cs-CZ" sz="1800" dirty="0"/>
              <a:t>Politická rizika</a:t>
            </a:r>
          </a:p>
          <a:p>
            <a:r>
              <a:rPr lang="cs-CZ" sz="1800" dirty="0"/>
              <a:t>Tržní rizika</a:t>
            </a:r>
          </a:p>
          <a:p>
            <a:r>
              <a:rPr lang="cs-CZ" sz="1800" dirty="0"/>
              <a:t>Legislativní rizika</a:t>
            </a:r>
          </a:p>
          <a:p>
            <a:r>
              <a:rPr lang="cs-CZ" sz="1800" dirty="0"/>
              <a:t>Přírodní rizika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Klasifikace rizik</a:t>
            </a:r>
          </a:p>
        </p:txBody>
      </p:sp>
    </p:spTree>
    <p:extLst>
      <p:ext uri="{BB962C8B-B14F-4D97-AF65-F5344CB8AC3E}">
        <p14:creationId xmlns:p14="http://schemas.microsoft.com/office/powerpoint/2010/main" val="364016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Krize</a:t>
            </a:r>
          </a:p>
        </p:txBody>
      </p:sp>
      <p:pic>
        <p:nvPicPr>
          <p:cNvPr id="5" name="Zástupný symbol pro obsah 3" descr="krize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02" y="2081327"/>
            <a:ext cx="4824536" cy="20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1560" y="915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Krize </a:t>
            </a:r>
            <a:r>
              <a:rPr lang="cs-CZ" i="1" dirty="0"/>
              <a:t>(starořecké slovo </a:t>
            </a:r>
            <a:r>
              <a:rPr lang="cs-CZ" i="1" dirty="0" err="1"/>
              <a:t>crino</a:t>
            </a:r>
            <a:r>
              <a:rPr lang="cs-CZ" i="1" dirty="0"/>
              <a:t>)</a:t>
            </a:r>
            <a:r>
              <a:rPr lang="cs-CZ" dirty="0"/>
              <a:t> - situace, v níž je významným způsobem narušená rovnováha mezi základními charakteristikami systému na jedné straně a postojem okolního prostředí k danému systému na straně druhé.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Krize je téměř vždy rozkladná.</a:t>
            </a:r>
          </a:p>
          <a:p>
            <a:r>
              <a:rPr lang="cs-CZ" sz="1800" dirty="0"/>
              <a:t>Krize je téměř vždy negativní.</a:t>
            </a:r>
          </a:p>
          <a:p>
            <a:r>
              <a:rPr lang="cs-CZ" sz="1800" dirty="0"/>
              <a:t>Krize rozděluje organizaci.</a:t>
            </a:r>
          </a:p>
          <a:p>
            <a:r>
              <a:rPr lang="cs-CZ" sz="1800" dirty="0"/>
              <a:t>Krize může vyvolávat zkreslené nebo nesprávné dojmy.</a:t>
            </a:r>
          </a:p>
          <a:p>
            <a:r>
              <a:rPr lang="cs-CZ" sz="1800" dirty="0"/>
              <a:t>Krize zpravidla překvapí.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Charakteristické znaky krize</a:t>
            </a:r>
          </a:p>
        </p:txBody>
      </p:sp>
    </p:spTree>
    <p:extLst>
      <p:ext uri="{BB962C8B-B14F-4D97-AF65-F5344CB8AC3E}">
        <p14:creationId xmlns:p14="http://schemas.microsoft.com/office/powerpoint/2010/main" val="3918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marL="0" indent="0" algn="just">
              <a:buNone/>
            </a:pPr>
            <a:r>
              <a:rPr lang="cs-CZ" sz="1800" dirty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Typologie krizí</a:t>
            </a:r>
          </a:p>
        </p:txBody>
      </p:sp>
    </p:spTree>
    <p:extLst>
      <p:ext uri="{BB962C8B-B14F-4D97-AF65-F5344CB8AC3E}">
        <p14:creationId xmlns:p14="http://schemas.microsoft.com/office/powerpoint/2010/main" val="2756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Koho se krize dotýká – organizace/stát/svět</a:t>
            </a:r>
          </a:p>
          <a:p>
            <a:r>
              <a:rPr lang="cs-CZ" sz="1800" dirty="0"/>
              <a:t>Jak velký bude dopad krize – lokální/globální</a:t>
            </a:r>
          </a:p>
          <a:p>
            <a:r>
              <a:rPr lang="cs-CZ" sz="1800" dirty="0"/>
              <a:t>Z pohledu příčin vzniku – interní/externí, objektivní/subjektivní, nahodilé/zákonité</a:t>
            </a:r>
          </a:p>
          <a:p>
            <a:r>
              <a:rPr lang="cs-CZ" sz="1800" dirty="0"/>
              <a:t>Z pohledu míry odhadu – neočekávané/předvídané</a:t>
            </a:r>
          </a:p>
          <a:p>
            <a:r>
              <a:rPr lang="cs-CZ" sz="1800" dirty="0"/>
              <a:t>Z pohledu zjevnosti – zjevná/latentní</a:t>
            </a:r>
          </a:p>
          <a:p>
            <a:r>
              <a:rPr lang="cs-CZ" sz="1800" dirty="0"/>
              <a:t>Míra nebezpečnosti – hluboká/mělká</a:t>
            </a:r>
          </a:p>
          <a:p>
            <a:r>
              <a:rPr lang="cs-CZ" sz="1800" dirty="0"/>
              <a:t>Z pohledu dlouhodobosti – krátkodobá/dlouhodobá  </a:t>
            </a:r>
          </a:p>
          <a:p>
            <a:pPr marL="0" lvl="0" indent="0" algn="just">
              <a:buNone/>
            </a:pPr>
            <a:r>
              <a:rPr lang="cs-CZ" sz="1800" dirty="0"/>
              <a:t> </a:t>
            </a:r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Typologie krizí v organizacích</a:t>
            </a:r>
          </a:p>
        </p:txBody>
      </p:sp>
    </p:spTree>
    <p:extLst>
      <p:ext uri="{BB962C8B-B14F-4D97-AF65-F5344CB8AC3E}">
        <p14:creationId xmlns:p14="http://schemas.microsoft.com/office/powerpoint/2010/main" val="901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665</Words>
  <Application>Microsoft Office PowerPoint</Application>
  <PresentationFormat>Předvádění na obrazovce (16:9)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Enriqueta</vt:lpstr>
      <vt:lpstr>Times New Roman</vt:lpstr>
      <vt:lpstr>SLU</vt:lpstr>
      <vt:lpstr>Krize </vt:lpstr>
      <vt:lpstr>Základní informace k předmětu</vt:lpstr>
      <vt:lpstr>Základní studijní literatura</vt:lpstr>
      <vt:lpstr>Riziko</vt:lpstr>
      <vt:lpstr>Klasifikace rizik</vt:lpstr>
      <vt:lpstr>Krize</vt:lpstr>
      <vt:lpstr>Charakteristické znaky krize</vt:lpstr>
      <vt:lpstr>Typologie krizí</vt:lpstr>
      <vt:lpstr>Typologie krizí v organizacích</vt:lpstr>
      <vt:lpstr>Životní cyklus podniku</vt:lpstr>
      <vt:lpstr>Greinerův model růstu podniku </vt:lpstr>
      <vt:lpstr>Typy krizí dle typu podniků</vt:lpstr>
      <vt:lpstr>Vývoj krize v organizaci</vt:lpstr>
      <vt:lpstr>Krize typu „rychlá smrt“</vt:lpstr>
      <vt:lpstr>Krize typu „pomalé umírání“</vt:lpstr>
      <vt:lpstr>Úplně řízená krize</vt:lpstr>
      <vt:lpstr>Utlumení krize ve fázi symptomů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Šárka Zapletalová</cp:lastModifiedBy>
  <cp:revision>219</cp:revision>
  <dcterms:created xsi:type="dcterms:W3CDTF">2016-07-06T15:42:34Z</dcterms:created>
  <dcterms:modified xsi:type="dcterms:W3CDTF">2024-09-30T16:33:42Z</dcterms:modified>
</cp:coreProperties>
</file>