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405" r:id="rId3"/>
    <p:sldId id="450" r:id="rId4"/>
    <p:sldId id="435" r:id="rId5"/>
    <p:sldId id="436" r:id="rId6"/>
    <p:sldId id="426" r:id="rId7"/>
    <p:sldId id="427" r:id="rId8"/>
    <p:sldId id="428" r:id="rId9"/>
    <p:sldId id="429" r:id="rId10"/>
    <p:sldId id="430" r:id="rId11"/>
    <p:sldId id="431" r:id="rId12"/>
    <p:sldId id="432" r:id="rId13"/>
    <p:sldId id="433" r:id="rId14"/>
    <p:sldId id="434" r:id="rId15"/>
    <p:sldId id="437" r:id="rId16"/>
    <p:sldId id="449" r:id="rId17"/>
    <p:sldId id="438" r:id="rId18"/>
    <p:sldId id="439" r:id="rId19"/>
    <p:sldId id="440" r:id="rId20"/>
    <p:sldId id="441" r:id="rId21"/>
    <p:sldId id="442" r:id="rId22"/>
    <p:sldId id="443" r:id="rId23"/>
    <p:sldId id="444" r:id="rId24"/>
    <p:sldId id="445" r:id="rId25"/>
    <p:sldId id="452" r:id="rId26"/>
    <p:sldId id="453" r:id="rId27"/>
    <p:sldId id="454" r:id="rId28"/>
    <p:sldId id="455" r:id="rId29"/>
    <p:sldId id="456" r:id="rId30"/>
    <p:sldId id="457" r:id="rId3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p:scale>
          <a:sx n="75" d="100"/>
          <a:sy n="75" d="100"/>
        </p:scale>
        <p:origin x="43" y="461"/>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18.11.2024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Analýza a hodnocení rizika</a:t>
            </a: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KRIZOVÝ MANAGEMENT</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Jednoduché hodnocení rizika OSHA</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912" y="1347614"/>
            <a:ext cx="7572210" cy="2664296"/>
          </a:xfrm>
          <a:prstGeom prst="rect">
            <a:avLst/>
          </a:prstGeom>
        </p:spPr>
      </p:pic>
    </p:spTree>
    <p:extLst>
      <p:ext uri="{BB962C8B-B14F-4D97-AF65-F5344CB8AC3E}">
        <p14:creationId xmlns:p14="http://schemas.microsoft.com/office/powerpoint/2010/main" val="23431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algn="just"/>
            <a:r>
              <a:rPr lang="cs-CZ" sz="1800" dirty="0"/>
              <a:t>Jedná se o jednu z nejpoužívanějších metod pro hodnocení rizik. Míra (velikost) rizika je kombinací pravděpodobností výskytu rizika a možné závažnosti následku rizika. Rizika jsou vždy vztažena k pracovní pozici a pracovnímu místu. Chráněnou hodnotou je lidský život a zdraví.</a:t>
            </a:r>
            <a:br>
              <a:rPr lang="cs-CZ" sz="1800" dirty="0"/>
            </a:br>
            <a:r>
              <a:rPr lang="cs-CZ" sz="1800" b="1" dirty="0"/>
              <a:t>Tabulka pro hodnocení pravděpodobnosti ohrožení</a:t>
            </a:r>
          </a:p>
          <a:p>
            <a:pPr marL="0" indent="0">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2436465"/>
            <a:ext cx="5124450" cy="2295525"/>
          </a:xfrm>
          <a:prstGeom prst="rect">
            <a:avLst/>
          </a:prstGeom>
        </p:spPr>
      </p:pic>
    </p:spTree>
    <p:extLst>
      <p:ext uri="{BB962C8B-B14F-4D97-AF65-F5344CB8AC3E}">
        <p14:creationId xmlns:p14="http://schemas.microsoft.com/office/powerpoint/2010/main" val="4138051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marL="0" indent="0" algn="just">
              <a:buNone/>
            </a:pPr>
            <a:r>
              <a:rPr lang="cs-CZ" sz="1800" b="1" dirty="0"/>
              <a:t>Závažnost následků rizika</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991" y="1433512"/>
            <a:ext cx="6440472" cy="2866430"/>
          </a:xfrm>
          <a:prstGeom prst="rect">
            <a:avLst/>
          </a:prstGeom>
        </p:spPr>
      </p:pic>
    </p:spTree>
    <p:extLst>
      <p:ext uri="{BB962C8B-B14F-4D97-AF65-F5344CB8AC3E}">
        <p14:creationId xmlns:p14="http://schemas.microsoft.com/office/powerpoint/2010/main" val="215789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marL="0" indent="0" algn="just">
              <a:buNone/>
            </a:pPr>
            <a:r>
              <a:rPr lang="cs-CZ" sz="1800" b="1" dirty="0"/>
              <a:t>Výsledná míra rizika</a:t>
            </a:r>
          </a:p>
          <a:p>
            <a:pPr marL="0" indent="0" algn="just">
              <a:buNone/>
            </a:pPr>
            <a:r>
              <a:rPr lang="cs-CZ" sz="1800" dirty="0"/>
              <a:t>Výsledná míra rizika je stanovena jako součin pravděpodobnosti vzniku rizika a závažnosti možných následků. R – míra rizika, P – pravděpodobnost výskytu, Z – závažnost následků.</a:t>
            </a:r>
          </a:p>
          <a:p>
            <a:pPr marL="0" indent="0" algn="just">
              <a:buNone/>
            </a:pPr>
            <a:r>
              <a:rPr lang="cs-CZ" sz="1800" b="1" dirty="0"/>
              <a:t>R = P x Z</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2427734"/>
            <a:ext cx="4876800" cy="2171700"/>
          </a:xfrm>
          <a:prstGeom prst="rect">
            <a:avLst/>
          </a:prstGeom>
        </p:spPr>
      </p:pic>
    </p:spTree>
    <p:extLst>
      <p:ext uri="{BB962C8B-B14F-4D97-AF65-F5344CB8AC3E}">
        <p14:creationId xmlns:p14="http://schemas.microsoft.com/office/powerpoint/2010/main" val="748507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marL="0" indent="0" algn="just">
              <a:buNone/>
            </a:pPr>
            <a:r>
              <a:rPr lang="cs-CZ" sz="1600" dirty="0"/>
              <a:t>Přijatelnost rizika (bezpečnost) musí mít alespoň 2 stupně (přijatelné, nepřijatelné), může být ale vícestupňová. Čím více má přijatelnost rizika stupňů, tím je jemněji odstupňovaná.</a:t>
            </a:r>
          </a:p>
          <a:p>
            <a:pPr marL="0" indent="0" algn="just">
              <a:buNone/>
            </a:pPr>
            <a:r>
              <a:rPr lang="cs-CZ" sz="1600" b="1" dirty="0"/>
              <a:t>Výsledná bezpečnost – hodnocení rizika</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2160240"/>
            <a:ext cx="4829175" cy="2571750"/>
          </a:xfrm>
          <a:prstGeom prst="rect">
            <a:avLst/>
          </a:prstGeom>
        </p:spPr>
      </p:pic>
    </p:spTree>
    <p:extLst>
      <p:ext uri="{BB962C8B-B14F-4D97-AF65-F5344CB8AC3E}">
        <p14:creationId xmlns:p14="http://schemas.microsoft.com/office/powerpoint/2010/main" val="1080941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a:t>
            </a:r>
            <a:r>
              <a:rPr lang="cs-CZ" sz="1800" b="1" dirty="0" err="1"/>
              <a:t>What-If</a:t>
            </a:r>
            <a:r>
              <a:rPr lang="cs-CZ" sz="1800" b="1" dirty="0"/>
              <a:t>“ (Co se stane, když…)</a:t>
            </a:r>
          </a:p>
          <a:p>
            <a:pPr algn="just"/>
            <a:r>
              <a:rPr lang="cs-CZ" sz="1800" dirty="0"/>
              <a:t>Metoda „</a:t>
            </a:r>
            <a:r>
              <a:rPr lang="cs-CZ" sz="1800" dirty="0" err="1"/>
              <a:t>What</a:t>
            </a:r>
            <a:r>
              <a:rPr lang="cs-CZ" sz="1800" dirty="0"/>
              <a:t> – </a:t>
            </a:r>
            <a:r>
              <a:rPr lang="cs-CZ" sz="1800" dirty="0" err="1"/>
              <a:t>if</a:t>
            </a:r>
            <a:r>
              <a:rPr lang="cs-CZ" sz="1800" dirty="0"/>
              <a:t>“ je založena na brainstormingu, při kterém kvalifikovaný pracovní tým (dobře seznámený se zkoumaným procesem) prověřuje formou dotazů a odpovědí neočekávané události, které se mohou v procesu vyskytnout. Formulované dotazy začínají charakteristickým „</a:t>
            </a:r>
            <a:r>
              <a:rPr lang="cs-CZ" sz="1800" dirty="0" err="1"/>
              <a:t>What</a:t>
            </a:r>
            <a:r>
              <a:rPr lang="cs-CZ" sz="1800" dirty="0"/>
              <a:t> – </a:t>
            </a:r>
            <a:r>
              <a:rPr lang="cs-CZ" sz="1800" dirty="0" err="1"/>
              <a:t>if</a:t>
            </a:r>
            <a:r>
              <a:rPr lang="cs-CZ" sz="1800" dirty="0"/>
              <a:t>“ (Co se stane, když …?)</a:t>
            </a:r>
          </a:p>
          <a:p>
            <a:pPr algn="just"/>
            <a:r>
              <a:rPr lang="cs-CZ" sz="1800" dirty="0"/>
              <a:t>Identifikace možných selhání a jejich následků se uskutečňuje formou tvořivých pracovních porad. Porad se zúčastní vybraná skupina odborníků dobře seznámených se zkoumaným procesem. Kdokoliv v týmu může formulovat otázku typu „Co se stane, když…“, která ho zajímá. Pracovní tým pak hledá odpovědi na takto formulované dotazy. Odhadují se následky vzniklého stavu nebo situace, navrhují se opatření a doporučení.</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2205554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a:t>
            </a:r>
            <a:r>
              <a:rPr lang="cs-CZ" sz="1800" b="1" dirty="0" err="1"/>
              <a:t>What-If</a:t>
            </a:r>
            <a:r>
              <a:rPr lang="cs-CZ" sz="1800" b="1" dirty="0"/>
              <a:t>“ (Co se stane, když…)</a:t>
            </a:r>
          </a:p>
          <a:p>
            <a:pPr algn="just"/>
            <a:r>
              <a:rPr lang="cs-CZ" sz="1800" dirty="0"/>
              <a:t>Prověřování při bezpečnostní studii se může týkat např. budov, energetického systému, surovin, produktů, skladů, provozních praktik, pracovních postupů, provozního prostředí, provozní bezpečnosti apod.</a:t>
            </a:r>
          </a:p>
          <a:p>
            <a:pPr algn="just"/>
            <a:r>
              <a:rPr lang="cs-CZ" sz="1800" dirty="0"/>
              <a:t>V praxi je metoda „</a:t>
            </a:r>
            <a:r>
              <a:rPr lang="cs-CZ" sz="1800" dirty="0" err="1"/>
              <a:t>What</a:t>
            </a:r>
            <a:r>
              <a:rPr lang="cs-CZ" sz="1800" dirty="0"/>
              <a:t> – </a:t>
            </a:r>
            <a:r>
              <a:rPr lang="cs-CZ" sz="1800" dirty="0" err="1"/>
              <a:t>if</a:t>
            </a:r>
            <a:r>
              <a:rPr lang="cs-CZ" sz="1800" dirty="0"/>
              <a:t>“ relativně oblíbená, neboť neklade vysoké nároky na čas. Je však nutno počítat s tím, že nižší časová náročnost studie má kořeny v intuitivním, méně systematickém postupu.</a:t>
            </a:r>
          </a:p>
          <a:p>
            <a:pPr algn="just"/>
            <a:r>
              <a:rPr lang="cs-CZ" sz="1800" dirty="0"/>
              <a:t>Cílem porady je identifikovat nebezpečné stavy a provozní situace. Dále pracovní tým odhaduje možné následky a navrhuje opatření vedoucí ke snížení rizika.</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1649073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a:t>
            </a:r>
            <a:r>
              <a:rPr lang="cs-CZ" sz="1800" b="1" dirty="0" err="1"/>
              <a:t>What-If</a:t>
            </a:r>
            <a:r>
              <a:rPr lang="cs-CZ" sz="1800" b="1" dirty="0"/>
              <a:t>“ (Co se stane, když…)</a:t>
            </a:r>
          </a:p>
          <a:p>
            <a:pPr marL="0" indent="0" algn="just">
              <a:buNone/>
            </a:pPr>
            <a:r>
              <a:rPr lang="cs-CZ" sz="1800" b="1" dirty="0"/>
              <a:t>Postup metody:</a:t>
            </a:r>
          </a:p>
          <a:p>
            <a:pPr algn="just"/>
            <a:r>
              <a:rPr lang="cs-CZ" sz="1700" dirty="0"/>
              <a:t>Příprava – příprava spočívá ve shromažďování všech dostupných podkladů. Jedná se zpravidla o popis procesu, výkresovou dokumentaci a provozní předpisy. Je nutné, aby podklady byly dostupné zejména pro vlastní týmovou práci při studii. Jedná-li se o stávající zařízení, je vhodná fyzická prohlídka zařízení.</a:t>
            </a:r>
          </a:p>
          <a:p>
            <a:pPr algn="just"/>
            <a:r>
              <a:rPr lang="cs-CZ" sz="1700" dirty="0"/>
              <a:t>Je vhodné předběžně připravit některé otázky pro studii. Zdrojem otázek může být minulá studie nebo podobná studie.</a:t>
            </a:r>
          </a:p>
          <a:p>
            <a:pPr algn="just"/>
            <a:r>
              <a:rPr lang="cs-CZ" sz="1700" dirty="0"/>
              <a:t>Porada – vlastní porada začíná odborně fundovaným popisem a vysvětlením účelu daného procesu. Při popisu se tým seznámí se zajištěním bezpečnosti procesu, bezpečnostní výstrojí a postupy používanými pro zajištění bezpečnosti obsluhy.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476048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Metoda „</a:t>
            </a:r>
            <a:r>
              <a:rPr lang="cs-CZ" sz="1500" b="1" dirty="0" err="1"/>
              <a:t>What-If</a:t>
            </a:r>
            <a:r>
              <a:rPr lang="cs-CZ" sz="1500" b="1" dirty="0"/>
              <a:t>“ (Co se stane, když…)</a:t>
            </a:r>
          </a:p>
          <a:p>
            <a:pPr marL="0" indent="0" algn="just">
              <a:buNone/>
            </a:pPr>
            <a:r>
              <a:rPr lang="cs-CZ" sz="1500" b="1" dirty="0"/>
              <a:t>Postup metody:</a:t>
            </a:r>
          </a:p>
          <a:p>
            <a:pPr algn="just"/>
            <a:r>
              <a:rPr lang="cs-CZ" sz="1500" dirty="0"/>
              <a:t>Formulování dotazů – čas potřebný pro formulaci dotazů nelze předem vymezit. Doba trvání porady by neměla přesáhnou 4 hodiny, zejména pokud porada další den pokračuje. Není však vhodné ukončit poradu v okamžiku tvořivého přemýšlení. Pokud se jedná o větší proces, je vhodné ho rozdělit na menší části, které se prověřují postupně. Tím se lze vyhnout únavné formulaci velkého počtu otázek, které budou teprve někdy později posuzovány. Otázky mohou souviset s jakýmikoliv abnormálními podmínkami, nejen s poruchami komponent nebo odchylkami procesu. Všechny otázky se zapisují. V průběhu porady však může být vznesena jakákoliv námitka týkající se bezpečnosti procesu a to i když není vyjádřena přímo. Otázky formulované postupně jednotlivými účastníky porady zasahují do různých odborných oblastí. Je proto vhodné dotazy roztřídit do několika </a:t>
            </a:r>
            <a:r>
              <a:rPr lang="cs-CZ" sz="1500" dirty="0" err="1"/>
              <a:t>tématických</a:t>
            </a:r>
            <a:r>
              <a:rPr lang="cs-CZ" sz="1500" dirty="0"/>
              <a:t> skupin, např. bezpečnost elektrického zařízení, zajištění před požárem nebo bezpečnost a ochrana zdraví obsluhy. Každé oblasti se může věnovat tým složený z jednoho nebo více odborníků. V případě, že je již takové nebo podobné zařízení někde provozováno, lze využít konzultací s pracovníky provozu.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4128810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b="1" dirty="0"/>
              <a:t>Metoda FMEA a FMECA (Analýza způsobů a důsledků poruch)</a:t>
            </a:r>
          </a:p>
          <a:p>
            <a:pPr algn="just"/>
            <a:r>
              <a:rPr lang="cs-CZ" sz="1400" dirty="0"/>
              <a:t>Metoda FMEA (</a:t>
            </a:r>
            <a:r>
              <a:rPr lang="cs-CZ" sz="1400" dirty="0" err="1"/>
              <a:t>Failure</a:t>
            </a:r>
            <a:r>
              <a:rPr lang="cs-CZ" sz="1400" dirty="0"/>
              <a:t> </a:t>
            </a:r>
            <a:r>
              <a:rPr lang="cs-CZ" sz="1400" dirty="0" err="1"/>
              <a:t>Modes</a:t>
            </a:r>
            <a:r>
              <a:rPr lang="cs-CZ" sz="1400" dirty="0"/>
              <a:t> and </a:t>
            </a:r>
            <a:r>
              <a:rPr lang="cs-CZ" sz="1400" dirty="0" err="1"/>
              <a:t>Effects</a:t>
            </a:r>
            <a:r>
              <a:rPr lang="cs-CZ" sz="1400" dirty="0"/>
              <a:t> </a:t>
            </a:r>
            <a:r>
              <a:rPr lang="cs-CZ" sz="1400" dirty="0" err="1"/>
              <a:t>Analysis</a:t>
            </a:r>
            <a:r>
              <a:rPr lang="cs-CZ" sz="1400" dirty="0"/>
              <a:t>) stejně jako metoda FMECA (</a:t>
            </a:r>
            <a:r>
              <a:rPr lang="cs-CZ" sz="1400" dirty="0" err="1"/>
              <a:t>Failure</a:t>
            </a:r>
            <a:r>
              <a:rPr lang="cs-CZ" sz="1400" dirty="0"/>
              <a:t> </a:t>
            </a:r>
            <a:r>
              <a:rPr lang="cs-CZ" sz="1400" dirty="0" err="1"/>
              <a:t>Modes</a:t>
            </a:r>
            <a:r>
              <a:rPr lang="cs-CZ" sz="1400" dirty="0"/>
              <a:t>, </a:t>
            </a:r>
            <a:r>
              <a:rPr lang="cs-CZ" sz="1400" dirty="0" err="1"/>
              <a:t>Effects</a:t>
            </a:r>
            <a:r>
              <a:rPr lang="cs-CZ" sz="1400" dirty="0"/>
              <a:t> and </a:t>
            </a:r>
            <a:r>
              <a:rPr lang="cs-CZ" sz="1400" dirty="0" err="1"/>
              <a:t>Criticality</a:t>
            </a:r>
            <a:r>
              <a:rPr lang="cs-CZ" sz="1400" dirty="0"/>
              <a:t> </a:t>
            </a:r>
            <a:r>
              <a:rPr lang="cs-CZ" sz="1400" dirty="0" err="1"/>
              <a:t>Analysis</a:t>
            </a:r>
            <a:r>
              <a:rPr lang="cs-CZ" sz="1400" dirty="0"/>
              <a:t>) – </a:t>
            </a:r>
            <a:r>
              <a:rPr lang="cs-CZ" sz="1400" b="1" dirty="0"/>
              <a:t>analýza způsobů, následků a kritičnosti poruch</a:t>
            </a:r>
            <a:r>
              <a:rPr lang="cs-CZ" sz="1400" dirty="0"/>
              <a:t>, jsou metody vyvinuté pro potřeby studia poruch systémů. Jsou aplikovatelné na různé systémy (mechanické, elektrické, hydraulické aj.) a jejich kombinace. </a:t>
            </a:r>
          </a:p>
          <a:p>
            <a:pPr algn="just"/>
            <a:r>
              <a:rPr lang="cs-CZ" sz="1400" dirty="0"/>
              <a:t>FMEA stanoví postup vzniku, průběhu a důsledku poruchy. FMECA pak umožňuje uvažovat závažnost poruch a kritičnost jejího výskytu.</a:t>
            </a:r>
          </a:p>
          <a:p>
            <a:pPr algn="just"/>
            <a:r>
              <a:rPr lang="cs-CZ" sz="1400" dirty="0"/>
              <a:t>FMEA je vhodná především při hodnocení jednotlivých prvků systému, které mohou vést k selhání celého systému. Metoda se příliš nehodí pro složité systémy s mnoha prvky. FMECA navíc umožňuje určit kritičnost vzniku poruchy pro selhání systému. Pomocí této metody je možno riziko kvantifikovat.</a:t>
            </a:r>
          </a:p>
          <a:p>
            <a:pPr marL="0" indent="0" algn="just">
              <a:buNone/>
            </a:pPr>
            <a:r>
              <a:rPr lang="cs-CZ" sz="1400" b="1" dirty="0"/>
              <a:t>Cílem obou metod je:</a:t>
            </a:r>
          </a:p>
          <a:p>
            <a:pPr algn="just"/>
            <a:r>
              <a:rPr lang="cs-CZ" sz="1400" dirty="0"/>
              <a:t>vyhodnocení důsledků a posloupnost jevů vedoucích k poruše, </a:t>
            </a:r>
          </a:p>
          <a:p>
            <a:pPr algn="just"/>
            <a:r>
              <a:rPr lang="cs-CZ" sz="1400" dirty="0"/>
              <a:t>určení závažnosti důsledků poruchy s ohledem na správný výkon funkce,</a:t>
            </a:r>
          </a:p>
          <a:p>
            <a:pPr algn="just"/>
            <a:r>
              <a:rPr lang="cs-CZ" sz="1400" dirty="0"/>
              <a:t>klasifikování zjištěných poruch podle toho, za jakých podmínek mohou být diagnostikovány,</a:t>
            </a:r>
          </a:p>
          <a:p>
            <a:pPr algn="just"/>
            <a:r>
              <a:rPr lang="cs-CZ" sz="1400" dirty="0"/>
              <a:t>určení ukazatelů závažnosti a pravděpodobnosti vzniku poruchy.</a:t>
            </a:r>
          </a:p>
          <a:p>
            <a:pPr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2831481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800" dirty="0"/>
          </a:p>
          <a:p>
            <a:pPr algn="just"/>
            <a:r>
              <a:rPr lang="cs-CZ" sz="1800" b="1" dirty="0"/>
              <a:t>identifikace rizik</a:t>
            </a:r>
            <a:r>
              <a:rPr lang="cs-CZ" sz="1800" dirty="0"/>
              <a:t> (risk </a:t>
            </a:r>
            <a:r>
              <a:rPr lang="cs-CZ" sz="1800" dirty="0" err="1"/>
              <a:t>identification</a:t>
            </a:r>
            <a:r>
              <a:rPr lang="cs-CZ" sz="1800" dirty="0"/>
              <a:t>)</a:t>
            </a:r>
          </a:p>
          <a:p>
            <a:pPr algn="just"/>
            <a:r>
              <a:rPr lang="cs-CZ" sz="1800" b="1" dirty="0"/>
              <a:t>analýza rizik</a:t>
            </a:r>
            <a:r>
              <a:rPr lang="cs-CZ" sz="1800" dirty="0"/>
              <a:t> (risk </a:t>
            </a:r>
            <a:r>
              <a:rPr lang="cs-CZ" sz="1800" dirty="0" err="1"/>
              <a:t>analysis</a:t>
            </a:r>
            <a:r>
              <a:rPr lang="cs-CZ" sz="1800" dirty="0"/>
              <a:t>)</a:t>
            </a:r>
          </a:p>
          <a:p>
            <a:pPr algn="just"/>
            <a:r>
              <a:rPr lang="cs-CZ" sz="1800" b="1" dirty="0"/>
              <a:t>zhodnocení rizik</a:t>
            </a:r>
            <a:r>
              <a:rPr lang="cs-CZ" sz="1800" dirty="0"/>
              <a:t> (risk </a:t>
            </a:r>
            <a:r>
              <a:rPr lang="cs-CZ" sz="1800" dirty="0" err="1"/>
              <a:t>evaluation</a:t>
            </a:r>
            <a:r>
              <a:rPr lang="cs-CZ" sz="1800" dirty="0"/>
              <a:t>) </a:t>
            </a:r>
          </a:p>
          <a:p>
            <a:pPr algn="just"/>
            <a:r>
              <a:rPr lang="cs-CZ" sz="1800" b="1" dirty="0"/>
              <a:t>ošetření rizik </a:t>
            </a:r>
            <a:r>
              <a:rPr lang="cs-CZ" sz="1800" dirty="0"/>
              <a:t>(risk </a:t>
            </a:r>
            <a:r>
              <a:rPr lang="cs-CZ" sz="1800" dirty="0" err="1"/>
              <a:t>mitigation</a:t>
            </a:r>
            <a:r>
              <a:rPr lang="cs-CZ" sz="1800" dirty="0"/>
              <a:t>)</a:t>
            </a:r>
          </a:p>
          <a:p>
            <a:pPr algn="just"/>
            <a:r>
              <a:rPr lang="cs-CZ" sz="1800" b="1" dirty="0"/>
              <a:t>zvládnutí rizik</a:t>
            </a:r>
            <a:r>
              <a:rPr lang="cs-CZ" sz="1800" dirty="0"/>
              <a:t> (respektive jejich zmírnění)</a:t>
            </a:r>
          </a:p>
          <a:p>
            <a:pPr algn="just"/>
            <a:r>
              <a:rPr lang="cs-CZ" sz="1800" b="1" dirty="0"/>
              <a:t>monitoringu rizik</a:t>
            </a:r>
            <a:r>
              <a:rPr lang="cs-CZ" sz="1800" dirty="0"/>
              <a:t> (risk monitoring and </a:t>
            </a:r>
            <a:r>
              <a:rPr lang="cs-CZ" sz="1800" dirty="0" err="1"/>
              <a:t>review</a:t>
            </a:r>
            <a:r>
              <a:rPr lang="cs-CZ" sz="1800" dirty="0"/>
              <a:t>) </a:t>
            </a:r>
          </a:p>
          <a:p>
            <a:pPr algn="just"/>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Řízení rizika</a:t>
            </a:r>
            <a:endParaRPr lang="cs-CZ" sz="1800" dirty="0"/>
          </a:p>
        </p:txBody>
      </p:sp>
    </p:spTree>
    <p:extLst>
      <p:ext uri="{BB962C8B-B14F-4D97-AF65-F5344CB8AC3E}">
        <p14:creationId xmlns:p14="http://schemas.microsoft.com/office/powerpoint/2010/main" val="37104579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Metoda FMEA a FMECA</a:t>
            </a:r>
          </a:p>
          <a:p>
            <a:pPr marL="0" indent="0" algn="just">
              <a:buNone/>
            </a:pPr>
            <a:r>
              <a:rPr lang="cs-CZ" sz="1500" b="1" dirty="0"/>
              <a:t>Obě metody používají následující kroky:</a:t>
            </a:r>
          </a:p>
          <a:p>
            <a:pPr algn="just"/>
            <a:r>
              <a:rPr lang="cs-CZ" sz="1500" dirty="0"/>
              <a:t>popis systému a jeho základních funkcí, definování minimálních funkcí s ohledem na zvolená kritéria (bezpečnost, spolehlivost apod.),</a:t>
            </a:r>
          </a:p>
          <a:p>
            <a:pPr algn="just"/>
            <a:r>
              <a:rPr lang="cs-CZ" sz="1500" dirty="0"/>
              <a:t>vypracování funkčních a spolehlivostních blokových diagramů, a jiných diagramů a matematických modelů,</a:t>
            </a:r>
          </a:p>
          <a:p>
            <a:pPr algn="just"/>
            <a:r>
              <a:rPr lang="cs-CZ" sz="1500" dirty="0"/>
              <a:t>stanovení základních principů a odpovídající dokumentace potřebné pro provádění analýzy,</a:t>
            </a:r>
          </a:p>
          <a:p>
            <a:pPr algn="just"/>
            <a:r>
              <a:rPr lang="cs-CZ" sz="1500" dirty="0"/>
              <a:t>identifikace (způsobů) poruch, jejich příčin a důsledků, jejich relativní důležitosti a jejich posloupnosti,</a:t>
            </a:r>
          </a:p>
          <a:p>
            <a:pPr algn="just"/>
            <a:r>
              <a:rPr lang="cs-CZ" sz="1500" dirty="0"/>
              <a:t>volba metod a opatření k detekci a izolaci poruch,</a:t>
            </a:r>
          </a:p>
          <a:p>
            <a:pPr algn="just"/>
            <a:r>
              <a:rPr lang="cs-CZ" sz="1500" dirty="0"/>
              <a:t>návrh konstrukčních a provozních opatření pro závažné poruchy,</a:t>
            </a:r>
          </a:p>
          <a:p>
            <a:pPr algn="just"/>
            <a:r>
              <a:rPr lang="cs-CZ" sz="1500" dirty="0"/>
              <a:t>dále pokračuje FMECA,</a:t>
            </a:r>
          </a:p>
          <a:p>
            <a:pPr algn="just"/>
            <a:r>
              <a:rPr lang="cs-CZ" sz="1500" dirty="0"/>
              <a:t>určení kritičnosti jevu, kvantifikace důsledků poruch (pouze FMECA),</a:t>
            </a:r>
          </a:p>
          <a:p>
            <a:pPr algn="just"/>
            <a:r>
              <a:rPr lang="cs-CZ" sz="1500" dirty="0"/>
              <a:t>stanovení pravděpodobnosti vzniku poruch (pouze FMECA).</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1692418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Metoda FMEA a FMECA</a:t>
            </a:r>
          </a:p>
          <a:p>
            <a:pPr marL="0" indent="0">
              <a:buNone/>
            </a:pPr>
            <a:endParaRPr lang="cs-CZ" sz="1600" b="1" dirty="0"/>
          </a:p>
          <a:p>
            <a:pPr marL="0" indent="0">
              <a:buNone/>
            </a:pPr>
            <a:r>
              <a:rPr lang="cs-CZ" sz="1600" b="1" dirty="0"/>
              <a:t>Obě metody jsou zakončeny:</a:t>
            </a:r>
          </a:p>
          <a:p>
            <a:r>
              <a:rPr lang="cs-CZ" sz="1600" dirty="0"/>
              <a:t>vyšetření určitých kombinací vícenásobných poruch,</a:t>
            </a:r>
          </a:p>
          <a:p>
            <a:r>
              <a:rPr lang="cs-CZ" sz="1600" dirty="0"/>
              <a:t>doporučení na snížení pravděpodobnosti vzniku poruch a omezení jejich následků.</a:t>
            </a:r>
          </a:p>
          <a:p>
            <a:pPr marL="0" indent="0">
              <a:buNone/>
            </a:pPr>
            <a:endParaRPr lang="cs-CZ" sz="1600" dirty="0"/>
          </a:p>
          <a:p>
            <a:pPr marL="0" indent="0">
              <a:buNone/>
            </a:pPr>
            <a:r>
              <a:rPr lang="cs-CZ" sz="1600" dirty="0"/>
              <a:t>Při použití FMECA jsou </a:t>
            </a:r>
            <a:r>
              <a:rPr lang="cs-CZ" sz="1600" b="1" dirty="0"/>
              <a:t>poruchy (havárie)</a:t>
            </a:r>
            <a:r>
              <a:rPr lang="cs-CZ" sz="1600" dirty="0"/>
              <a:t> zařazovány podle pravděpodobnosti výskytu do kategorií:</a:t>
            </a:r>
            <a:br>
              <a:rPr lang="cs-CZ" sz="1600" dirty="0"/>
            </a:br>
            <a:r>
              <a:rPr lang="cs-CZ" sz="1600" dirty="0"/>
              <a:t>velmi nízká – nepravděpodobný, ale možný výskyt poruchy,</a:t>
            </a:r>
          </a:p>
          <a:p>
            <a:r>
              <a:rPr lang="cs-CZ" sz="1600" dirty="0"/>
              <a:t>nízká – málo pravděpodobný výskyt poruchy,</a:t>
            </a:r>
          </a:p>
          <a:p>
            <a:r>
              <a:rPr lang="cs-CZ" sz="1600" dirty="0"/>
              <a:t>střední – příležitostný výskyt poruchy,</a:t>
            </a:r>
          </a:p>
          <a:p>
            <a:r>
              <a:rPr lang="cs-CZ" sz="1600" dirty="0"/>
              <a:t>vysoká – pravděpodobný výskyt poruchy,</a:t>
            </a:r>
          </a:p>
          <a:p>
            <a:r>
              <a:rPr lang="cs-CZ" sz="1600" dirty="0"/>
              <a:t>velmi vysoká – častý výskyt poruchy.</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2818060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FMEA a FMECA</a:t>
            </a:r>
          </a:p>
          <a:p>
            <a:pPr marL="0" indent="0">
              <a:buNone/>
            </a:pPr>
            <a:endParaRPr lang="cs-CZ" sz="1800" b="1" dirty="0"/>
          </a:p>
          <a:p>
            <a:pPr marL="0" indent="0">
              <a:buNone/>
            </a:pPr>
            <a:r>
              <a:rPr lang="cs-CZ" sz="1800" dirty="0"/>
              <a:t>Obdobně i </a:t>
            </a:r>
            <a:r>
              <a:rPr lang="cs-CZ" sz="1800" b="1" dirty="0"/>
              <a:t>závažnost následků poruchy (havárie)</a:t>
            </a:r>
            <a:r>
              <a:rPr lang="cs-CZ" sz="1800" dirty="0"/>
              <a:t> je rozdělena do kategorií:</a:t>
            </a:r>
            <a:br>
              <a:rPr lang="cs-CZ" sz="1800" dirty="0"/>
            </a:br>
            <a:endParaRPr lang="cs-CZ" sz="1800" dirty="0"/>
          </a:p>
          <a:p>
            <a:r>
              <a:rPr lang="cs-CZ" sz="1800" dirty="0"/>
              <a:t>zanedbatelné škody, lidský život nebo zdraví by nebylo ohroženo, </a:t>
            </a:r>
          </a:p>
          <a:p>
            <a:r>
              <a:rPr lang="cs-CZ" sz="1800" dirty="0"/>
              <a:t>malé škody, ale zanedbatelně ohrožuje lidský život nebo zdraví,</a:t>
            </a:r>
          </a:p>
          <a:p>
            <a:r>
              <a:rPr lang="cs-CZ" sz="1800" dirty="0"/>
              <a:t>významné škody, ale zanedbatelně ohrožuje lidský život nebo zdraví,</a:t>
            </a:r>
          </a:p>
          <a:p>
            <a:r>
              <a:rPr lang="cs-CZ" sz="1800" dirty="0"/>
              <a:t>velice závažné škody, ohrožuje lidský život nebo zdraví,</a:t>
            </a:r>
          </a:p>
          <a:p>
            <a:r>
              <a:rPr lang="cs-CZ" sz="1800" dirty="0"/>
              <a:t>katastrofické škody, smrt nebo zranění člověka.</a:t>
            </a:r>
          </a:p>
          <a:p>
            <a:pPr marL="0" indent="0">
              <a:buNone/>
            </a:pPr>
            <a:br>
              <a:rPr lang="cs-CZ" sz="1800" dirty="0"/>
            </a:b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3940600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FMEA a FMECA</a:t>
            </a:r>
          </a:p>
          <a:p>
            <a:pPr marL="0" indent="0">
              <a:buNone/>
            </a:pPr>
            <a:r>
              <a:rPr lang="cs-CZ" sz="1800" dirty="0"/>
              <a:t>Pomocí těchto kategorií můžeme riziko poruchy (havárie) vyjádřit pomocí matice: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1518108"/>
            <a:ext cx="4819650" cy="1695450"/>
          </a:xfrm>
          <a:prstGeom prst="rect">
            <a:avLst/>
          </a:prstGeom>
        </p:spPr>
      </p:pic>
      <p:sp>
        <p:nvSpPr>
          <p:cNvPr id="4" name="Obdélník 3"/>
          <p:cNvSpPr/>
          <p:nvPr/>
        </p:nvSpPr>
        <p:spPr>
          <a:xfrm>
            <a:off x="431540" y="3327198"/>
            <a:ext cx="7452828" cy="1477328"/>
          </a:xfrm>
          <a:prstGeom prst="rect">
            <a:avLst/>
          </a:prstGeom>
        </p:spPr>
        <p:txBody>
          <a:bodyPr wrap="square">
            <a:spAutoFit/>
          </a:bodyPr>
          <a:lstStyle/>
          <a:p>
            <a:pPr marL="285750" indent="-285750" algn="just">
              <a:buFont typeface="Arial" panose="020B0604020202020204" pitchFamily="34" charset="0"/>
              <a:buChar char="•"/>
            </a:pPr>
            <a:r>
              <a:rPr lang="cs-CZ" dirty="0"/>
              <a:t>Jiným způsobem vyjádření rizikovosti poruchy (havárie) je použití porovnávací hodnoty rizika (PHR), která je funkčním vyjádřením rizika. PHR zohledňuje i bezpečnostní opatření na snížení rizik. Pro stanovení PHR se využívá verbálního vyjádření pravděpodobnosti poruchy, následků a opatření. Pro výpočet se používá následující vztah: </a:t>
            </a:r>
            <a:r>
              <a:rPr lang="cs-CZ" b="1" dirty="0"/>
              <a:t>PHR = A x B x C</a:t>
            </a:r>
            <a:endParaRPr lang="cs-CZ" dirty="0"/>
          </a:p>
        </p:txBody>
      </p:sp>
    </p:spTree>
    <p:extLst>
      <p:ext uri="{BB962C8B-B14F-4D97-AF65-F5344CB8AC3E}">
        <p14:creationId xmlns:p14="http://schemas.microsoft.com/office/powerpoint/2010/main" val="29290854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Analýza stromu poruch FTA (</a:t>
            </a:r>
            <a:r>
              <a:rPr lang="cs-CZ" sz="1600" b="1" dirty="0" err="1"/>
              <a:t>Fault</a:t>
            </a:r>
            <a:r>
              <a:rPr lang="cs-CZ" sz="1600" b="1" dirty="0"/>
              <a:t> </a:t>
            </a:r>
            <a:r>
              <a:rPr lang="cs-CZ" sz="1600" b="1" dirty="0" err="1"/>
              <a:t>Tree</a:t>
            </a:r>
            <a:r>
              <a:rPr lang="cs-CZ" sz="1600" b="1" dirty="0"/>
              <a:t> </a:t>
            </a:r>
            <a:r>
              <a:rPr lang="cs-CZ" sz="1600" b="1" dirty="0" err="1"/>
              <a:t>Analysis</a:t>
            </a:r>
            <a:r>
              <a:rPr lang="cs-CZ" sz="1600" b="1" dirty="0"/>
              <a:t>)</a:t>
            </a:r>
          </a:p>
          <a:p>
            <a:pPr algn="just"/>
            <a:r>
              <a:rPr lang="cs-CZ" sz="1600" dirty="0"/>
              <a:t>Analýza stromu poruch (poruchových stavů) je deduktivní technika, která se zaměřuje na jednu určitou nehodu nebo velké selhání systému a ozřejmuje metodu pro stanovení příčin takové události. </a:t>
            </a:r>
          </a:p>
          <a:p>
            <a:pPr algn="just"/>
            <a:r>
              <a:rPr lang="cs-CZ" sz="1600" dirty="0"/>
              <a:t>Strom poruch je grafický model, který zobrazuje různé kombinace poruch zařízení a lidských chyb, které mohou vyústit ve vážnou systémovou poruchu, která nás zajímá (tzv. vrcholová událost). </a:t>
            </a:r>
          </a:p>
          <a:p>
            <a:pPr algn="just"/>
            <a:r>
              <a:rPr lang="cs-CZ" sz="1600" dirty="0"/>
              <a:t>Síla FTA jako kvalitativního nástroje je v její schopnosti identifikovat kombinace základních poruch zařízení a lidských chyb, které mohou vést k nehodě. To analytikovi umožňuje zaměřit se na preventivní nebo zmírňující opatření týkající se významných základních příčin tak, aby byla snížena pravděpodobnost vzniku nehody. </a:t>
            </a:r>
          </a:p>
          <a:p>
            <a:pPr algn="just"/>
            <a:r>
              <a:rPr lang="cs-CZ" sz="1600" dirty="0"/>
              <a:t>FTA vytváří logické modely poruch systému.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analýzy systémů </a:t>
            </a:r>
            <a:endParaRPr lang="cs-CZ" sz="1800" dirty="0"/>
          </a:p>
        </p:txBody>
      </p:sp>
    </p:spTree>
    <p:extLst>
      <p:ext uri="{BB962C8B-B14F-4D97-AF65-F5344CB8AC3E}">
        <p14:creationId xmlns:p14="http://schemas.microsoft.com/office/powerpoint/2010/main" val="2914774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Analýza stromu událostí ETA (</a:t>
            </a:r>
            <a:r>
              <a:rPr lang="cs-CZ" sz="1600" b="1" dirty="0" err="1"/>
              <a:t>Event</a:t>
            </a:r>
            <a:r>
              <a:rPr lang="cs-CZ" sz="1600" b="1" dirty="0"/>
              <a:t> </a:t>
            </a:r>
            <a:r>
              <a:rPr lang="cs-CZ" sz="1600" b="1" dirty="0" err="1"/>
              <a:t>Tree</a:t>
            </a:r>
            <a:r>
              <a:rPr lang="cs-CZ" sz="1600" b="1" dirty="0"/>
              <a:t> </a:t>
            </a:r>
            <a:r>
              <a:rPr lang="cs-CZ" sz="1600" b="1" dirty="0" err="1"/>
              <a:t>Analysis</a:t>
            </a:r>
            <a:r>
              <a:rPr lang="cs-CZ" sz="1600" b="1" dirty="0"/>
              <a:t>)</a:t>
            </a:r>
          </a:p>
          <a:p>
            <a:pPr algn="just"/>
            <a:r>
              <a:rPr lang="cs-CZ" sz="1600" dirty="0"/>
              <a:t>Strom událostí graficky ukazuje možné koncové stavy nějaké nehody, která následovala po iniciační události (určitá porucha zařízení nebo lidská chyba).</a:t>
            </a:r>
          </a:p>
          <a:p>
            <a:pPr algn="just"/>
            <a:r>
              <a:rPr lang="cs-CZ" sz="1600" dirty="0"/>
              <a:t>Analýza stromu událostí uvažuje odezvy bezpečnostních systémů a operátorů na iniciační událost a určuje možné koncové stavy této nehody. Výsledkem analýzy ETA jsou scénáře nehody; tj. soubor poruch nebo chyb, které vedou k nehodě. Tyto výsledky popisují možné koncové stavy nehody pomocí sekvence událostí (úspěchy nebo selhání bezpečnostních funkcí), které následují po iniciační události. </a:t>
            </a:r>
          </a:p>
          <a:p>
            <a:pPr algn="just"/>
            <a:r>
              <a:rPr lang="cs-CZ" sz="1600" dirty="0"/>
              <a:t>Analýza ETA je vhodná pro analýzu složitých procesů, které mají několik úrovní bezpečnostních systémů nebo postupů pro případ nouze vhodných pro odezvu na určité iniciační události. </a:t>
            </a:r>
          </a:p>
          <a:p>
            <a:pPr algn="just"/>
            <a:r>
              <a:rPr lang="cs-CZ" sz="1600" dirty="0"/>
              <a:t>Výsledkem analýzy stromu poruch jsou modely stromu poruch a úspěchy nebo neúspěchy bezpečnostních systémů, které vedou ke každému definovanému koncovému stavu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analýzy systémů </a:t>
            </a:r>
            <a:endParaRPr lang="cs-CZ" sz="1800" dirty="0"/>
          </a:p>
        </p:txBody>
      </p:sp>
    </p:spTree>
    <p:extLst>
      <p:ext uri="{BB962C8B-B14F-4D97-AF65-F5344CB8AC3E}">
        <p14:creationId xmlns:p14="http://schemas.microsoft.com/office/powerpoint/2010/main" val="899468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Analýza příčin a následků CCA (Cause-</a:t>
            </a:r>
            <a:r>
              <a:rPr lang="cs-CZ" sz="1600" b="1" dirty="0" err="1"/>
              <a:t>Consequence</a:t>
            </a:r>
            <a:r>
              <a:rPr lang="cs-CZ" sz="1600" b="1" dirty="0"/>
              <a:t> </a:t>
            </a:r>
            <a:r>
              <a:rPr lang="cs-CZ" sz="1600" b="1" dirty="0" err="1"/>
              <a:t>Analysis</a:t>
            </a:r>
            <a:r>
              <a:rPr lang="cs-CZ" sz="1600" b="1" dirty="0"/>
              <a:t>)</a:t>
            </a:r>
          </a:p>
          <a:p>
            <a:pPr algn="just"/>
            <a:r>
              <a:rPr lang="cs-CZ" sz="1600" dirty="0"/>
              <a:t>Analýza příčin a následků je směs analýzy stromu poruch a analýzy stromu událostí.</a:t>
            </a:r>
          </a:p>
          <a:p>
            <a:pPr algn="just"/>
            <a:r>
              <a:rPr lang="cs-CZ" sz="1600" dirty="0"/>
              <a:t>Největší předností CCA je její použití jako komunikačního prostředku: diagram příčin a následků zobrazuje vztahy mezi koncovými stavy nehody (následky) a jejich základními příčinami. </a:t>
            </a:r>
          </a:p>
          <a:p>
            <a:pPr algn="just"/>
            <a:r>
              <a:rPr lang="cs-CZ" sz="1600" dirty="0"/>
              <a:t>Protože grafická forma, jež kombinuje jak strom poruch tak strom událostí do stejného diagramu, může být hodně detailní, užívá se tato technika obvykle nejvíce v případech, kdy logika poruch analyzovaných nehod je poměrně jednoduchá.</a:t>
            </a:r>
          </a:p>
          <a:p>
            <a:pPr algn="just"/>
            <a:r>
              <a:rPr lang="cs-CZ" sz="1600" dirty="0"/>
              <a:t>Jak už napovídá název, účelem analýzy příčin a následků je odhalit základní příčiny a následky možných nehod.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analýzy systémů </a:t>
            </a:r>
            <a:endParaRPr lang="cs-CZ" sz="1800" dirty="0"/>
          </a:p>
        </p:txBody>
      </p:sp>
    </p:spTree>
    <p:extLst>
      <p:ext uri="{BB962C8B-B14F-4D97-AF65-F5344CB8AC3E}">
        <p14:creationId xmlns:p14="http://schemas.microsoft.com/office/powerpoint/2010/main" val="3148943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Analýza lidské spolehlivosti HRA (</a:t>
            </a:r>
            <a:r>
              <a:rPr lang="cs-CZ" sz="1600" b="1" dirty="0" err="1"/>
              <a:t>Human</a:t>
            </a:r>
            <a:r>
              <a:rPr lang="cs-CZ" sz="1600" b="1" dirty="0"/>
              <a:t> Reliability </a:t>
            </a:r>
            <a:r>
              <a:rPr lang="cs-CZ" sz="1600" b="1" dirty="0" err="1"/>
              <a:t>Analysis</a:t>
            </a:r>
            <a:r>
              <a:rPr lang="cs-CZ" sz="1600" b="1" dirty="0"/>
              <a:t>)</a:t>
            </a:r>
          </a:p>
          <a:p>
            <a:pPr algn="just"/>
            <a:r>
              <a:rPr lang="cs-CZ" sz="1600" dirty="0"/>
              <a:t>Analýza lidské spolehlivosti je systematické hodnocení faktorů, které ovlivňují výkonnost operátorů, údržbářů, techniků a ostatního personálu podniku. </a:t>
            </a:r>
          </a:p>
          <a:p>
            <a:pPr algn="just"/>
            <a:r>
              <a:rPr lang="cs-CZ" sz="1600" dirty="0"/>
              <a:t>Zahrnuje jeden z několika typů obtížných analýz; tyto typy analýz popisují fyzikální charakteristiky a charakteristiky prostředí společně s dovednostmi, znalostmi a schopnostmi vyžadovanými od těch, kdo provádějí zkoumané úkony. </a:t>
            </a:r>
          </a:p>
          <a:p>
            <a:pPr algn="just"/>
            <a:r>
              <a:rPr lang="cs-CZ" sz="1600" dirty="0"/>
              <a:t>Analýza lidské spolehlivosti identifikuje situace náchylné k chybám nebo omylům, které mohou vést k nehodám. </a:t>
            </a:r>
          </a:p>
          <a:p>
            <a:pPr algn="just"/>
            <a:r>
              <a:rPr lang="cs-CZ" sz="1600" dirty="0"/>
              <a:t>Analýza lidské spolehlivosti může být také použita ke stopování příčin lidských chyb. </a:t>
            </a:r>
          </a:p>
          <a:p>
            <a:pPr algn="just"/>
            <a:r>
              <a:rPr lang="cs-CZ" sz="1600" dirty="0"/>
              <a:t>Analýza lidské spolehlivosti se obvykle provádí ve spojení s jinými technikami hodnocení zdrojů rizika.</a:t>
            </a:r>
          </a:p>
          <a:p>
            <a:pPr algn="just"/>
            <a:r>
              <a:rPr lang="cs-CZ" sz="1600" dirty="0"/>
              <a:t>Účelem analýzy lidské spolehlivosti je identifikovat potenciální lidské chyby a jejich účinky nebo identifikovat příčiny lidských chyb.</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analýzy systémů </a:t>
            </a:r>
            <a:endParaRPr lang="cs-CZ" sz="1800" dirty="0"/>
          </a:p>
        </p:txBody>
      </p:sp>
    </p:spTree>
    <p:extLst>
      <p:ext uri="{BB962C8B-B14F-4D97-AF65-F5344CB8AC3E}">
        <p14:creationId xmlns:p14="http://schemas.microsoft.com/office/powerpoint/2010/main" val="891293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Hodnocení následků je společně s určováním pravděpodobností a frekvencí významný krok při kvantifikaci rizika – následky na lidech, následky na okolním prostředí, sociálně-ekonomické následky.</a:t>
            </a:r>
          </a:p>
          <a:p>
            <a:pPr algn="just"/>
            <a:r>
              <a:rPr lang="cs-CZ" sz="1600" dirty="0"/>
              <a:t>Hodnocení následků je základní součástí jakéhokoliv pokusu o kvantifikaci a hodnocení rizika. Hodnocení rizika je strukturovaná procedura, která vyhodnocuje a srovnává úroveň rizika přítomného vlivem zdrojů rizika identifikovaných uvnitř nebo vně zařízení. </a:t>
            </a:r>
          </a:p>
          <a:p>
            <a:pPr algn="just"/>
            <a:r>
              <a:rPr lang="cs-CZ" sz="1600" dirty="0"/>
              <a:t>Aby analytik ocenil následky nehody, musí modelovat všechny výše citované jevy. Modely musí být vyvinuty a dostupné pro všechny tyto jevy. Proto analytik simuluje vývoj nehody použitím příslušných kombinací modelů. </a:t>
            </a:r>
          </a:p>
          <a:p>
            <a:pPr algn="just"/>
            <a:r>
              <a:rPr lang="cs-CZ" sz="1600" dirty="0"/>
              <a:t>Analytik tedy používá sadu modelů pro: definici zdrojových členů, modelování rozptylů,  modelování požárů, modelování výbuchů, vyhodnocení zranitelnosti příjemců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Analýza a modelování následků</a:t>
            </a:r>
            <a:endParaRPr lang="cs-CZ" sz="1800" dirty="0"/>
          </a:p>
        </p:txBody>
      </p:sp>
    </p:spTree>
    <p:extLst>
      <p:ext uri="{BB962C8B-B14F-4D97-AF65-F5344CB8AC3E}">
        <p14:creationId xmlns:p14="http://schemas.microsoft.com/office/powerpoint/2010/main" val="11225543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Terminologie spojená s pojmy používanými při analýze frekvencí a pravděpodobností událostí vychází z norem oboru spolehlivosti. </a:t>
            </a:r>
          </a:p>
          <a:p>
            <a:pPr algn="just"/>
            <a:r>
              <a:rPr lang="cs-CZ" sz="1600" dirty="0"/>
              <a:t>Spolehlivost je chápána jako souhrnný termín používaný pro popis pohotovosti a faktorů, které ji ovlivňují: bezporuchovost, udržovatelnost a zajištěnost údržby. </a:t>
            </a:r>
          </a:p>
          <a:p>
            <a:pPr algn="just"/>
            <a:r>
              <a:rPr lang="cs-CZ" sz="1600" dirty="0"/>
              <a:t>Pojem spolehlivost se používá pouze pro obecný nekvantitativní popis. Vyčíslení spolehlivosti se provádí prostřednictvím souboru ukazatelů spolehlivosti, jejichž hodnoty pak kvantifikují jednotlivé parametry spolehlivosti.</a:t>
            </a:r>
          </a:p>
          <a:p>
            <a:pPr algn="just"/>
            <a:r>
              <a:rPr lang="cs-CZ" sz="1600" dirty="0"/>
              <a:t>Základní pojmy pravděpodobnosti a statistiky se zaměřením na matematické vyjádření a vyčíslení odpovědí na otázky typu:</a:t>
            </a:r>
          </a:p>
          <a:p>
            <a:pPr algn="just"/>
            <a:r>
              <a:rPr lang="cs-CZ" sz="1200" dirty="0"/>
              <a:t>jak je pravděpodobné, že určitý systém, který nepřetržitě pracuje v určitém průmyslovém procesu, selže při své funkci v určitém časovém intervalu, např. mezi dvěma údržbami? (→ pravděpodobnost poruchy = pravděpodobnost selhání v časové periodě),</a:t>
            </a:r>
          </a:p>
          <a:p>
            <a:pPr algn="just"/>
            <a:r>
              <a:rPr lang="cs-CZ" sz="1200" dirty="0"/>
              <a:t>jak je pravděpodobné, že určitý záložní systém, který má přerušit určitý průmyslový proces, nebude fungovat při jeho aktivaci, např. v případě potřeby nouzového odstavení? (→ nepohotovost = pravděpodobnost selhání na výzvu v čase potřeby, tj. v určitém časovém okamžiku),</a:t>
            </a:r>
          </a:p>
          <a:p>
            <a:pPr algn="just"/>
            <a:r>
              <a:rPr lang="cs-CZ" sz="1200" dirty="0"/>
              <a:t>jak je pravděpodobné, že operátor ve stresové situaci splní svůj úkol? (pravděpodobnost lidské chyby).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Analýza frekvencí a pravděpodobností událostí</a:t>
            </a:r>
            <a:endParaRPr lang="cs-CZ" sz="1800" dirty="0"/>
          </a:p>
        </p:txBody>
      </p:sp>
    </p:spTree>
    <p:extLst>
      <p:ext uri="{BB962C8B-B14F-4D97-AF65-F5344CB8AC3E}">
        <p14:creationId xmlns:p14="http://schemas.microsoft.com/office/powerpoint/2010/main" val="1087902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Techniky identifikace zdrojů rizika</a:t>
            </a:r>
            <a:r>
              <a:rPr lang="cs-CZ" sz="1800" dirty="0"/>
              <a:t> – závažnost zdrojů rizika</a:t>
            </a:r>
            <a:endParaRPr lang="cs-CZ" sz="1800" b="1" dirty="0"/>
          </a:p>
          <a:p>
            <a:pPr algn="just"/>
            <a:r>
              <a:rPr lang="cs-CZ" sz="1800" b="1" dirty="0"/>
              <a:t>Techniky analýzy systémů</a:t>
            </a:r>
            <a:r>
              <a:rPr lang="cs-CZ" sz="1800" dirty="0"/>
              <a:t> – oceňování frekvencí událostí a pravděpodobností scénářů</a:t>
            </a:r>
            <a:endParaRPr lang="cs-CZ" sz="1800" b="1" dirty="0"/>
          </a:p>
          <a:p>
            <a:pPr algn="just"/>
            <a:r>
              <a:rPr lang="cs-CZ" sz="1800" b="1" dirty="0"/>
              <a:t>Analýza a modelování následků</a:t>
            </a:r>
            <a:r>
              <a:rPr lang="cs-CZ" sz="1800" dirty="0"/>
              <a:t> – hodnocení následků potenciálních nehod</a:t>
            </a:r>
            <a:endParaRPr lang="cs-CZ" sz="1800" b="1" dirty="0"/>
          </a:p>
          <a:p>
            <a:pPr algn="just"/>
            <a:r>
              <a:rPr lang="cs-CZ" sz="1800" b="1" dirty="0"/>
              <a:t>Analýza frekvencí a pravděpodobností událostí</a:t>
            </a:r>
            <a:r>
              <a:rPr lang="cs-CZ" sz="1800" dirty="0"/>
              <a:t> – statistika a pravděpodobnost</a:t>
            </a:r>
            <a:endParaRPr lang="cs-CZ" sz="1800" b="1" dirty="0"/>
          </a:p>
          <a:p>
            <a:pPr algn="just"/>
            <a:endParaRPr lang="cs-CZ" sz="1800" b="1" dirty="0"/>
          </a:p>
          <a:p>
            <a:pPr algn="just"/>
            <a:endParaRPr lang="cs-CZ" sz="1800" dirty="0"/>
          </a:p>
          <a:p>
            <a:pPr algn="just"/>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rizika</a:t>
            </a:r>
          </a:p>
        </p:txBody>
      </p:sp>
    </p:spTree>
    <p:extLst>
      <p:ext uri="{BB962C8B-B14F-4D97-AF65-F5344CB8AC3E}">
        <p14:creationId xmlns:p14="http://schemas.microsoft.com/office/powerpoint/2010/main" val="21538254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dirty="0"/>
              <a:t>Analýza rizika zahrnuje 4 úkoly:</a:t>
            </a:r>
          </a:p>
          <a:p>
            <a:pPr marL="0" indent="0" algn="just">
              <a:buNone/>
            </a:pPr>
            <a:r>
              <a:rPr lang="cs-CZ" sz="1400" dirty="0"/>
              <a:t>1. </a:t>
            </a:r>
            <a:r>
              <a:rPr lang="cs-CZ" sz="1400" b="1" dirty="0"/>
              <a:t>Identifikace poruchových případů</a:t>
            </a:r>
            <a:r>
              <a:rPr lang="cs-CZ" sz="1400" dirty="0"/>
              <a:t>: Seznam poruchových případů musí být kompletní, reprezentativní a nepřekrývající se. Metody používané pro identifikaci poruchových případů zahrnují: kontrolní seznam, HAZOP, FMEA. Poslední dvě jmenované jsou systematické metody pro identifikaci poruchových mechanismů na úrovni komponent.</a:t>
            </a:r>
          </a:p>
          <a:p>
            <a:pPr marL="0" indent="0" algn="just">
              <a:buNone/>
            </a:pPr>
            <a:r>
              <a:rPr lang="cs-CZ" sz="1400" dirty="0"/>
              <a:t>2. </a:t>
            </a:r>
            <a:r>
              <a:rPr lang="cs-CZ" sz="1400" b="1" dirty="0"/>
              <a:t>Ocenění frekvence</a:t>
            </a:r>
            <a:r>
              <a:rPr lang="cs-CZ" sz="1400" dirty="0"/>
              <a:t>: Pravděpodobnosti poruch mohou být oceněny na základě historických dat o intenzitách poruch nebo ze statistik o extrémních událostech, jako jsou zemětřesení nebo velké vlny, nebo (pokud je daný systém složitý) z detailního vyšetřování možných příčin selhání systému vinou poruch jejich komponent nebo činností, prováděného většinou pomocí analýzy stromu poruch.</a:t>
            </a:r>
          </a:p>
          <a:p>
            <a:pPr marL="0" indent="0" algn="just">
              <a:buNone/>
            </a:pPr>
            <a:r>
              <a:rPr lang="cs-CZ" sz="1400" dirty="0"/>
              <a:t>3. </a:t>
            </a:r>
            <a:r>
              <a:rPr lang="cs-CZ" sz="1400" b="1" dirty="0"/>
              <a:t>Analýza následků</a:t>
            </a:r>
            <a:r>
              <a:rPr lang="cs-CZ" sz="1400" dirty="0"/>
              <a:t>: Znamená to použití teoretických modelových řetězců událostí, jako jsou výtok nebezpečné látky, rozptyl ve vzduchu, zapálení, výbuch, požár atd. Existuje velký rozsah dobře testovaných modelů pro tyto účely a vývoj stále pokračuje. Submodely jsou často připojeny ke stromům událostí.</a:t>
            </a:r>
          </a:p>
          <a:p>
            <a:pPr marL="0" indent="0" algn="just">
              <a:buNone/>
            </a:pPr>
            <a:r>
              <a:rPr lang="cs-CZ" sz="1400" dirty="0"/>
              <a:t>4. </a:t>
            </a:r>
            <a:r>
              <a:rPr lang="cs-CZ" sz="1400" b="1" dirty="0"/>
              <a:t>Sumace a vyhodnocení rizika</a:t>
            </a:r>
            <a:r>
              <a:rPr lang="cs-CZ" sz="1400" dirty="0"/>
              <a:t>: Tento úkol obnáší kombinování frekvencí /pravděpodobností a následků získaných v úkolech 2 a 3 a vyjádření celkového rizika ve formě, která vyhovuje rozhodovacímu procesu, pro nějž slouží hodnocení rizika jako podpora. Na tento proces se někdy odkazuje jako na „integraci rizika“.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Metodologie analýzy rizika</a:t>
            </a:r>
            <a:endParaRPr lang="cs-CZ" sz="1800" dirty="0"/>
          </a:p>
        </p:txBody>
      </p:sp>
    </p:spTree>
    <p:extLst>
      <p:ext uri="{BB962C8B-B14F-4D97-AF65-F5344CB8AC3E}">
        <p14:creationId xmlns:p14="http://schemas.microsoft.com/office/powerpoint/2010/main" val="221680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Bezpečnostní prohlídka (</a:t>
            </a:r>
            <a:r>
              <a:rPr lang="cs-CZ" sz="1800" b="1" dirty="0" err="1"/>
              <a:t>Safety</a:t>
            </a:r>
            <a:r>
              <a:rPr lang="cs-CZ" sz="1800" b="1" dirty="0"/>
              <a:t> </a:t>
            </a:r>
            <a:r>
              <a:rPr lang="cs-CZ" sz="1800" b="1" dirty="0" err="1"/>
              <a:t>Review</a:t>
            </a:r>
            <a:r>
              <a:rPr lang="cs-CZ" sz="1800" b="1" dirty="0"/>
              <a:t>)</a:t>
            </a:r>
          </a:p>
          <a:p>
            <a:pPr algn="just"/>
            <a:r>
              <a:rPr lang="cs-CZ" sz="1800" dirty="0"/>
              <a:t>Provádí se zkušenými pracovníky a určují se při ní možná nebezpečí.</a:t>
            </a:r>
          </a:p>
          <a:p>
            <a:pPr algn="just"/>
            <a:r>
              <a:rPr lang="cs-CZ" sz="1800" dirty="0"/>
              <a:t>U stávajících zařízení se prakticky jedná o fyzickou prohlídku zařízení. V případě nových zařízení se jedná již o posuzování technické dokumentace ještě před vlastní výstavbou a realizací zařízení.</a:t>
            </a:r>
          </a:p>
          <a:p>
            <a:pPr algn="just"/>
            <a:r>
              <a:rPr lang="cs-CZ" sz="1800" dirty="0"/>
              <a:t>Bezpečnostní prohlídka má za cíl identifikovat podmínky a okolnosti, které mohou vést k nehodě, až již jejími následky je ohrožení zdraví lidí, poškození životního prostředí nebo majetku.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1470377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b="1" dirty="0"/>
              <a:t>Kontrolní seznam (</a:t>
            </a:r>
            <a:r>
              <a:rPr lang="cs-CZ" sz="1400" b="1" dirty="0" err="1"/>
              <a:t>Checklist</a:t>
            </a:r>
            <a:r>
              <a:rPr lang="cs-CZ" sz="1400" b="1" dirty="0"/>
              <a:t>)</a:t>
            </a:r>
          </a:p>
          <a:p>
            <a:pPr algn="just"/>
            <a:r>
              <a:rPr lang="cs-CZ" sz="1400" dirty="0"/>
              <a:t>Podle předem vypracovaného kontrolního seznamu (např. odbornou firmou), ve kterém jsou uvedeny typické nebezpečné látky a/nebo potenciální zdroje nehod se identifikuje nebezpečí.</a:t>
            </a:r>
          </a:p>
          <a:p>
            <a:pPr algn="just"/>
            <a:r>
              <a:rPr lang="cs-CZ" sz="1400" dirty="0"/>
              <a:t>K vytvoření kontrolního seznamu je třeba definovat požadavky předpisů a norem, na jejichž základě je pak vytvořen soubor otázek. Většinou jsou kontrolní seznamy značně podrobné a jsou koncipovány tak, aby s jejich pomocí bylo možno posoudit shodu stavu systému s předpisy a normami.</a:t>
            </a:r>
          </a:p>
          <a:p>
            <a:pPr algn="just"/>
            <a:r>
              <a:rPr lang="cs-CZ" sz="1400" dirty="0"/>
              <a:t>Důležité je, aby kontrolní seznamy byly pravidelně prověřovány a aktualizovány.</a:t>
            </a:r>
          </a:p>
          <a:p>
            <a:pPr algn="just"/>
            <a:r>
              <a:rPr lang="cs-CZ" sz="1400" dirty="0"/>
              <a:t>Kompletní kontrolní seznam obsahuje u každé otázky možnosti vyjádření ano – ne.</a:t>
            </a:r>
          </a:p>
          <a:p>
            <a:pPr algn="just"/>
            <a:r>
              <a:rPr lang="cs-CZ" sz="1400" dirty="0"/>
              <a:t>Nevýhodou kontrolního seznamu je skutečnost, že svádí k mechanickému přístupu bez uvažování dalších možných alternativ a souvislostí. Kontrolní seznamy jsou rovněž limitovány zkušenostmi autorů. Je proto důležité, aby je vytvářeli pracovníci s praxí, s odbornými zkušenostmi a znalostmi i ze souvisejících oborů.</a:t>
            </a:r>
          </a:p>
          <a:p>
            <a:pPr algn="just"/>
            <a:r>
              <a:rPr lang="cs-CZ" sz="1400" dirty="0"/>
              <a:t>Identifikace nebezpečí pomocí kontrolních seznamů je rychlá a snadná a může být použita v kterékoliv fázi života systému.</a:t>
            </a:r>
          </a:p>
          <a:p>
            <a:pPr algn="just"/>
            <a:r>
              <a:rPr lang="cs-CZ" sz="1400" dirty="0"/>
              <a:t>Výhodou užití kontrolního seznamu pro identifikaci nebezpečí je jeho snadná použitelnost i pro méně zkušené pracovníky.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173394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Jednoduchá metoda posuzování rizika HSE (</a:t>
            </a:r>
            <a:r>
              <a:rPr lang="cs-CZ" sz="1600" b="1" dirty="0" err="1"/>
              <a:t>Health</a:t>
            </a:r>
            <a:r>
              <a:rPr lang="cs-CZ" sz="1600" b="1" dirty="0"/>
              <a:t> and </a:t>
            </a:r>
            <a:r>
              <a:rPr lang="cs-CZ" sz="1600" b="1" dirty="0" err="1"/>
              <a:t>Safety</a:t>
            </a:r>
            <a:r>
              <a:rPr lang="cs-CZ" sz="1600" b="1" dirty="0"/>
              <a:t>)</a:t>
            </a:r>
          </a:p>
          <a:p>
            <a:pPr algn="just"/>
            <a:r>
              <a:rPr lang="cs-CZ" sz="1600" dirty="0"/>
              <a:t>Zpravidla se používá pro malé organizace do 10 zaměstnanců a tam, kde se nemanipuluje se nebezpečnými chemickými látkami, neobsluhují se nebezpečná technická zařízení apod.</a:t>
            </a:r>
          </a:p>
          <a:p>
            <a:pPr marL="0" indent="0" algn="just">
              <a:buNone/>
            </a:pPr>
            <a:r>
              <a:rPr lang="cs-CZ" sz="1600" b="1" dirty="0"/>
              <a:t>Metoda má 5 kroků:</a:t>
            </a:r>
          </a:p>
          <a:p>
            <a:pPr marL="0" indent="0" algn="just">
              <a:buNone/>
            </a:pPr>
            <a:r>
              <a:rPr lang="cs-CZ" sz="1600" b="1" dirty="0"/>
              <a:t>1. krok</a:t>
            </a:r>
            <a:endParaRPr lang="cs-CZ" sz="1600" dirty="0"/>
          </a:p>
          <a:p>
            <a:pPr algn="just"/>
            <a:r>
              <a:rPr lang="cs-CZ" sz="1600" dirty="0"/>
              <a:t>projít pracoviště a vyhledat, co může způsobit škodu,</a:t>
            </a:r>
          </a:p>
          <a:p>
            <a:pPr algn="just"/>
            <a:r>
              <a:rPr lang="cs-CZ" sz="1600" dirty="0"/>
              <a:t>soustředit se na důležitá nebezpečí, která mohou ohrozit lidi, ignorovat malichernosti,</a:t>
            </a:r>
          </a:p>
          <a:p>
            <a:pPr algn="just"/>
            <a:r>
              <a:rPr lang="cs-CZ" sz="1600" dirty="0"/>
              <a:t>zeptat se zaměstnanců, v čem vidí ohrožení, jak by si představovali zlepšení, vzít v úvahu události, které se staly nebo mohly stát.</a:t>
            </a:r>
          </a:p>
          <a:p>
            <a:pPr marL="0" indent="0" algn="just">
              <a:buNone/>
            </a:pPr>
            <a:r>
              <a:rPr lang="cs-CZ" sz="1600" b="1" dirty="0"/>
              <a:t>2. krok</a:t>
            </a:r>
            <a:endParaRPr lang="cs-CZ" sz="1600" dirty="0"/>
          </a:p>
          <a:p>
            <a:pPr algn="just"/>
            <a:r>
              <a:rPr lang="cs-CZ" sz="1600" dirty="0"/>
              <a:t>přehodnotit, zda není ohrožený někdo jiný než zaměstnanec,</a:t>
            </a:r>
          </a:p>
          <a:p>
            <a:pPr algn="just"/>
            <a:r>
              <a:rPr lang="cs-CZ" sz="1600" dirty="0"/>
              <a:t>zkontrolovat, zda jsou dodrženy bezpečnostní předpisy. Nejsou-li, odstranit závady.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712910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Jednoduchá metoda posuzování rizika HSE</a:t>
            </a:r>
          </a:p>
          <a:p>
            <a:pPr marL="0" indent="0" algn="just">
              <a:buNone/>
            </a:pPr>
            <a:r>
              <a:rPr lang="cs-CZ" sz="1800" b="1" dirty="0"/>
              <a:t>3. krok</a:t>
            </a:r>
            <a:endParaRPr lang="cs-CZ" sz="1800" dirty="0"/>
          </a:p>
          <a:p>
            <a:pPr algn="just"/>
            <a:r>
              <a:rPr lang="cs-CZ" sz="1800" dirty="0"/>
              <a:t>zhodnotit pravděpodobnost nežádoucí události a jaké mohou být následky,</a:t>
            </a:r>
          </a:p>
          <a:p>
            <a:pPr algn="just"/>
            <a:r>
              <a:rPr lang="cs-CZ" sz="1800" dirty="0"/>
              <a:t>při vážném ohrožení přijmout opatření pro odstranění rizika.</a:t>
            </a:r>
          </a:p>
          <a:p>
            <a:pPr marL="0" indent="0" algn="just">
              <a:buNone/>
            </a:pPr>
            <a:r>
              <a:rPr lang="cs-CZ" sz="1800" b="1" dirty="0"/>
              <a:t>4. krok</a:t>
            </a:r>
            <a:endParaRPr lang="cs-CZ" sz="1800" dirty="0"/>
          </a:p>
          <a:p>
            <a:pPr algn="just"/>
            <a:r>
              <a:rPr lang="cs-CZ" sz="1800" dirty="0"/>
              <a:t>přesvědčit se, zda zůstatkové riziko po přijetí opatření je přijatelné,</a:t>
            </a:r>
          </a:p>
          <a:p>
            <a:pPr algn="just"/>
            <a:r>
              <a:rPr lang="cs-CZ" sz="1800" dirty="0"/>
              <a:t>seznámit zaměstnance se zůstatkovým rizikem.</a:t>
            </a:r>
          </a:p>
          <a:p>
            <a:pPr marL="0" indent="0" algn="just">
              <a:buNone/>
            </a:pPr>
            <a:r>
              <a:rPr lang="cs-CZ" sz="1800" b="1" dirty="0"/>
              <a:t>5. krok</a:t>
            </a:r>
            <a:endParaRPr lang="cs-CZ" sz="1800" dirty="0"/>
          </a:p>
          <a:p>
            <a:pPr algn="just"/>
            <a:r>
              <a:rPr lang="cs-CZ" sz="1800" dirty="0"/>
              <a:t>zdokumentovat přehled významných nebezpečí a zůstatkových rizik,</a:t>
            </a:r>
          </a:p>
          <a:p>
            <a:pPr algn="just"/>
            <a:r>
              <a:rPr lang="cs-CZ" sz="1800" dirty="0"/>
              <a:t>výsledky hodnocení písemně zpracovat do pracovních postupů, návodů, vnitřního předpisu,</a:t>
            </a:r>
          </a:p>
          <a:p>
            <a:pPr algn="just"/>
            <a:r>
              <a:rPr lang="cs-CZ" sz="1800" dirty="0"/>
              <a:t>při zavedení nových látek, strojů, pracovních postupů přehodnotit rizika.</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63187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Jednoduché hodnocení rizika HAZOP (Studie nebezpečí a provozuschopnosti)</a:t>
            </a:r>
          </a:p>
          <a:p>
            <a:pPr algn="just"/>
            <a:r>
              <a:rPr lang="cs-CZ" sz="1800" dirty="0"/>
              <a:t>V prvním kroku se shromáždí veškeré informace o pracovištích, zaměstnancích, výrobním zařízení a používaných technologiích a materiálech, známá nebezpečí, použitá ochranná opatření, pracovní úrazy, předpisy. Identifikují se nebezpečí pomocí kontrolních seznamů.</a:t>
            </a:r>
          </a:p>
          <a:p>
            <a:pPr algn="just"/>
            <a:r>
              <a:rPr lang="cs-CZ" sz="1800" b="1" dirty="0"/>
              <a:t>Pravděpodobnost ohrožení: </a:t>
            </a:r>
          </a:p>
          <a:p>
            <a:pPr marL="363538" indent="0" algn="just">
              <a:buNone/>
            </a:pPr>
            <a:r>
              <a:rPr lang="cs-CZ" sz="1800" dirty="0"/>
              <a:t>Vysoce nepravděpodobné – neobjeví se během pracovní kariéry zaměstnance;</a:t>
            </a:r>
          </a:p>
          <a:p>
            <a:pPr marL="363538" indent="0" algn="just">
              <a:buNone/>
            </a:pPr>
            <a:r>
              <a:rPr lang="cs-CZ" sz="1800" dirty="0"/>
              <a:t>Pravděpodobné – objeví se několikrát během pracovní kariéry zaměstnance;</a:t>
            </a:r>
          </a:p>
          <a:p>
            <a:pPr marL="363538" indent="0" algn="just">
              <a:buNone/>
            </a:pPr>
            <a:r>
              <a:rPr lang="cs-CZ" sz="1800" dirty="0"/>
              <a:t>Vysoce pravděpodobné – může se objevit opakovaně během pracovní kariéry zaměstnance.</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2029411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Jednoduché hodnocení rizika OSHA</a:t>
            </a:r>
          </a:p>
          <a:p>
            <a:pPr algn="just"/>
            <a:r>
              <a:rPr lang="cs-CZ" sz="1800" b="1" dirty="0"/>
              <a:t>Závažnost následků</a:t>
            </a:r>
          </a:p>
          <a:p>
            <a:pPr marL="361950" indent="0" algn="just">
              <a:buNone/>
            </a:pPr>
            <a:r>
              <a:rPr lang="cs-CZ" sz="1800" dirty="0"/>
              <a:t>Mírné škody – úrazy a nemoci nezpůsobující dlouhotrvající bolest (oděrky, podráždění očí, bolest hlavy apod.);</a:t>
            </a:r>
          </a:p>
          <a:p>
            <a:pPr marL="361950" indent="0" algn="just">
              <a:buNone/>
            </a:pPr>
            <a:r>
              <a:rPr lang="cs-CZ" sz="1800" dirty="0"/>
              <a:t>Střední škody – úrazy a nemoci způsobující mírnou, ale dlouhotrvající nebo periodicky se opakující bolest (rány, jednoduché zlomeniny, kožní alergie, popáleniny 2. stupně apod.);</a:t>
            </a:r>
          </a:p>
          <a:p>
            <a:pPr marL="361950" indent="0" algn="just">
              <a:buNone/>
            </a:pPr>
            <a:r>
              <a:rPr lang="cs-CZ" sz="1800" dirty="0"/>
              <a:t>Vysoké škody – úrazy a nemoc i nezpůsobující hlubokou a stálou bolest nebo smrt (amputace, komplikované zlomeniny, rakovinu apod.)</a:t>
            </a:r>
          </a:p>
          <a:p>
            <a:pPr algn="just"/>
            <a:r>
              <a:rPr lang="cs-CZ" sz="1800" b="1" dirty="0"/>
              <a:t>Přípustnost rizika</a:t>
            </a:r>
            <a:br>
              <a:rPr lang="cs-CZ" sz="1800" dirty="0"/>
            </a:br>
            <a:r>
              <a:rPr lang="cs-CZ" sz="1800" dirty="0"/>
              <a:t>Vysoká míra rizika je nepřijatelná, malá a střední přijatelná. Nesplnění právních předpisů je nepřijatelné riziko.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Techniky identifikace zdrojů rizika</a:t>
            </a:r>
            <a:endParaRPr lang="cs-CZ" sz="1800" dirty="0"/>
          </a:p>
        </p:txBody>
      </p:sp>
    </p:spTree>
    <p:extLst>
      <p:ext uri="{BB962C8B-B14F-4D97-AF65-F5344CB8AC3E}">
        <p14:creationId xmlns:p14="http://schemas.microsoft.com/office/powerpoint/2010/main" val="2859047522"/>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4703</TotalTime>
  <Words>3300</Words>
  <Application>Microsoft Office PowerPoint</Application>
  <PresentationFormat>Předvádění na obrazovce (16:9)</PresentationFormat>
  <Paragraphs>228</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Enriqueta</vt:lpstr>
      <vt:lpstr>Times New Roman</vt:lpstr>
      <vt:lpstr>SLU</vt:lpstr>
      <vt:lpstr>Analýza a hodnocení rizika </vt:lpstr>
      <vt:lpstr>Řízení rizika</vt:lpstr>
      <vt:lpstr>Metody analýzy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identifikace zdrojů rizika</vt:lpstr>
      <vt:lpstr>Techniky analýzy systémů </vt:lpstr>
      <vt:lpstr>Techniky analýzy systémů </vt:lpstr>
      <vt:lpstr>Techniky analýzy systémů </vt:lpstr>
      <vt:lpstr>Techniky analýzy systémů </vt:lpstr>
      <vt:lpstr>Analýza a modelování následků</vt:lpstr>
      <vt:lpstr>Analýza frekvencí a pravděpodobností událostí</vt:lpstr>
      <vt:lpstr>Metodologie analýzy rizika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528</cp:revision>
  <dcterms:created xsi:type="dcterms:W3CDTF">2016-07-06T15:42:34Z</dcterms:created>
  <dcterms:modified xsi:type="dcterms:W3CDTF">2024-11-18T15:28:50Z</dcterms:modified>
</cp:coreProperties>
</file>