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413" r:id="rId3"/>
    <p:sldId id="422" r:id="rId4"/>
    <p:sldId id="425" r:id="rId5"/>
    <p:sldId id="405" r:id="rId6"/>
    <p:sldId id="411" r:id="rId7"/>
    <p:sldId id="423" r:id="rId8"/>
    <p:sldId id="410" r:id="rId9"/>
    <p:sldId id="409" r:id="rId10"/>
    <p:sldId id="406" r:id="rId11"/>
    <p:sldId id="407" r:id="rId12"/>
    <p:sldId id="408" r:id="rId13"/>
    <p:sldId id="412" r:id="rId14"/>
    <p:sldId id="414" r:id="rId15"/>
    <p:sldId id="418" r:id="rId16"/>
    <p:sldId id="415" r:id="rId17"/>
    <p:sldId id="416" r:id="rId18"/>
    <p:sldId id="417" r:id="rId19"/>
    <p:sldId id="419" r:id="rId20"/>
    <p:sldId id="420" r:id="rId21"/>
    <p:sldId id="421" r:id="rId2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25.11.2024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Hodnocení rizika</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Metody snižování rizika</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Při </a:t>
            </a:r>
            <a:r>
              <a:rPr lang="cs-CZ" sz="1800" b="1" dirty="0"/>
              <a:t>horizontální diverzifikaci </a:t>
            </a:r>
            <a:r>
              <a:rPr lang="cs-CZ" sz="1800" dirty="0"/>
              <a:t>dochází k rozšiřování výroby o další výrobky různé povahy, které buď doplňují náš původní program, nebo vycházejí z výrobních znalostí firmy. </a:t>
            </a:r>
          </a:p>
          <a:p>
            <a:pPr algn="just"/>
            <a:r>
              <a:rPr lang="cs-CZ" sz="1800" dirty="0"/>
              <a:t>Konkrétně můžeme například uvést výrobce křišťálových lustrů, kteří rozšíří svoji produkci o výrobu křišťálových skleněných figurek. </a:t>
            </a:r>
          </a:p>
          <a:p>
            <a:pPr algn="just"/>
            <a:r>
              <a:rPr lang="cs-CZ" sz="1800" dirty="0"/>
              <a:t>S horizontální diverzifikací se můžeme setkat u řady českých bank, které výrazně rozšířily své portfolio produktů a služeb o produkty dceřiných leasingových firem, pojišťoven, stavebních spořitelen, faktoringových firem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Metody snižování rizika: diverzifikační strategie</a:t>
            </a:r>
            <a:endParaRPr lang="cs-CZ" sz="1800" dirty="0"/>
          </a:p>
        </p:txBody>
      </p:sp>
    </p:spTree>
    <p:extLst>
      <p:ext uri="{BB962C8B-B14F-4D97-AF65-F5344CB8AC3E}">
        <p14:creationId xmlns:p14="http://schemas.microsoft.com/office/powerpoint/2010/main" val="168494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Příbuzná diverzifikace</a:t>
            </a:r>
            <a:r>
              <a:rPr lang="cs-CZ" sz="1800" dirty="0"/>
              <a:t> zavádí výrobky, které souvisí s know-how firmy, s jejími technologickými zkušenostmi a finančními a marketingovými možnostmi. </a:t>
            </a:r>
          </a:p>
          <a:p>
            <a:pPr algn="just"/>
            <a:r>
              <a:rPr lang="cs-CZ" sz="1800" dirty="0"/>
              <a:t>Tento druh diverzifikace má své výhody (znalost oboru, prostředí, know-how, databáze zákazníků apod.) i nevýhody (diverzifikace je příliš úzká, jedná se o velice příbuzné obory, kdy prodej jednoho z nich ovlivňuje i obor související – jinými slovy: „vejce jsou sice v několika košících, ale stále je držíme v jedné ruce“).</a:t>
            </a:r>
          </a:p>
          <a:p>
            <a:pPr algn="just"/>
            <a:r>
              <a:rPr lang="cs-CZ" sz="1800" dirty="0"/>
              <a:t>Další možností je </a:t>
            </a:r>
            <a:r>
              <a:rPr lang="cs-CZ" sz="1800" b="1" dirty="0"/>
              <a:t>diverzifikace do nepříbuzných oborů</a:t>
            </a:r>
            <a:r>
              <a:rPr lang="cs-CZ" sz="1800" dirty="0"/>
              <a:t>. Při této diverzifikaci dochází i ke změně stávající výrobní a obchodní strategie</a:t>
            </a:r>
          </a:p>
          <a:p>
            <a:pPr algn="just"/>
            <a:r>
              <a:rPr lang="cs-CZ" sz="1800" dirty="0"/>
              <a:t>Například jedna strojírenská firma, působící v okolí Brna, se rozhodla, že bude podnikat v oblasti cestovního ruchu a prodeje aut. Následně založila jak cestovní kancelář, tak i autosalon. Tyto zcela nové podnikatelské aktivity byly velmi vzdáleny původnímu oboru podnikání ve strojírenství.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Metody snižování rizika: diverzifikační strategie</a:t>
            </a:r>
            <a:endParaRPr lang="cs-CZ" sz="1800" dirty="0"/>
          </a:p>
        </p:txBody>
      </p:sp>
    </p:spTree>
    <p:extLst>
      <p:ext uri="{BB962C8B-B14F-4D97-AF65-F5344CB8AC3E}">
        <p14:creationId xmlns:p14="http://schemas.microsoft.com/office/powerpoint/2010/main" val="114375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Uplatňují se i další diverzifikace, například </a:t>
            </a:r>
            <a:r>
              <a:rPr lang="cs-CZ" sz="1800" b="1" dirty="0"/>
              <a:t>geografická</a:t>
            </a:r>
            <a:r>
              <a:rPr lang="cs-CZ" sz="1800" dirty="0"/>
              <a:t>, kdy dochází ke zřizování poboček malých a středních firem v zemích s nižšími daněmi nebo jinými podmínkami pro podporu podnikání. Nadnárodní automobilové firmy se rozhodnou pro tuto diverzifikaci mimo jiné i kvůli levné pracovní síle a malé pravděpodobnosti současného zhoršení hospodářských podmínek ve všech zemích, kde jsou umístěny jejich výrobní závody. </a:t>
            </a:r>
          </a:p>
          <a:p>
            <a:pPr algn="just"/>
            <a:r>
              <a:rPr lang="cs-CZ" sz="1800" dirty="0"/>
              <a:t>Často firmy používají i </a:t>
            </a:r>
            <a:r>
              <a:rPr lang="cs-CZ" sz="1800" b="1" dirty="0"/>
              <a:t>diverzifikaci dodavatelů</a:t>
            </a:r>
            <a:r>
              <a:rPr lang="cs-CZ" sz="1800" dirty="0"/>
              <a:t> (dodávky strategických surovin pro firmu jsou rozloženy na více dodavatelů), setkáme se i s </a:t>
            </a:r>
            <a:r>
              <a:rPr lang="cs-CZ" sz="1800" b="1" dirty="0"/>
              <a:t>diverzifikací odběratelů (</a:t>
            </a:r>
            <a:r>
              <a:rPr lang="cs-CZ" sz="1800" dirty="0"/>
              <a:t>podnik má více zákazníků, strukturovaných tak, aby jej výpadek jednoho z nich, byť významného, existenčně neohrozil).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Metody snižování rizika: diverzifikační strategie</a:t>
            </a:r>
            <a:endParaRPr lang="cs-CZ" sz="1800" dirty="0"/>
          </a:p>
        </p:txBody>
      </p:sp>
    </p:spTree>
    <p:extLst>
      <p:ext uri="{BB962C8B-B14F-4D97-AF65-F5344CB8AC3E}">
        <p14:creationId xmlns:p14="http://schemas.microsoft.com/office/powerpoint/2010/main" val="398587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Náklady na odstranění rizika a potenciální škody</a:t>
            </a:r>
            <a:endParaRPr lang="cs-CZ" sz="1800" dirty="0"/>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987574"/>
            <a:ext cx="4463607" cy="3615522"/>
          </a:xfrm>
          <a:prstGeom prst="rect">
            <a:avLst/>
          </a:prstGeom>
        </p:spPr>
      </p:pic>
    </p:spTree>
    <p:extLst>
      <p:ext uri="{BB962C8B-B14F-4D97-AF65-F5344CB8AC3E}">
        <p14:creationId xmlns:p14="http://schemas.microsoft.com/office/powerpoint/2010/main" val="3449775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Rizikový kapitál je jedna z možností jak získat finanční prostředky pro odstranění finanční krize v podniku. Tato forma kapitálu je dostupná právě i pro firmy, pro které je získání bankovních úvěrů a výpůjček nereálné.</a:t>
            </a:r>
          </a:p>
          <a:p>
            <a:pPr algn="just"/>
            <a:r>
              <a:rPr lang="cs-CZ" sz="1800" b="1" dirty="0"/>
              <a:t>Rizikový kapitál </a:t>
            </a:r>
            <a:r>
              <a:rPr lang="cs-CZ" sz="1800" dirty="0"/>
              <a:t>(</a:t>
            </a:r>
            <a:r>
              <a:rPr lang="cs-CZ" sz="1800" b="1" dirty="0"/>
              <a:t>venture </a:t>
            </a:r>
            <a:r>
              <a:rPr lang="cs-CZ" sz="1800" b="1" dirty="0" err="1"/>
              <a:t>capital</a:t>
            </a:r>
            <a:r>
              <a:rPr lang="cs-CZ" sz="1800" b="1" dirty="0"/>
              <a:t>, </a:t>
            </a:r>
            <a:r>
              <a:rPr lang="cs-CZ" sz="1800" b="1" dirty="0" err="1"/>
              <a:t>private</a:t>
            </a:r>
            <a:r>
              <a:rPr lang="cs-CZ" sz="1800" b="1" dirty="0"/>
              <a:t> </a:t>
            </a:r>
            <a:r>
              <a:rPr lang="cs-CZ" sz="1800" b="1" dirty="0" err="1"/>
              <a:t>equity</a:t>
            </a:r>
            <a:r>
              <a:rPr lang="cs-CZ" sz="1800" dirty="0"/>
              <a:t>) je kapitál vkládaný do podniku jednotlivými investory nebo specializovanými finančními institucemi, které působí jako zprostředkovatelé mezi primárními zdroji finančních prostředků a podniky.</a:t>
            </a:r>
          </a:p>
          <a:p>
            <a:pPr algn="just"/>
            <a:r>
              <a:rPr lang="cs-CZ" sz="1800" b="1" dirty="0"/>
              <a:t>Investicemi rizikového kapitálu </a:t>
            </a:r>
            <a:r>
              <a:rPr lang="cs-CZ" sz="1800" dirty="0"/>
              <a:t>jsou investice do základního kapitálu společností teprve vznikajících, případně nedávno založených. Investované prostředky mají podniku umožnit realizaci inovativní ideje.</a:t>
            </a:r>
          </a:p>
          <a:p>
            <a:pPr algn="just"/>
            <a:r>
              <a:rPr lang="cs-CZ" sz="1800" b="1" dirty="0"/>
              <a:t>Investicemi rozvojového kapitálu </a:t>
            </a:r>
            <a:r>
              <a:rPr lang="cs-CZ" sz="1800" dirty="0"/>
              <a:t>jsou investice do již fungujících společností s nedostatkem vlastního i cizího kapitálu pro následný růst, splnění nových záměrů nebo dobytí nových trhů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Rizikový a rozvojový kapitál</a:t>
            </a:r>
            <a:endParaRPr lang="cs-CZ" sz="1800" dirty="0"/>
          </a:p>
        </p:txBody>
      </p:sp>
    </p:spTree>
    <p:extLst>
      <p:ext uri="{BB962C8B-B14F-4D97-AF65-F5344CB8AC3E}">
        <p14:creationId xmlns:p14="http://schemas.microsoft.com/office/powerpoint/2010/main" val="202767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Rizikový kapitál je financování soukromých růstových podniků formou navýšení jejich základního jmění. Venture kapitál představuje partnerství mezi majitelem podniku a investorem.  </a:t>
            </a:r>
          </a:p>
          <a:p>
            <a:pPr algn="just"/>
            <a:r>
              <a:rPr lang="cs-CZ" sz="1600" dirty="0"/>
              <a:t>Investor rizikového kapitálu získává dohodnutý podíl základního kapitálu společnosti (akciový kapitál nebo kmenové akcie) na oplátku za poskytnutí potřebného kapitálu. Základní poznávací rys tohoto zdroje financování je </a:t>
            </a:r>
            <a:r>
              <a:rPr lang="cs-CZ" sz="1600" b="1" i="1" dirty="0"/>
              <a:t>synergický efekt</a:t>
            </a:r>
            <a:r>
              <a:rPr lang="cs-CZ" sz="1600" dirty="0"/>
              <a:t>, který spojení s venture kapitálem přináší původci podnikatelského záměru.</a:t>
            </a:r>
          </a:p>
          <a:p>
            <a:pPr algn="just"/>
            <a:r>
              <a:rPr lang="cs-CZ" sz="1600" dirty="0"/>
              <a:t>Podstata rizikového a rozvojového kapitálu spočívá ve střednědobé až dlouhodobé investici do nadějných projektů, které přináší příslib vysokého zhodnocení. Tyto projekty mohou nabízet jak nově vznikající podniky, tak i již zavedené společnosti, jejichž další rozvoj vyžaduje rozsáhlejší financování. Takové investice spjaté s vysokým rizikem slibují nadprůměrné roční zhodnocení investovaných prostředků podstatně vyšší než méně riskantní alternativy jako např. investice do akcií, obligací, deriváty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Rizikový a rozvojový kapitál</a:t>
            </a:r>
            <a:endParaRPr lang="cs-CZ" sz="1800" dirty="0"/>
          </a:p>
        </p:txBody>
      </p:sp>
    </p:spTree>
    <p:extLst>
      <p:ext uri="{BB962C8B-B14F-4D97-AF65-F5344CB8AC3E}">
        <p14:creationId xmlns:p14="http://schemas.microsoft.com/office/powerpoint/2010/main" val="331678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Venture kapitálová investice není jednorázové poskytnutí financí, ale mnohaletý proces soužití podnikatelského subjektu s venture kapitálovým investorem všestranně napomáhajícím rozvoji firmy a pravidelně monitorujícím aktuální situaci ve firmě. Právě odborné znalosti, které s sebou investor přináší, mají mnohdy pro rozvoj firmy větší význam než samotné investiční prostředky.</a:t>
            </a:r>
          </a:p>
          <a:p>
            <a:pPr algn="just"/>
            <a:r>
              <a:rPr lang="cs-CZ" sz="1700" dirty="0"/>
              <a:t>Rizikový kapitál může být vítanou pomocí především pro malé a střední podniky. Ty mají v našich podmínkách i přes poměrně přijatelné úrokové sazby stále minimální šanci financovat svůj rozvoj bankovními úvěry. </a:t>
            </a:r>
          </a:p>
          <a:p>
            <a:pPr algn="just"/>
            <a:r>
              <a:rPr lang="cs-CZ" sz="1700" dirty="0"/>
              <a:t>Rizikový kapitál nemá přesně vyhraněné oblasti zájmu, nejvíce investic jde do odvětví výroby, např. do spotřebního průmyslu, telekomunikací, informačních technologií, zdravotnické techniky, ale i do komerčních služeb pro podnikatelskou sféru. Rizikový kapitál se může v podniku použít v době finanční krize k jeho záchraně, např. vstupem nového investora, který do podniku vloží svůj kapitál.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Rizikový a rozvojový kapitál</a:t>
            </a:r>
            <a:endParaRPr lang="cs-CZ" sz="1800" dirty="0"/>
          </a:p>
        </p:txBody>
      </p:sp>
    </p:spTree>
    <p:extLst>
      <p:ext uri="{BB962C8B-B14F-4D97-AF65-F5344CB8AC3E}">
        <p14:creationId xmlns:p14="http://schemas.microsoft.com/office/powerpoint/2010/main" val="376297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i="1" dirty="0"/>
              <a:t>Výhody</a:t>
            </a:r>
            <a:r>
              <a:rPr lang="cs-CZ" sz="1800" dirty="0"/>
              <a:t>, které může přinést vložený rizikový kapitál jsou např. tyto:</a:t>
            </a:r>
          </a:p>
          <a:p>
            <a:pPr algn="just"/>
            <a:r>
              <a:rPr lang="cs-CZ" sz="1800" dirty="0"/>
              <a:t>rizikový kapitál poskytuje  kapitálový základ pro budoucnost -aby bylo možno splnit záměry růstu firmy a plány jejího rozvoje;</a:t>
            </a:r>
          </a:p>
          <a:p>
            <a:pPr algn="just"/>
            <a:r>
              <a:rPr lang="cs-CZ" sz="1800" dirty="0"/>
              <a:t>za vložený kapitál firma neplatí žádné splátky ani úrokové náklady;</a:t>
            </a:r>
          </a:p>
          <a:p>
            <a:pPr algn="just"/>
            <a:r>
              <a:rPr lang="cs-CZ" sz="1800" dirty="0"/>
              <a:t>investor, který vloží rizikový kapitál se zpravidla stává  obchodním partnerem, který poskytuje praktické rady a odborné znalosti (dle potřeby) a napomáhá firemnímu obchodnímu úspěchu;</a:t>
            </a:r>
          </a:p>
          <a:p>
            <a:pPr algn="just"/>
            <a:r>
              <a:rPr lang="cs-CZ" sz="1800" dirty="0"/>
              <a:t>firemní obchodní aktiva nebudou pod žádnými retenčními právy a podnikatel nebude muset poskytovat žádné osobní záruky;</a:t>
            </a:r>
          </a:p>
          <a:p>
            <a:pPr algn="just"/>
            <a:r>
              <a:rPr lang="cs-CZ" sz="1800" dirty="0"/>
              <a:t>existuje mnoho rozličných zdrojů, druhů a typů organizací poskytujících rizikový kapitál, takže je možné uspokojit různorodé potřeby.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Rizikový a rozvojový kapitál</a:t>
            </a:r>
            <a:endParaRPr lang="cs-CZ" sz="1800" dirty="0"/>
          </a:p>
        </p:txBody>
      </p:sp>
    </p:spTree>
    <p:extLst>
      <p:ext uri="{BB962C8B-B14F-4D97-AF65-F5344CB8AC3E}">
        <p14:creationId xmlns:p14="http://schemas.microsoft.com/office/powerpoint/2010/main" val="87982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i="1" dirty="0"/>
              <a:t>Nevýhody </a:t>
            </a:r>
            <a:r>
              <a:rPr lang="cs-CZ" sz="1800" dirty="0"/>
              <a:t>jsou tyto:</a:t>
            </a:r>
          </a:p>
          <a:p>
            <a:pPr algn="just"/>
            <a:r>
              <a:rPr lang="cs-CZ" sz="1800" dirty="0"/>
              <a:t>Investoři participují na kmenovém jmění a jsou odměňováni v závislosti na úspěchu firmy, podílejí se na zisku, ale i ztrátě a na konečném prodeji investice.</a:t>
            </a:r>
          </a:p>
          <a:p>
            <a:pPr algn="just"/>
            <a:r>
              <a:rPr lang="pl-PL" sz="1800" dirty="0"/>
              <a:t>Možná změna dosavadní  podnikatelské kultury po vstupu investora do podniku,</a:t>
            </a:r>
          </a:p>
          <a:p>
            <a:pPr algn="just"/>
            <a:r>
              <a:rPr lang="cs-CZ" sz="1800" dirty="0"/>
              <a:t>Diferenciace  názorů s investorem v těchto oblastech: vedení podniku, tvorba strategie,   řízení lidských zdrojů atd.</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Rizikový a rozvojový kapitál</a:t>
            </a:r>
            <a:endParaRPr lang="cs-CZ" sz="1800" dirty="0"/>
          </a:p>
        </p:txBody>
      </p:sp>
    </p:spTree>
    <p:extLst>
      <p:ext uri="{BB962C8B-B14F-4D97-AF65-F5344CB8AC3E}">
        <p14:creationId xmlns:p14="http://schemas.microsoft.com/office/powerpoint/2010/main" val="299374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Typy investic do rizikového a/nebo rozvojového kapitálu:</a:t>
            </a:r>
          </a:p>
          <a:p>
            <a:pPr algn="just"/>
            <a:r>
              <a:rPr lang="cs-CZ" sz="1650" b="1" dirty="0"/>
              <a:t>Zárodečné financování </a:t>
            </a:r>
            <a:r>
              <a:rPr lang="cs-CZ" sz="1650" dirty="0"/>
              <a:t>(</a:t>
            </a:r>
            <a:r>
              <a:rPr lang="cs-CZ" sz="1650" dirty="0" err="1"/>
              <a:t>seed</a:t>
            </a:r>
            <a:r>
              <a:rPr lang="cs-CZ" sz="1650" dirty="0"/>
              <a:t> </a:t>
            </a:r>
            <a:r>
              <a:rPr lang="cs-CZ" sz="1650" dirty="0" err="1"/>
              <a:t>capital</a:t>
            </a:r>
            <a:r>
              <a:rPr lang="cs-CZ" sz="1650" dirty="0"/>
              <a:t>) - zárodečné neboli předstartovní financování se zaměřuje na nově založené podniky, skupiny lidí nebo jednotlivce snovou inovativní myšlenkou, pro jejíž výzkum a realizaci nemají dostatečné zázemí ani prostředky.</a:t>
            </a:r>
          </a:p>
          <a:p>
            <a:pPr algn="just"/>
            <a:r>
              <a:rPr lang="cs-CZ" sz="1650" b="1" dirty="0"/>
              <a:t>Startovní financování </a:t>
            </a:r>
            <a:r>
              <a:rPr lang="cs-CZ" sz="1650" dirty="0"/>
              <a:t>(start-up </a:t>
            </a:r>
            <a:r>
              <a:rPr lang="cs-CZ" sz="1650" dirty="0" err="1"/>
              <a:t>capital</a:t>
            </a:r>
            <a:r>
              <a:rPr lang="cs-CZ" sz="1650" dirty="0"/>
              <a:t>) - produkt v této fázi financování je již doveden do své finální podoby, ale společnosti nemají dostatečný kapitál, aby jej mohly vyrábět a prodávat</a:t>
            </a:r>
          </a:p>
          <a:p>
            <a:pPr algn="just"/>
            <a:r>
              <a:rPr lang="cs-CZ" sz="1650" b="1" dirty="0"/>
              <a:t>Financování počátečního rozvoje </a:t>
            </a:r>
            <a:r>
              <a:rPr lang="cs-CZ" sz="1650" dirty="0"/>
              <a:t>(early </a:t>
            </a:r>
            <a:r>
              <a:rPr lang="cs-CZ" sz="1650" dirty="0" err="1"/>
              <a:t>stage</a:t>
            </a:r>
            <a:r>
              <a:rPr lang="cs-CZ" sz="1650" dirty="0"/>
              <a:t> </a:t>
            </a:r>
            <a:r>
              <a:rPr lang="cs-CZ" sz="1650" dirty="0" err="1"/>
              <a:t>develepoment</a:t>
            </a:r>
            <a:r>
              <a:rPr lang="cs-CZ" sz="1650" dirty="0"/>
              <a:t> </a:t>
            </a:r>
            <a:r>
              <a:rPr lang="cs-CZ" sz="1650" dirty="0" err="1"/>
              <a:t>capital</a:t>
            </a:r>
            <a:r>
              <a:rPr lang="cs-CZ" sz="1650" dirty="0"/>
              <a:t>) - především se jedná o malé podniky, které nemají dostatečné zdroje pro rozšíření své výroby</a:t>
            </a:r>
          </a:p>
          <a:p>
            <a:pPr algn="just"/>
            <a:r>
              <a:rPr lang="cs-CZ" sz="1650" b="1" dirty="0"/>
              <a:t>Rozvojové financování </a:t>
            </a:r>
            <a:r>
              <a:rPr lang="cs-CZ" sz="1650" dirty="0"/>
              <a:t>(</a:t>
            </a:r>
            <a:r>
              <a:rPr lang="cs-CZ" sz="1650" dirty="0" err="1"/>
              <a:t>later</a:t>
            </a:r>
            <a:r>
              <a:rPr lang="cs-CZ" sz="1650" dirty="0"/>
              <a:t> </a:t>
            </a:r>
            <a:r>
              <a:rPr lang="cs-CZ" sz="1650" dirty="0" err="1"/>
              <a:t>stage</a:t>
            </a:r>
            <a:r>
              <a:rPr lang="cs-CZ" sz="1650" dirty="0"/>
              <a:t> </a:t>
            </a:r>
            <a:r>
              <a:rPr lang="cs-CZ" sz="1650" dirty="0" err="1"/>
              <a:t>development</a:t>
            </a:r>
            <a:r>
              <a:rPr lang="cs-CZ" sz="1650" dirty="0"/>
              <a:t> – </a:t>
            </a:r>
            <a:r>
              <a:rPr lang="cs-CZ" sz="1650" dirty="0" err="1"/>
              <a:t>expansion</a:t>
            </a:r>
            <a:r>
              <a:rPr lang="cs-CZ" sz="1650" dirty="0"/>
              <a:t> </a:t>
            </a:r>
            <a:r>
              <a:rPr lang="cs-CZ" sz="1650" dirty="0" err="1"/>
              <a:t>capital</a:t>
            </a:r>
            <a:r>
              <a:rPr lang="cs-CZ" sz="1650" dirty="0"/>
              <a:t>) - pokud se jedná o rozvojové financování, tak se jedná o pomoc podnikům k markantnímu růstu v řádu desítek procent ročně. Může jít např. o průnik na nové trhy nebo navýšení výroby vybudováním nové továrny apod.</a:t>
            </a:r>
          </a:p>
          <a:p>
            <a:pPr algn="just"/>
            <a:endParaRPr lang="cs-CZ" sz="16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Rizikový a rozvojový kapitál</a:t>
            </a:r>
            <a:endParaRPr lang="cs-CZ" sz="1800" dirty="0"/>
          </a:p>
        </p:txBody>
      </p:sp>
    </p:spTree>
    <p:extLst>
      <p:ext uri="{BB962C8B-B14F-4D97-AF65-F5344CB8AC3E}">
        <p14:creationId xmlns:p14="http://schemas.microsoft.com/office/powerpoint/2010/main" val="399664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Matice rizik a příležitostí</a:t>
            </a:r>
            <a:endParaRPr lang="cs-CZ" sz="1800" dirty="0"/>
          </a:p>
        </p:txBody>
      </p:sp>
      <p:graphicFrame>
        <p:nvGraphicFramePr>
          <p:cNvPr id="2" name="Tabulka 1">
            <a:extLst>
              <a:ext uri="{FF2B5EF4-FFF2-40B4-BE49-F238E27FC236}">
                <a16:creationId xmlns:a16="http://schemas.microsoft.com/office/drawing/2014/main" id="{22C57D1C-BC9B-41BF-B0E4-3336BE46161E}"/>
              </a:ext>
            </a:extLst>
          </p:cNvPr>
          <p:cNvGraphicFramePr>
            <a:graphicFrameLocks noGrp="1"/>
          </p:cNvGraphicFramePr>
          <p:nvPr>
            <p:extLst>
              <p:ext uri="{D42A27DB-BD31-4B8C-83A1-F6EECF244321}">
                <p14:modId xmlns:p14="http://schemas.microsoft.com/office/powerpoint/2010/main" val="3593294080"/>
              </p:ext>
            </p:extLst>
          </p:nvPr>
        </p:nvGraphicFramePr>
        <p:xfrm>
          <a:off x="107504" y="915566"/>
          <a:ext cx="8730712" cy="3459480"/>
        </p:xfrm>
        <a:graphic>
          <a:graphicData uri="http://schemas.openxmlformats.org/drawingml/2006/table">
            <a:tbl>
              <a:tblPr firstRow="1" bandRow="1">
                <a:tableStyleId>{5C22544A-7EE6-4342-B048-85BDC9FD1C3A}</a:tableStyleId>
              </a:tblPr>
              <a:tblGrid>
                <a:gridCol w="1017170">
                  <a:extLst>
                    <a:ext uri="{9D8B030D-6E8A-4147-A177-3AD203B41FA5}">
                      <a16:colId xmlns:a16="http://schemas.microsoft.com/office/drawing/2014/main" val="2840175644"/>
                    </a:ext>
                  </a:extLst>
                </a:gridCol>
                <a:gridCol w="1017170">
                  <a:extLst>
                    <a:ext uri="{9D8B030D-6E8A-4147-A177-3AD203B41FA5}">
                      <a16:colId xmlns:a16="http://schemas.microsoft.com/office/drawing/2014/main" val="3745839119"/>
                    </a:ext>
                  </a:extLst>
                </a:gridCol>
                <a:gridCol w="1101935">
                  <a:extLst>
                    <a:ext uri="{9D8B030D-6E8A-4147-A177-3AD203B41FA5}">
                      <a16:colId xmlns:a16="http://schemas.microsoft.com/office/drawing/2014/main" val="3554654397"/>
                    </a:ext>
                  </a:extLst>
                </a:gridCol>
                <a:gridCol w="2373399">
                  <a:extLst>
                    <a:ext uri="{9D8B030D-6E8A-4147-A177-3AD203B41FA5}">
                      <a16:colId xmlns:a16="http://schemas.microsoft.com/office/drawing/2014/main" val="3026526348"/>
                    </a:ext>
                  </a:extLst>
                </a:gridCol>
                <a:gridCol w="1101935">
                  <a:extLst>
                    <a:ext uri="{9D8B030D-6E8A-4147-A177-3AD203B41FA5}">
                      <a16:colId xmlns:a16="http://schemas.microsoft.com/office/drawing/2014/main" val="1670236536"/>
                    </a:ext>
                  </a:extLst>
                </a:gridCol>
                <a:gridCol w="1017170">
                  <a:extLst>
                    <a:ext uri="{9D8B030D-6E8A-4147-A177-3AD203B41FA5}">
                      <a16:colId xmlns:a16="http://schemas.microsoft.com/office/drawing/2014/main" val="3211654516"/>
                    </a:ext>
                  </a:extLst>
                </a:gridCol>
                <a:gridCol w="162092">
                  <a:extLst>
                    <a:ext uri="{9D8B030D-6E8A-4147-A177-3AD203B41FA5}">
                      <a16:colId xmlns:a16="http://schemas.microsoft.com/office/drawing/2014/main" val="3208615769"/>
                    </a:ext>
                  </a:extLst>
                </a:gridCol>
                <a:gridCol w="939841">
                  <a:extLst>
                    <a:ext uri="{9D8B030D-6E8A-4147-A177-3AD203B41FA5}">
                      <a16:colId xmlns:a16="http://schemas.microsoft.com/office/drawing/2014/main" val="2668911743"/>
                    </a:ext>
                  </a:extLst>
                </a:gridCol>
              </a:tblGrid>
              <a:tr h="370840">
                <a:tc gridSpan="3">
                  <a:txBody>
                    <a:bodyPr/>
                    <a:lstStyle/>
                    <a:p>
                      <a:r>
                        <a:rPr lang="cs-CZ" sz="1600" dirty="0"/>
                        <a:t>Riziko pozitivního vývoje</a:t>
                      </a:r>
                    </a:p>
                  </a:txBody>
                  <a:tcPr/>
                </a:tc>
                <a:tc hMerge="1">
                  <a:txBody>
                    <a:bodyPr/>
                    <a:lstStyle/>
                    <a:p>
                      <a:endParaRPr lang="cs-CZ" dirty="0"/>
                    </a:p>
                  </a:txBody>
                  <a:tcPr/>
                </a:tc>
                <a:tc hMerge="1">
                  <a:txBody>
                    <a:bodyPr/>
                    <a:lstStyle/>
                    <a:p>
                      <a:endParaRPr lang="cs-CZ" dirty="0"/>
                    </a:p>
                  </a:txBody>
                  <a:tcPr/>
                </a:tc>
                <a:tc>
                  <a:txBody>
                    <a:bodyPr/>
                    <a:lstStyle/>
                    <a:p>
                      <a:r>
                        <a:rPr lang="cs-CZ" sz="1600" dirty="0"/>
                        <a:t>Pravděpodobnost </a:t>
                      </a:r>
                    </a:p>
                  </a:txBody>
                  <a:tcPr/>
                </a:tc>
                <a:tc gridSpan="4">
                  <a:txBody>
                    <a:bodyPr/>
                    <a:lstStyle/>
                    <a:p>
                      <a:r>
                        <a:rPr lang="cs-CZ" sz="1600" dirty="0"/>
                        <a:t>Riziko negativních dopadů</a:t>
                      </a:r>
                    </a:p>
                  </a:txBody>
                  <a:tcPr/>
                </a:tc>
                <a:tc hMerge="1">
                  <a:txBody>
                    <a:bodyPr/>
                    <a:lstStyle/>
                    <a:p>
                      <a:endParaRPr lang="cs-CZ" dirty="0"/>
                    </a:p>
                  </a:txBody>
                  <a:tcPr/>
                </a:tc>
                <a:tc hMerge="1">
                  <a:txBody>
                    <a:bodyPr/>
                    <a:lstStyle/>
                    <a:p>
                      <a:endParaRPr lang="cs-CZ" dirty="0"/>
                    </a:p>
                  </a:txBody>
                  <a:tcPr/>
                </a:tc>
                <a:tc hMerge="1">
                  <a:txBody>
                    <a:bodyPr/>
                    <a:lstStyle/>
                    <a:p>
                      <a:endParaRPr lang="cs-CZ" sz="1600" dirty="0"/>
                    </a:p>
                  </a:txBody>
                  <a:tcPr/>
                </a:tc>
                <a:extLst>
                  <a:ext uri="{0D108BD9-81ED-4DB2-BD59-A6C34878D82A}">
                    <a16:rowId xmlns:a16="http://schemas.microsoft.com/office/drawing/2014/main" val="414219147"/>
                  </a:ext>
                </a:extLst>
              </a:tr>
              <a:tr h="370840">
                <a:tc>
                  <a:txBody>
                    <a:bodyPr/>
                    <a:lstStyle/>
                    <a:p>
                      <a:r>
                        <a:rPr lang="cs-CZ" sz="1600" dirty="0"/>
                        <a:t>Vysoká </a:t>
                      </a:r>
                    </a:p>
                  </a:txBody>
                  <a:tcPr/>
                </a:tc>
                <a:tc>
                  <a:txBody>
                    <a:bodyPr/>
                    <a:lstStyle/>
                    <a:p>
                      <a:r>
                        <a:rPr lang="cs-CZ" sz="1600" dirty="0"/>
                        <a:t>Vysoká </a:t>
                      </a:r>
                    </a:p>
                  </a:txBody>
                  <a:tcPr/>
                </a:tc>
                <a:tc>
                  <a:txBody>
                    <a:bodyPr/>
                    <a:lstStyle/>
                    <a:p>
                      <a:r>
                        <a:rPr lang="cs-CZ" sz="1600" dirty="0"/>
                        <a:t>Střední </a:t>
                      </a:r>
                    </a:p>
                  </a:txBody>
                  <a:tcPr/>
                </a:tc>
                <a:tc>
                  <a:txBody>
                    <a:bodyPr/>
                    <a:lstStyle/>
                    <a:p>
                      <a:r>
                        <a:rPr lang="cs-CZ" sz="1600" dirty="0"/>
                        <a:t>1:2 Pravděpodobná </a:t>
                      </a:r>
                    </a:p>
                  </a:txBody>
                  <a:tcPr/>
                </a:tc>
                <a:tc>
                  <a:txBody>
                    <a:bodyPr/>
                    <a:lstStyle/>
                    <a:p>
                      <a:r>
                        <a:rPr lang="cs-CZ" sz="1600" dirty="0"/>
                        <a:t>Střední </a:t>
                      </a:r>
                    </a:p>
                  </a:txBody>
                  <a:tcPr/>
                </a:tc>
                <a:tc>
                  <a:txBody>
                    <a:bodyPr/>
                    <a:lstStyle/>
                    <a:p>
                      <a:r>
                        <a:rPr lang="cs-CZ" sz="1600" dirty="0"/>
                        <a:t>Vysoká</a:t>
                      </a:r>
                    </a:p>
                  </a:txBody>
                  <a:tcPr/>
                </a:tc>
                <a:tc gridSpan="2">
                  <a:txBody>
                    <a:bodyPr/>
                    <a:lstStyle/>
                    <a:p>
                      <a:r>
                        <a:rPr lang="cs-CZ" sz="1600" dirty="0"/>
                        <a:t>Vysoká </a:t>
                      </a:r>
                    </a:p>
                  </a:txBody>
                  <a:tcPr/>
                </a:tc>
                <a:tc hMerge="1">
                  <a:txBody>
                    <a:bodyPr/>
                    <a:lstStyle/>
                    <a:p>
                      <a:endParaRPr lang="cs-CZ" sz="1600" dirty="0"/>
                    </a:p>
                  </a:txBody>
                  <a:tcPr/>
                </a:tc>
                <a:extLst>
                  <a:ext uri="{0D108BD9-81ED-4DB2-BD59-A6C34878D82A}">
                    <a16:rowId xmlns:a16="http://schemas.microsoft.com/office/drawing/2014/main" val="4210289788"/>
                  </a:ext>
                </a:extLst>
              </a:tr>
              <a:tr h="370840">
                <a:tc>
                  <a:txBody>
                    <a:bodyPr/>
                    <a:lstStyle/>
                    <a:p>
                      <a:r>
                        <a:rPr lang="cs-CZ" sz="1600" dirty="0"/>
                        <a:t>Vysoká </a:t>
                      </a:r>
                    </a:p>
                  </a:txBody>
                  <a:tcPr/>
                </a:tc>
                <a:tc>
                  <a:txBody>
                    <a:bodyPr/>
                    <a:lstStyle/>
                    <a:p>
                      <a:r>
                        <a:rPr lang="cs-CZ" sz="1600" dirty="0"/>
                        <a:t>Střední  </a:t>
                      </a:r>
                    </a:p>
                  </a:txBody>
                  <a:tcPr/>
                </a:tc>
                <a:tc>
                  <a:txBody>
                    <a:bodyPr/>
                    <a:lstStyle/>
                    <a:p>
                      <a:r>
                        <a:rPr lang="cs-CZ" sz="1600" dirty="0"/>
                        <a:t>Nízká </a:t>
                      </a:r>
                    </a:p>
                  </a:txBody>
                  <a:tcPr/>
                </a:tc>
                <a:tc>
                  <a:txBody>
                    <a:bodyPr/>
                    <a:lstStyle/>
                    <a:p>
                      <a:r>
                        <a:rPr lang="cs-CZ" sz="1600" dirty="0"/>
                        <a:t>1:10 Možná </a:t>
                      </a:r>
                    </a:p>
                  </a:txBody>
                  <a:tcPr/>
                </a:tc>
                <a:tc>
                  <a:txBody>
                    <a:bodyPr/>
                    <a:lstStyle/>
                    <a:p>
                      <a:r>
                        <a:rPr lang="cs-CZ" sz="1600" dirty="0"/>
                        <a:t>Nízká </a:t>
                      </a:r>
                    </a:p>
                  </a:txBody>
                  <a:tcPr/>
                </a:tc>
                <a:tc>
                  <a:txBody>
                    <a:bodyPr/>
                    <a:lstStyle/>
                    <a:p>
                      <a:r>
                        <a:rPr lang="cs-CZ" sz="1600" dirty="0"/>
                        <a:t>Střední </a:t>
                      </a:r>
                    </a:p>
                  </a:txBody>
                  <a:tcPr/>
                </a:tc>
                <a:tc gridSpan="2">
                  <a:txBody>
                    <a:bodyPr/>
                    <a:lstStyle/>
                    <a:p>
                      <a:r>
                        <a:rPr lang="cs-CZ" sz="1600" dirty="0"/>
                        <a:t>Vysoká </a:t>
                      </a:r>
                    </a:p>
                  </a:txBody>
                  <a:tcPr/>
                </a:tc>
                <a:tc hMerge="1">
                  <a:txBody>
                    <a:bodyPr/>
                    <a:lstStyle/>
                    <a:p>
                      <a:endParaRPr lang="cs-CZ" sz="1600" dirty="0"/>
                    </a:p>
                  </a:txBody>
                  <a:tcPr/>
                </a:tc>
                <a:extLst>
                  <a:ext uri="{0D108BD9-81ED-4DB2-BD59-A6C34878D82A}">
                    <a16:rowId xmlns:a16="http://schemas.microsoft.com/office/drawing/2014/main" val="3293125657"/>
                  </a:ext>
                </a:extLst>
              </a:tr>
              <a:tr h="370840">
                <a:tc>
                  <a:txBody>
                    <a:bodyPr/>
                    <a:lstStyle/>
                    <a:p>
                      <a:r>
                        <a:rPr lang="cs-CZ" sz="1600" dirty="0"/>
                        <a:t>Střední </a:t>
                      </a:r>
                    </a:p>
                  </a:txBody>
                  <a:tcPr/>
                </a:tc>
                <a:tc>
                  <a:txBody>
                    <a:bodyPr/>
                    <a:lstStyle/>
                    <a:p>
                      <a:r>
                        <a:rPr lang="cs-CZ" sz="1600" dirty="0"/>
                        <a:t>Nízká </a:t>
                      </a:r>
                    </a:p>
                  </a:txBody>
                  <a:tcPr/>
                </a:tc>
                <a:tc>
                  <a:txBody>
                    <a:bodyPr/>
                    <a:lstStyle/>
                    <a:p>
                      <a:r>
                        <a:rPr lang="cs-CZ" sz="1600" dirty="0"/>
                        <a:t>Nízká </a:t>
                      </a:r>
                    </a:p>
                  </a:txBody>
                  <a:tcPr/>
                </a:tc>
                <a:tc>
                  <a:txBody>
                    <a:bodyPr/>
                    <a:lstStyle/>
                    <a:p>
                      <a:r>
                        <a:rPr lang="cs-CZ" sz="1600" dirty="0"/>
                        <a:t>1:100 Nepravděpodobná </a:t>
                      </a:r>
                    </a:p>
                  </a:txBody>
                  <a:tcPr/>
                </a:tc>
                <a:tc>
                  <a:txBody>
                    <a:bodyPr/>
                    <a:lstStyle/>
                    <a:p>
                      <a:r>
                        <a:rPr lang="cs-CZ" sz="1600" dirty="0"/>
                        <a:t>Nízká </a:t>
                      </a:r>
                    </a:p>
                  </a:txBody>
                  <a:tcPr/>
                </a:tc>
                <a:tc>
                  <a:txBody>
                    <a:bodyPr/>
                    <a:lstStyle/>
                    <a:p>
                      <a:r>
                        <a:rPr lang="cs-CZ" sz="1600" dirty="0"/>
                        <a:t>Nízká </a:t>
                      </a:r>
                    </a:p>
                  </a:txBody>
                  <a:tcPr/>
                </a:tc>
                <a:tc gridSpan="2">
                  <a:txBody>
                    <a:bodyPr/>
                    <a:lstStyle/>
                    <a:p>
                      <a:r>
                        <a:rPr lang="cs-CZ" sz="1600" dirty="0"/>
                        <a:t>Střední </a:t>
                      </a:r>
                    </a:p>
                  </a:txBody>
                  <a:tcPr/>
                </a:tc>
                <a:tc hMerge="1">
                  <a:txBody>
                    <a:bodyPr/>
                    <a:lstStyle/>
                    <a:p>
                      <a:endParaRPr lang="cs-CZ" sz="1600" dirty="0"/>
                    </a:p>
                  </a:txBody>
                  <a:tcPr/>
                </a:tc>
                <a:extLst>
                  <a:ext uri="{0D108BD9-81ED-4DB2-BD59-A6C34878D82A}">
                    <a16:rowId xmlns:a16="http://schemas.microsoft.com/office/drawing/2014/main" val="4153533125"/>
                  </a:ext>
                </a:extLst>
              </a:tr>
              <a:tr h="370840">
                <a:tc>
                  <a:txBody>
                    <a:bodyPr/>
                    <a:lstStyle/>
                    <a:p>
                      <a:r>
                        <a:rPr lang="cs-CZ" sz="1600" dirty="0"/>
                        <a:t>Hlavní </a:t>
                      </a:r>
                    </a:p>
                  </a:txBody>
                  <a:tcPr/>
                </a:tc>
                <a:tc>
                  <a:txBody>
                    <a:bodyPr/>
                    <a:lstStyle/>
                    <a:p>
                      <a:r>
                        <a:rPr lang="cs-CZ" sz="1600" dirty="0"/>
                        <a:t>Střední </a:t>
                      </a:r>
                    </a:p>
                  </a:txBody>
                  <a:tcPr/>
                </a:tc>
                <a:tc>
                  <a:txBody>
                    <a:bodyPr/>
                    <a:lstStyle/>
                    <a:p>
                      <a:r>
                        <a:rPr lang="cs-CZ" sz="1600" dirty="0"/>
                        <a:t>Vedlejší </a:t>
                      </a:r>
                    </a:p>
                  </a:txBody>
                  <a:tcPr/>
                </a:tc>
                <a:tc>
                  <a:txBody>
                    <a:bodyPr/>
                    <a:lstStyle/>
                    <a:p>
                      <a:endParaRPr lang="cs-CZ" sz="1600" dirty="0"/>
                    </a:p>
                  </a:txBody>
                  <a:tcPr/>
                </a:tc>
                <a:tc>
                  <a:txBody>
                    <a:bodyPr/>
                    <a:lstStyle/>
                    <a:p>
                      <a:r>
                        <a:rPr lang="cs-CZ" sz="1600" dirty="0"/>
                        <a:t>Vedlejší  </a:t>
                      </a:r>
                    </a:p>
                  </a:txBody>
                  <a:tcPr/>
                </a:tc>
                <a:tc>
                  <a:txBody>
                    <a:bodyPr/>
                    <a:lstStyle/>
                    <a:p>
                      <a:r>
                        <a:rPr lang="cs-CZ" sz="1600" dirty="0"/>
                        <a:t>Střední </a:t>
                      </a:r>
                    </a:p>
                  </a:txBody>
                  <a:tcPr/>
                </a:tc>
                <a:tc gridSpan="2">
                  <a:txBody>
                    <a:bodyPr/>
                    <a:lstStyle/>
                    <a:p>
                      <a:r>
                        <a:rPr lang="cs-CZ" sz="1600" dirty="0"/>
                        <a:t>Hlavní </a:t>
                      </a:r>
                    </a:p>
                  </a:txBody>
                  <a:tcPr/>
                </a:tc>
                <a:tc hMerge="1">
                  <a:txBody>
                    <a:bodyPr/>
                    <a:lstStyle/>
                    <a:p>
                      <a:endParaRPr lang="cs-CZ" sz="1600" dirty="0"/>
                    </a:p>
                  </a:txBody>
                  <a:tcPr/>
                </a:tc>
                <a:extLst>
                  <a:ext uri="{0D108BD9-81ED-4DB2-BD59-A6C34878D82A}">
                    <a16:rowId xmlns:a16="http://schemas.microsoft.com/office/drawing/2014/main" val="1549749013"/>
                  </a:ext>
                </a:extLst>
              </a:tr>
              <a:tr h="370840">
                <a:tc gridSpan="8">
                  <a:txBody>
                    <a:bodyPr/>
                    <a:lstStyle/>
                    <a:p>
                      <a:pPr algn="ctr"/>
                      <a:r>
                        <a:rPr lang="cs-CZ" b="1" dirty="0"/>
                        <a:t>Důsledky </a:t>
                      </a:r>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pPr algn="ctr"/>
                      <a:endParaRPr lang="cs-CZ" b="1" dirty="0"/>
                    </a:p>
                  </a:txBody>
                  <a:tcPr/>
                </a:tc>
                <a:extLst>
                  <a:ext uri="{0D108BD9-81ED-4DB2-BD59-A6C34878D82A}">
                    <a16:rowId xmlns:a16="http://schemas.microsoft.com/office/drawing/2014/main" val="1914016980"/>
                  </a:ext>
                </a:extLst>
              </a:tr>
              <a:tr h="370840">
                <a:tc>
                  <a:txBody>
                    <a:bodyPr/>
                    <a:lstStyle/>
                    <a:p>
                      <a:r>
                        <a:rPr lang="cs-CZ" sz="1500" dirty="0"/>
                        <a:t>Přínosné překročení mnoha cílů</a:t>
                      </a:r>
                    </a:p>
                  </a:txBody>
                  <a:tcPr/>
                </a:tc>
                <a:tc>
                  <a:txBody>
                    <a:bodyPr/>
                    <a:lstStyle/>
                    <a:p>
                      <a:r>
                        <a:rPr lang="cs-CZ" sz="1500" dirty="0"/>
                        <a:t>Cíl splněn výrazně dříve, lépe nebo levněji</a:t>
                      </a:r>
                    </a:p>
                  </a:txBody>
                  <a:tcPr/>
                </a:tc>
                <a:tc>
                  <a:txBody>
                    <a:bodyPr/>
                    <a:lstStyle/>
                    <a:p>
                      <a:r>
                        <a:rPr lang="cs-CZ" sz="1500" dirty="0"/>
                        <a:t>Cíl splněn o něco dříve, lépe nebo levněji</a:t>
                      </a:r>
                    </a:p>
                  </a:txBody>
                  <a:tcPr/>
                </a:tc>
                <a:tc>
                  <a:txBody>
                    <a:bodyPr/>
                    <a:lstStyle/>
                    <a:p>
                      <a:r>
                        <a:rPr lang="cs-CZ" sz="1500" dirty="0"/>
                        <a:t>MBO (zákazníci, lidé, společnost nebo klíčová výkonnost)</a:t>
                      </a:r>
                    </a:p>
                  </a:txBody>
                  <a:tcPr/>
                </a:tc>
                <a:tc>
                  <a:txBody>
                    <a:bodyPr/>
                    <a:lstStyle/>
                    <a:p>
                      <a:r>
                        <a:rPr lang="cs-CZ" sz="1500" dirty="0"/>
                        <a:t>Skluz a drobné odchylky</a:t>
                      </a:r>
                    </a:p>
                  </a:txBody>
                  <a:tcPr/>
                </a:tc>
                <a:tc gridSpan="2">
                  <a:txBody>
                    <a:bodyPr/>
                    <a:lstStyle/>
                    <a:p>
                      <a:r>
                        <a:rPr lang="cs-CZ" sz="1500" dirty="0"/>
                        <a:t>Nedosažení cíle</a:t>
                      </a:r>
                    </a:p>
                  </a:txBody>
                  <a:tcPr/>
                </a:tc>
                <a:tc hMerge="1">
                  <a:txBody>
                    <a:bodyPr/>
                    <a:lstStyle/>
                    <a:p>
                      <a:r>
                        <a:rPr lang="cs-CZ" sz="1500" dirty="0"/>
                        <a:t>Zánik organizace</a:t>
                      </a:r>
                    </a:p>
                  </a:txBody>
                  <a:tcPr/>
                </a:tc>
                <a:tc>
                  <a:txBody>
                    <a:bodyPr/>
                    <a:lstStyle/>
                    <a:p>
                      <a:r>
                        <a:rPr lang="cs-CZ" sz="1500" dirty="0"/>
                        <a:t>Zánik organizace</a:t>
                      </a:r>
                    </a:p>
                  </a:txBody>
                  <a:tcPr/>
                </a:tc>
                <a:extLst>
                  <a:ext uri="{0D108BD9-81ED-4DB2-BD59-A6C34878D82A}">
                    <a16:rowId xmlns:a16="http://schemas.microsoft.com/office/drawing/2014/main" val="1508529556"/>
                  </a:ext>
                </a:extLst>
              </a:tr>
            </a:tbl>
          </a:graphicData>
        </a:graphic>
      </p:graphicFrame>
      <p:cxnSp>
        <p:nvCxnSpPr>
          <p:cNvPr id="5" name="Přímá spojnice se šipkou 4">
            <a:extLst>
              <a:ext uri="{FF2B5EF4-FFF2-40B4-BE49-F238E27FC236}">
                <a16:creationId xmlns:a16="http://schemas.microsoft.com/office/drawing/2014/main" id="{8693AB02-4F10-471E-AABC-853939A36251}"/>
              </a:ext>
            </a:extLst>
          </p:cNvPr>
          <p:cNvCxnSpPr/>
          <p:nvPr/>
        </p:nvCxnSpPr>
        <p:spPr>
          <a:xfrm flipH="1" flipV="1">
            <a:off x="611560" y="1347614"/>
            <a:ext cx="2088232" cy="1080120"/>
          </a:xfrm>
          <a:prstGeom prst="straightConnector1">
            <a:avLst/>
          </a:prstGeom>
          <a:ln>
            <a:solidFill>
              <a:srgbClr val="000000"/>
            </a:solidFill>
            <a:tailEnd type="triangle"/>
          </a:ln>
        </p:spPr>
        <p:style>
          <a:lnRef idx="3">
            <a:schemeClr val="accent4"/>
          </a:lnRef>
          <a:fillRef idx="0">
            <a:schemeClr val="accent4"/>
          </a:fillRef>
          <a:effectRef idx="2">
            <a:schemeClr val="accent4"/>
          </a:effectRef>
          <a:fontRef idx="minor">
            <a:schemeClr val="tx1"/>
          </a:fontRef>
        </p:style>
      </p:cxnSp>
      <p:cxnSp>
        <p:nvCxnSpPr>
          <p:cNvPr id="7" name="Přímá spojnice se šipkou 6">
            <a:extLst>
              <a:ext uri="{FF2B5EF4-FFF2-40B4-BE49-F238E27FC236}">
                <a16:creationId xmlns:a16="http://schemas.microsoft.com/office/drawing/2014/main" id="{72B75536-5A98-4F36-A176-E8A5A60E3CF2}"/>
              </a:ext>
            </a:extLst>
          </p:cNvPr>
          <p:cNvCxnSpPr/>
          <p:nvPr/>
        </p:nvCxnSpPr>
        <p:spPr>
          <a:xfrm flipH="1">
            <a:off x="5652120" y="1275606"/>
            <a:ext cx="2304256" cy="1296144"/>
          </a:xfrm>
          <a:prstGeom prst="straightConnector1">
            <a:avLst/>
          </a:prstGeom>
          <a:ln>
            <a:solidFill>
              <a:srgbClr val="000000"/>
            </a:solidFill>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34708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Záchranné financování </a:t>
            </a:r>
            <a:r>
              <a:rPr lang="cs-CZ" sz="1800" dirty="0"/>
              <a:t>(</a:t>
            </a:r>
            <a:r>
              <a:rPr lang="cs-CZ" sz="1800" dirty="0" err="1"/>
              <a:t>rescue</a:t>
            </a:r>
            <a:r>
              <a:rPr lang="cs-CZ" sz="1800" dirty="0"/>
              <a:t> </a:t>
            </a:r>
            <a:r>
              <a:rPr lang="cs-CZ" sz="1800" dirty="0" err="1"/>
              <a:t>capital</a:t>
            </a:r>
            <a:r>
              <a:rPr lang="cs-CZ" sz="1800" dirty="0"/>
              <a:t>) - záchranné financování je zacíleno na společnosti, jimž hrozí bankrot, ale přitom stále mají dostatečný potenciál pro následné zhodnocení investic vložených venture kapitalisty.</a:t>
            </a:r>
          </a:p>
          <a:p>
            <a:pPr algn="just"/>
            <a:r>
              <a:rPr lang="cs-CZ" sz="1800" b="1" dirty="0"/>
              <a:t>Náhradní financování </a:t>
            </a:r>
            <a:r>
              <a:rPr lang="cs-CZ" sz="1800" dirty="0"/>
              <a:t>(</a:t>
            </a:r>
            <a:r>
              <a:rPr lang="cs-CZ" sz="1800" dirty="0" err="1"/>
              <a:t>debt</a:t>
            </a:r>
            <a:r>
              <a:rPr lang="cs-CZ" sz="1800" dirty="0"/>
              <a:t> </a:t>
            </a:r>
            <a:r>
              <a:rPr lang="cs-CZ" sz="1800" dirty="0" err="1"/>
              <a:t>replacement</a:t>
            </a:r>
            <a:r>
              <a:rPr lang="cs-CZ" sz="1800" dirty="0"/>
              <a:t> </a:t>
            </a:r>
            <a:r>
              <a:rPr lang="cs-CZ" sz="1800" dirty="0" err="1"/>
              <a:t>capital</a:t>
            </a:r>
            <a:r>
              <a:rPr lang="cs-CZ" sz="1800" dirty="0"/>
              <a:t>) - firmy přistupují k náhradnímu financování, jestliže mají extrémně vysoký podíl cizího kapitálu na celkových pasivech společnosti. Takový stav způsobuje vysoké zatížení nákladovými úroky.</a:t>
            </a:r>
          </a:p>
          <a:p>
            <a:pPr algn="just"/>
            <a:r>
              <a:rPr lang="cs-CZ" sz="1800" b="1" dirty="0"/>
              <a:t>Financování akvizic </a:t>
            </a:r>
            <a:r>
              <a:rPr lang="cs-CZ" sz="1800" dirty="0"/>
              <a:t>(</a:t>
            </a:r>
            <a:r>
              <a:rPr lang="cs-CZ" sz="1800" dirty="0" err="1"/>
              <a:t>acquisition</a:t>
            </a:r>
            <a:r>
              <a:rPr lang="cs-CZ" sz="1800" dirty="0"/>
              <a:t> </a:t>
            </a:r>
            <a:r>
              <a:rPr lang="cs-CZ" sz="1800" dirty="0" err="1"/>
              <a:t>capital</a:t>
            </a:r>
            <a:r>
              <a:rPr lang="cs-CZ" sz="1800" dirty="0"/>
              <a:t>) - akvizice je odkup jedné firmy druhou, například z důvodu navýšení zisků, úspory z rozsahu, diverzifikace a snížení rizika apod.</a:t>
            </a:r>
          </a:p>
          <a:p>
            <a:pPr algn="just"/>
            <a:r>
              <a:rPr lang="cs-CZ" sz="1800" b="1" dirty="0"/>
              <a:t>Manažerské odkupy </a:t>
            </a:r>
            <a:r>
              <a:rPr lang="cs-CZ" sz="1800" dirty="0"/>
              <a:t>(MBO/MBI/BIMBO apod.). - financování manažerských odkupů dodává určité skupině manažerů dostatečné zdroje na to, aby byla schopna odkoupit celý nebo alespoň dostatečný podíl společnosti za účelem převzetí jejího vedení.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Rizikový a rozvojový kapitál</a:t>
            </a:r>
            <a:endParaRPr lang="cs-CZ" sz="1800" dirty="0"/>
          </a:p>
        </p:txBody>
      </p:sp>
    </p:spTree>
    <p:extLst>
      <p:ext uri="{BB962C8B-B14F-4D97-AF65-F5344CB8AC3E}">
        <p14:creationId xmlns:p14="http://schemas.microsoft.com/office/powerpoint/2010/main" val="18766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Venture kapitálové společnosti </a:t>
            </a:r>
            <a:r>
              <a:rPr lang="cs-CZ" sz="1800" dirty="0"/>
              <a:t>se člení podle způsobu, jakým investoři získávají finanční prostředky pro své podnikání.</a:t>
            </a:r>
          </a:p>
          <a:p>
            <a:pPr algn="just"/>
            <a:r>
              <a:rPr lang="cs-CZ" sz="1800" i="1" dirty="0"/>
              <a:t>Soukromé venture kapitálové společnosti </a:t>
            </a:r>
            <a:r>
              <a:rPr lang="cs-CZ" sz="1800" dirty="0"/>
              <a:t>(Business </a:t>
            </a:r>
            <a:r>
              <a:rPr lang="cs-CZ" sz="1800" dirty="0" err="1"/>
              <a:t>Angels</a:t>
            </a:r>
            <a:r>
              <a:rPr lang="cs-CZ" sz="1800" dirty="0"/>
              <a:t>) - jejich zakladateli bývají zkušení bývalí zaměstnanci bank, kteří mají natolik velký image, že jsou schopni shromáždit dostatek investičních prostředků. Někdy rovněž operují tím způsobem, že jimi zvolené projekty podpoří svým jménem a kontakty, a teprve dodatečně na ně hledají financování.</a:t>
            </a:r>
          </a:p>
          <a:p>
            <a:pPr algn="just"/>
            <a:r>
              <a:rPr lang="cs-CZ" sz="1800" i="1" dirty="0"/>
              <a:t>Dceřiné firmy bank, pojišťoven apod. </a:t>
            </a:r>
            <a:r>
              <a:rPr lang="cs-CZ" sz="1800" dirty="0"/>
              <a:t>- Venture kapitálové společnosti zakládané bankami mají výrazně usnadněn přístup ke kapitálu a mateřské banky jim rovněž zabezpečí dostatek zajímavých projektů k financování. Mnohdy se však tito zakladatelé pokoušejí zasahovat do chodu venture kapitálových společností, zužovat jim prostor podnikání a směrovat je podle svých vlastních kritérií.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Rizikový a rozvojový kapitál</a:t>
            </a:r>
            <a:endParaRPr lang="cs-CZ" sz="1800" dirty="0"/>
          </a:p>
        </p:txBody>
      </p:sp>
    </p:spTree>
    <p:extLst>
      <p:ext uri="{BB962C8B-B14F-4D97-AF65-F5344CB8AC3E}">
        <p14:creationId xmlns:p14="http://schemas.microsoft.com/office/powerpoint/2010/main" val="272149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Index rizikovosti</a:t>
            </a:r>
            <a:endParaRPr lang="cs-CZ" sz="1800" dirty="0"/>
          </a:p>
        </p:txBody>
      </p:sp>
      <p:graphicFrame>
        <p:nvGraphicFramePr>
          <p:cNvPr id="2" name="Tabulka 1">
            <a:extLst>
              <a:ext uri="{FF2B5EF4-FFF2-40B4-BE49-F238E27FC236}">
                <a16:creationId xmlns:a16="http://schemas.microsoft.com/office/drawing/2014/main" id="{BFFA8BBC-AEB4-4DC7-9799-389E9477F0E4}"/>
              </a:ext>
            </a:extLst>
          </p:cNvPr>
          <p:cNvGraphicFramePr>
            <a:graphicFrameLocks noGrp="1"/>
          </p:cNvGraphicFramePr>
          <p:nvPr>
            <p:extLst>
              <p:ext uri="{D42A27DB-BD31-4B8C-83A1-F6EECF244321}">
                <p14:modId xmlns:p14="http://schemas.microsoft.com/office/powerpoint/2010/main" val="2819808961"/>
              </p:ext>
            </p:extLst>
          </p:nvPr>
        </p:nvGraphicFramePr>
        <p:xfrm>
          <a:off x="273058" y="697486"/>
          <a:ext cx="7536159" cy="3185160"/>
        </p:xfrm>
        <a:graphic>
          <a:graphicData uri="http://schemas.openxmlformats.org/drawingml/2006/table">
            <a:tbl>
              <a:tblPr firstRow="1" bandRow="1">
                <a:tableStyleId>{5C22544A-7EE6-4342-B048-85BDC9FD1C3A}</a:tableStyleId>
              </a:tblPr>
              <a:tblGrid>
                <a:gridCol w="698541">
                  <a:extLst>
                    <a:ext uri="{9D8B030D-6E8A-4147-A177-3AD203B41FA5}">
                      <a16:colId xmlns:a16="http://schemas.microsoft.com/office/drawing/2014/main" val="223025089"/>
                    </a:ext>
                  </a:extLst>
                </a:gridCol>
                <a:gridCol w="5829507">
                  <a:extLst>
                    <a:ext uri="{9D8B030D-6E8A-4147-A177-3AD203B41FA5}">
                      <a16:colId xmlns:a16="http://schemas.microsoft.com/office/drawing/2014/main" val="940793380"/>
                    </a:ext>
                  </a:extLst>
                </a:gridCol>
                <a:gridCol w="1008111">
                  <a:extLst>
                    <a:ext uri="{9D8B030D-6E8A-4147-A177-3AD203B41FA5}">
                      <a16:colId xmlns:a16="http://schemas.microsoft.com/office/drawing/2014/main" val="1574681440"/>
                    </a:ext>
                  </a:extLst>
                </a:gridCol>
              </a:tblGrid>
              <a:tr h="370840">
                <a:tc gridSpan="3">
                  <a:txBody>
                    <a:bodyPr/>
                    <a:lstStyle/>
                    <a:p>
                      <a:pPr algn="ctr"/>
                      <a:r>
                        <a:rPr lang="cs-CZ" sz="1400" dirty="0"/>
                        <a:t>Finanční komponenty hodnocení rizika firmy</a:t>
                      </a:r>
                    </a:p>
                  </a:txBody>
                  <a:tcPr/>
                </a:tc>
                <a:tc hMerge="1">
                  <a:txBody>
                    <a:bodyPr/>
                    <a:lstStyle/>
                    <a:p>
                      <a:endParaRPr lang="cs-CZ" sz="1400" dirty="0"/>
                    </a:p>
                  </a:txBody>
                  <a:tcPr/>
                </a:tc>
                <a:tc hMerge="1">
                  <a:txBody>
                    <a:bodyPr/>
                    <a:lstStyle/>
                    <a:p>
                      <a:endParaRPr lang="cs-CZ" sz="1400" dirty="0"/>
                    </a:p>
                  </a:txBody>
                  <a:tcPr/>
                </a:tc>
                <a:extLst>
                  <a:ext uri="{0D108BD9-81ED-4DB2-BD59-A6C34878D82A}">
                    <a16:rowId xmlns:a16="http://schemas.microsoft.com/office/drawing/2014/main" val="1677373628"/>
                  </a:ext>
                </a:extLst>
              </a:tr>
              <a:tr h="370840">
                <a:tc>
                  <a:txBody>
                    <a:bodyPr/>
                    <a:lstStyle/>
                    <a:p>
                      <a:r>
                        <a:rPr lang="cs-CZ" sz="1400" dirty="0"/>
                        <a:t>Index </a:t>
                      </a:r>
                    </a:p>
                  </a:txBody>
                  <a:tcPr/>
                </a:tc>
                <a:tc>
                  <a:txBody>
                    <a:bodyPr/>
                    <a:lstStyle/>
                    <a:p>
                      <a:r>
                        <a:rPr lang="cs-CZ" sz="1400" dirty="0"/>
                        <a:t>Popis </a:t>
                      </a:r>
                    </a:p>
                  </a:txBody>
                  <a:tcPr/>
                </a:tc>
                <a:tc>
                  <a:txBody>
                    <a:bodyPr/>
                    <a:lstStyle/>
                    <a:p>
                      <a:r>
                        <a:rPr lang="cs-CZ" sz="1400" dirty="0"/>
                        <a:t>Výsledek </a:t>
                      </a:r>
                    </a:p>
                  </a:txBody>
                  <a:tcPr/>
                </a:tc>
                <a:extLst>
                  <a:ext uri="{0D108BD9-81ED-4DB2-BD59-A6C34878D82A}">
                    <a16:rowId xmlns:a16="http://schemas.microsoft.com/office/drawing/2014/main" val="3602097496"/>
                  </a:ext>
                </a:extLst>
              </a:tr>
              <a:tr h="370840">
                <a:tc>
                  <a:txBody>
                    <a:bodyPr/>
                    <a:lstStyle/>
                    <a:p>
                      <a:r>
                        <a:rPr lang="cs-CZ" sz="1400" dirty="0"/>
                        <a:t>1.1</a:t>
                      </a:r>
                    </a:p>
                  </a:txBody>
                  <a:tcPr/>
                </a:tc>
                <a:tc>
                  <a:txBody>
                    <a:bodyPr/>
                    <a:lstStyle/>
                    <a:p>
                      <a:r>
                        <a:rPr lang="cs-CZ" sz="1400" dirty="0"/>
                        <a:t>nedostupnost dostatečných finančních prostředků na plnění strategických plánů</a:t>
                      </a:r>
                    </a:p>
                  </a:txBody>
                  <a:tcPr/>
                </a:tc>
                <a:tc>
                  <a:txBody>
                    <a:bodyPr/>
                    <a:lstStyle/>
                    <a:p>
                      <a:endParaRPr lang="cs-CZ" sz="1400"/>
                    </a:p>
                  </a:txBody>
                  <a:tcPr/>
                </a:tc>
                <a:extLst>
                  <a:ext uri="{0D108BD9-81ED-4DB2-BD59-A6C34878D82A}">
                    <a16:rowId xmlns:a16="http://schemas.microsoft.com/office/drawing/2014/main" val="3936466028"/>
                  </a:ext>
                </a:extLst>
              </a:tr>
              <a:tr h="370840">
                <a:tc>
                  <a:txBody>
                    <a:bodyPr/>
                    <a:lstStyle/>
                    <a:p>
                      <a:r>
                        <a:rPr lang="cs-CZ" sz="1400" dirty="0"/>
                        <a:t>1.2</a:t>
                      </a:r>
                    </a:p>
                  </a:txBody>
                  <a:tcPr/>
                </a:tc>
                <a:tc>
                  <a:txBody>
                    <a:bodyPr/>
                    <a:lstStyle/>
                    <a:p>
                      <a:r>
                        <a:rPr lang="cs-CZ" sz="1400" dirty="0"/>
                        <a:t>nedostatečně spolehlivé postupy pro správné rozdělování finančních prostředků na strategické investice</a:t>
                      </a:r>
                    </a:p>
                  </a:txBody>
                  <a:tcPr/>
                </a:tc>
                <a:tc>
                  <a:txBody>
                    <a:bodyPr/>
                    <a:lstStyle/>
                    <a:p>
                      <a:endParaRPr lang="cs-CZ" sz="1400"/>
                    </a:p>
                  </a:txBody>
                  <a:tcPr/>
                </a:tc>
                <a:extLst>
                  <a:ext uri="{0D108BD9-81ED-4DB2-BD59-A6C34878D82A}">
                    <a16:rowId xmlns:a16="http://schemas.microsoft.com/office/drawing/2014/main" val="3434043562"/>
                  </a:ext>
                </a:extLst>
              </a:tr>
              <a:tr h="370840">
                <a:tc>
                  <a:txBody>
                    <a:bodyPr/>
                    <a:lstStyle/>
                    <a:p>
                      <a:r>
                        <a:rPr lang="cs-CZ" sz="1400" dirty="0"/>
                        <a:t>1.3</a:t>
                      </a:r>
                    </a:p>
                  </a:txBody>
                  <a:tcPr/>
                </a:tc>
                <a:tc>
                  <a:txBody>
                    <a:bodyPr/>
                    <a:lstStyle/>
                    <a:p>
                      <a:r>
                        <a:rPr lang="cs-CZ" sz="1400" dirty="0"/>
                        <a:t>nedostatečné podmínky vnitřní finanční kontroly pro předcházení podvodům a kontrolu úvěrových rizik</a:t>
                      </a:r>
                    </a:p>
                  </a:txBody>
                  <a:tcPr/>
                </a:tc>
                <a:tc>
                  <a:txBody>
                    <a:bodyPr/>
                    <a:lstStyle/>
                    <a:p>
                      <a:endParaRPr lang="cs-CZ" sz="1400" dirty="0"/>
                    </a:p>
                  </a:txBody>
                  <a:tcPr/>
                </a:tc>
                <a:extLst>
                  <a:ext uri="{0D108BD9-81ED-4DB2-BD59-A6C34878D82A}">
                    <a16:rowId xmlns:a16="http://schemas.microsoft.com/office/drawing/2014/main" val="2027036549"/>
                  </a:ext>
                </a:extLst>
              </a:tr>
              <a:tr h="370840">
                <a:tc>
                  <a:txBody>
                    <a:bodyPr/>
                    <a:lstStyle/>
                    <a:p>
                      <a:r>
                        <a:rPr lang="cs-CZ" sz="1400" dirty="0"/>
                        <a:t>1.4</a:t>
                      </a:r>
                    </a:p>
                  </a:txBody>
                  <a:tcPr/>
                </a:tc>
                <a:tc>
                  <a:txBody>
                    <a:bodyPr/>
                    <a:lstStyle/>
                    <a:p>
                      <a:r>
                        <a:rPr lang="cs-CZ" sz="1400" dirty="0"/>
                        <a:t>nedostatečné finanční prostředky k pokrytí dosavadních závazků a k pokrytí budoucích očekávaných závazků</a:t>
                      </a:r>
                    </a:p>
                  </a:txBody>
                  <a:tcPr/>
                </a:tc>
                <a:tc>
                  <a:txBody>
                    <a:bodyPr/>
                    <a:lstStyle/>
                    <a:p>
                      <a:endParaRPr lang="cs-CZ" sz="1400"/>
                    </a:p>
                  </a:txBody>
                  <a:tcPr/>
                </a:tc>
                <a:extLst>
                  <a:ext uri="{0D108BD9-81ED-4DB2-BD59-A6C34878D82A}">
                    <a16:rowId xmlns:a16="http://schemas.microsoft.com/office/drawing/2014/main" val="3672791792"/>
                  </a:ext>
                </a:extLst>
              </a:tr>
              <a:tr h="370840">
                <a:tc gridSpan="3">
                  <a:txBody>
                    <a:bodyPr/>
                    <a:lstStyle/>
                    <a:p>
                      <a:r>
                        <a:rPr lang="cs-CZ" sz="1400" dirty="0"/>
                        <a:t>Celkové hodnocení pro finanční komponent</a:t>
                      </a:r>
                    </a:p>
                  </a:txBody>
                  <a:tcPr/>
                </a:tc>
                <a:tc hMerge="1">
                  <a:txBody>
                    <a:bodyPr/>
                    <a:lstStyle/>
                    <a:p>
                      <a:endParaRPr lang="cs-CZ" sz="1400" dirty="0"/>
                    </a:p>
                  </a:txBody>
                  <a:tcPr/>
                </a:tc>
                <a:tc hMerge="1">
                  <a:txBody>
                    <a:bodyPr/>
                    <a:lstStyle/>
                    <a:p>
                      <a:endParaRPr lang="cs-CZ" sz="1400" dirty="0"/>
                    </a:p>
                  </a:txBody>
                  <a:tcPr/>
                </a:tc>
                <a:extLst>
                  <a:ext uri="{0D108BD9-81ED-4DB2-BD59-A6C34878D82A}">
                    <a16:rowId xmlns:a16="http://schemas.microsoft.com/office/drawing/2014/main" val="471906606"/>
                  </a:ext>
                </a:extLst>
              </a:tr>
            </a:tbl>
          </a:graphicData>
        </a:graphic>
      </p:graphicFrame>
      <p:graphicFrame>
        <p:nvGraphicFramePr>
          <p:cNvPr id="5" name="Tabulka 4">
            <a:extLst>
              <a:ext uri="{FF2B5EF4-FFF2-40B4-BE49-F238E27FC236}">
                <a16:creationId xmlns:a16="http://schemas.microsoft.com/office/drawing/2014/main" id="{1034FD81-CC90-4E2F-ACBF-CACA956A10C8}"/>
              </a:ext>
            </a:extLst>
          </p:cNvPr>
          <p:cNvGraphicFramePr>
            <a:graphicFrameLocks noGrp="1"/>
          </p:cNvGraphicFramePr>
          <p:nvPr>
            <p:extLst>
              <p:ext uri="{D42A27DB-BD31-4B8C-83A1-F6EECF244321}">
                <p14:modId xmlns:p14="http://schemas.microsoft.com/office/powerpoint/2010/main" val="2265146946"/>
              </p:ext>
            </p:extLst>
          </p:nvPr>
        </p:nvGraphicFramePr>
        <p:xfrm>
          <a:off x="234318" y="4013806"/>
          <a:ext cx="7971350" cy="741680"/>
        </p:xfrm>
        <a:graphic>
          <a:graphicData uri="http://schemas.openxmlformats.org/drawingml/2006/table">
            <a:tbl>
              <a:tblPr firstRow="1" bandRow="1">
                <a:tableStyleId>{5C22544A-7EE6-4342-B048-85BDC9FD1C3A}</a:tableStyleId>
              </a:tblPr>
              <a:tblGrid>
                <a:gridCol w="1039797">
                  <a:extLst>
                    <a:ext uri="{9D8B030D-6E8A-4147-A177-3AD203B41FA5}">
                      <a16:colId xmlns:a16="http://schemas.microsoft.com/office/drawing/2014/main" val="2138936923"/>
                    </a:ext>
                  </a:extLst>
                </a:gridCol>
                <a:gridCol w="1060952">
                  <a:extLst>
                    <a:ext uri="{9D8B030D-6E8A-4147-A177-3AD203B41FA5}">
                      <a16:colId xmlns:a16="http://schemas.microsoft.com/office/drawing/2014/main" val="1465156460"/>
                    </a:ext>
                  </a:extLst>
                </a:gridCol>
                <a:gridCol w="1273143">
                  <a:extLst>
                    <a:ext uri="{9D8B030D-6E8A-4147-A177-3AD203B41FA5}">
                      <a16:colId xmlns:a16="http://schemas.microsoft.com/office/drawing/2014/main" val="2696880645"/>
                    </a:ext>
                  </a:extLst>
                </a:gridCol>
                <a:gridCol w="1273143">
                  <a:extLst>
                    <a:ext uri="{9D8B030D-6E8A-4147-A177-3AD203B41FA5}">
                      <a16:colId xmlns:a16="http://schemas.microsoft.com/office/drawing/2014/main" val="769825044"/>
                    </a:ext>
                  </a:extLst>
                </a:gridCol>
                <a:gridCol w="1414602">
                  <a:extLst>
                    <a:ext uri="{9D8B030D-6E8A-4147-A177-3AD203B41FA5}">
                      <a16:colId xmlns:a16="http://schemas.microsoft.com/office/drawing/2014/main" val="2545613995"/>
                    </a:ext>
                  </a:extLst>
                </a:gridCol>
                <a:gridCol w="1909713">
                  <a:extLst>
                    <a:ext uri="{9D8B030D-6E8A-4147-A177-3AD203B41FA5}">
                      <a16:colId xmlns:a16="http://schemas.microsoft.com/office/drawing/2014/main" val="1875398894"/>
                    </a:ext>
                  </a:extLst>
                </a:gridCol>
              </a:tblGrid>
              <a:tr h="370840">
                <a:tc>
                  <a:txBody>
                    <a:bodyPr/>
                    <a:lstStyle/>
                    <a:p>
                      <a:r>
                        <a:rPr lang="cs-CZ" sz="1400" dirty="0"/>
                        <a:t>Bez rizika</a:t>
                      </a:r>
                    </a:p>
                  </a:txBody>
                  <a:tcPr/>
                </a:tc>
                <a:tc>
                  <a:txBody>
                    <a:bodyPr/>
                    <a:lstStyle/>
                    <a:p>
                      <a:r>
                        <a:rPr lang="cs-CZ" sz="1400" dirty="0"/>
                        <a:t>Malé riziko</a:t>
                      </a:r>
                    </a:p>
                  </a:txBody>
                  <a:tcPr/>
                </a:tc>
                <a:tc>
                  <a:txBody>
                    <a:bodyPr/>
                    <a:lstStyle/>
                    <a:p>
                      <a:r>
                        <a:rPr lang="cs-CZ" sz="1400" dirty="0"/>
                        <a:t>Nějaké riziko</a:t>
                      </a:r>
                    </a:p>
                  </a:txBody>
                  <a:tcPr/>
                </a:tc>
                <a:tc>
                  <a:txBody>
                    <a:bodyPr/>
                    <a:lstStyle/>
                    <a:p>
                      <a:r>
                        <a:rPr lang="cs-CZ" sz="1400" dirty="0"/>
                        <a:t>Střední riziko</a:t>
                      </a:r>
                    </a:p>
                  </a:txBody>
                  <a:tcPr/>
                </a:tc>
                <a:tc>
                  <a:txBody>
                    <a:bodyPr/>
                    <a:lstStyle/>
                    <a:p>
                      <a:r>
                        <a:rPr lang="cs-CZ" sz="1400" dirty="0"/>
                        <a:t>Vysoké riziko</a:t>
                      </a:r>
                    </a:p>
                  </a:txBody>
                  <a:tcPr/>
                </a:tc>
                <a:tc>
                  <a:txBody>
                    <a:bodyPr/>
                    <a:lstStyle/>
                    <a:p>
                      <a:r>
                        <a:rPr lang="cs-CZ" sz="1400" dirty="0"/>
                        <a:t>Extrémní riziko</a:t>
                      </a:r>
                    </a:p>
                  </a:txBody>
                  <a:tcPr/>
                </a:tc>
                <a:extLst>
                  <a:ext uri="{0D108BD9-81ED-4DB2-BD59-A6C34878D82A}">
                    <a16:rowId xmlns:a16="http://schemas.microsoft.com/office/drawing/2014/main" val="3813854351"/>
                  </a:ext>
                </a:extLst>
              </a:tr>
              <a:tr h="370840">
                <a:tc>
                  <a:txBody>
                    <a:bodyPr/>
                    <a:lstStyle/>
                    <a:p>
                      <a:r>
                        <a:rPr lang="cs-CZ" sz="1400" dirty="0"/>
                        <a:t>0</a:t>
                      </a:r>
                    </a:p>
                  </a:txBody>
                  <a:tcPr/>
                </a:tc>
                <a:tc>
                  <a:txBody>
                    <a:bodyPr/>
                    <a:lstStyle/>
                    <a:p>
                      <a:r>
                        <a:rPr lang="cs-CZ" sz="1400" dirty="0"/>
                        <a:t>1</a:t>
                      </a:r>
                    </a:p>
                  </a:txBody>
                  <a:tcPr/>
                </a:tc>
                <a:tc>
                  <a:txBody>
                    <a:bodyPr/>
                    <a:lstStyle/>
                    <a:p>
                      <a:r>
                        <a:rPr lang="cs-CZ" sz="1400" dirty="0"/>
                        <a:t>2</a:t>
                      </a:r>
                    </a:p>
                  </a:txBody>
                  <a:tcPr/>
                </a:tc>
                <a:tc>
                  <a:txBody>
                    <a:bodyPr/>
                    <a:lstStyle/>
                    <a:p>
                      <a:r>
                        <a:rPr lang="cs-CZ" sz="1400" dirty="0"/>
                        <a:t>3</a:t>
                      </a:r>
                    </a:p>
                  </a:txBody>
                  <a:tcPr/>
                </a:tc>
                <a:tc>
                  <a:txBody>
                    <a:bodyPr/>
                    <a:lstStyle/>
                    <a:p>
                      <a:r>
                        <a:rPr lang="cs-CZ" sz="1400" dirty="0"/>
                        <a:t>4</a:t>
                      </a:r>
                    </a:p>
                  </a:txBody>
                  <a:tcPr/>
                </a:tc>
                <a:tc>
                  <a:txBody>
                    <a:bodyPr/>
                    <a:lstStyle/>
                    <a:p>
                      <a:r>
                        <a:rPr lang="cs-CZ" sz="1400" dirty="0"/>
                        <a:t>5</a:t>
                      </a:r>
                    </a:p>
                  </a:txBody>
                  <a:tcPr/>
                </a:tc>
                <a:extLst>
                  <a:ext uri="{0D108BD9-81ED-4DB2-BD59-A6C34878D82A}">
                    <a16:rowId xmlns:a16="http://schemas.microsoft.com/office/drawing/2014/main" val="84677699"/>
                  </a:ext>
                </a:extLst>
              </a:tr>
            </a:tbl>
          </a:graphicData>
        </a:graphic>
      </p:graphicFrame>
    </p:spTree>
    <p:extLst>
      <p:ext uri="{BB962C8B-B14F-4D97-AF65-F5344CB8AC3E}">
        <p14:creationId xmlns:p14="http://schemas.microsoft.com/office/powerpoint/2010/main" val="133332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Riziko versus přínos </a:t>
            </a:r>
            <a:endParaRPr lang="cs-CZ" sz="1800" dirty="0"/>
          </a:p>
        </p:txBody>
      </p:sp>
      <p:pic>
        <p:nvPicPr>
          <p:cNvPr id="5" name="Obrázek 4">
            <a:extLst>
              <a:ext uri="{FF2B5EF4-FFF2-40B4-BE49-F238E27FC236}">
                <a16:creationId xmlns:a16="http://schemas.microsoft.com/office/drawing/2014/main" id="{4150FAA4-35F4-4DB9-8375-A03A11D24C78}"/>
              </a:ext>
            </a:extLst>
          </p:cNvPr>
          <p:cNvPicPr>
            <a:picLocks noChangeAspect="1"/>
          </p:cNvPicPr>
          <p:nvPr/>
        </p:nvPicPr>
        <p:blipFill rotWithShape="1">
          <a:blip r:embed="rId2">
            <a:extLst>
              <a:ext uri="{28A0092B-C50C-407E-A947-70E740481C1C}">
                <a14:useLocalDpi xmlns:a14="http://schemas.microsoft.com/office/drawing/2010/main" val="0"/>
              </a:ext>
            </a:extLst>
          </a:blip>
          <a:srcRect l="25588" t="10800" r="20076"/>
          <a:stretch/>
        </p:blipFill>
        <p:spPr>
          <a:xfrm>
            <a:off x="2271911" y="771550"/>
            <a:ext cx="4172297" cy="3852710"/>
          </a:xfrm>
          <a:prstGeom prst="rect">
            <a:avLst/>
          </a:prstGeom>
        </p:spPr>
      </p:pic>
    </p:spTree>
    <p:extLst>
      <p:ext uri="{BB962C8B-B14F-4D97-AF65-F5344CB8AC3E}">
        <p14:creationId xmlns:p14="http://schemas.microsoft.com/office/powerpoint/2010/main" val="271958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Proces řízení rizik</a:t>
            </a:r>
            <a:endParaRPr lang="cs-CZ" sz="1800" dirty="0"/>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36845" y="723605"/>
            <a:ext cx="3415275" cy="4296417"/>
          </a:xfrm>
          <a:prstGeom prst="rect">
            <a:avLst/>
          </a:prstGeom>
        </p:spPr>
      </p:pic>
    </p:spTree>
    <p:extLst>
      <p:ext uri="{BB962C8B-B14F-4D97-AF65-F5344CB8AC3E}">
        <p14:creationId xmlns:p14="http://schemas.microsoft.com/office/powerpoint/2010/main" val="3710457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a:t>Metody snižování rizika a kontrola nebezpečných rizik</a:t>
            </a:r>
            <a:endParaRPr lang="cs-CZ" sz="1800" dirty="0"/>
          </a:p>
        </p:txBody>
      </p:sp>
      <p:graphicFrame>
        <p:nvGraphicFramePr>
          <p:cNvPr id="2" name="Tabulka 1"/>
          <p:cNvGraphicFramePr>
            <a:graphicFrameLocks noGrp="1"/>
          </p:cNvGraphicFramePr>
          <p:nvPr>
            <p:extLst>
              <p:ext uri="{D42A27DB-BD31-4B8C-83A1-F6EECF244321}">
                <p14:modId xmlns:p14="http://schemas.microsoft.com/office/powerpoint/2010/main" val="3441031561"/>
              </p:ext>
            </p:extLst>
          </p:nvPr>
        </p:nvGraphicFramePr>
        <p:xfrm>
          <a:off x="827584" y="1059582"/>
          <a:ext cx="6552729" cy="329184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1984836153"/>
                    </a:ext>
                  </a:extLst>
                </a:gridCol>
                <a:gridCol w="2712302">
                  <a:extLst>
                    <a:ext uri="{9D8B030D-6E8A-4147-A177-3AD203B41FA5}">
                      <a16:colId xmlns:a16="http://schemas.microsoft.com/office/drawing/2014/main" val="3053722457"/>
                    </a:ext>
                  </a:extLst>
                </a:gridCol>
                <a:gridCol w="2184243">
                  <a:extLst>
                    <a:ext uri="{9D8B030D-6E8A-4147-A177-3AD203B41FA5}">
                      <a16:colId xmlns:a16="http://schemas.microsoft.com/office/drawing/2014/main" val="1386281953"/>
                    </a:ext>
                  </a:extLst>
                </a:gridCol>
              </a:tblGrid>
              <a:tr h="370840">
                <a:tc>
                  <a:txBody>
                    <a:bodyPr/>
                    <a:lstStyle/>
                    <a:p>
                      <a:endParaRPr lang="cs-CZ" dirty="0"/>
                    </a:p>
                  </a:txBody>
                  <a:tcPr/>
                </a:tc>
                <a:tc>
                  <a:txBody>
                    <a:bodyPr/>
                    <a:lstStyle/>
                    <a:p>
                      <a:r>
                        <a:rPr lang="cs-CZ" dirty="0"/>
                        <a:t>Vysoká</a:t>
                      </a:r>
                      <a:r>
                        <a:rPr lang="cs-CZ" baseline="0" dirty="0"/>
                        <a:t> pravděpodobnost</a:t>
                      </a:r>
                      <a:endParaRPr lang="cs-CZ" dirty="0"/>
                    </a:p>
                  </a:txBody>
                  <a:tcPr/>
                </a:tc>
                <a:tc>
                  <a:txBody>
                    <a:bodyPr/>
                    <a:lstStyle/>
                    <a:p>
                      <a:r>
                        <a:rPr lang="cs-CZ" dirty="0"/>
                        <a:t>Nízká pravděpodobnost</a:t>
                      </a:r>
                    </a:p>
                  </a:txBody>
                  <a:tcPr/>
                </a:tc>
                <a:extLst>
                  <a:ext uri="{0D108BD9-81ED-4DB2-BD59-A6C34878D82A}">
                    <a16:rowId xmlns:a16="http://schemas.microsoft.com/office/drawing/2014/main" val="3713346861"/>
                  </a:ext>
                </a:extLst>
              </a:tr>
              <a:tr h="370840">
                <a:tc>
                  <a:txBody>
                    <a:bodyPr/>
                    <a:lstStyle/>
                    <a:p>
                      <a:r>
                        <a:rPr lang="cs-CZ" dirty="0"/>
                        <a:t>Vysoká tvrdost (vliv)</a:t>
                      </a:r>
                    </a:p>
                  </a:txBody>
                  <a:tcPr/>
                </a:tc>
                <a:tc>
                  <a:txBody>
                    <a:bodyPr/>
                    <a:lstStyle/>
                    <a:p>
                      <a:r>
                        <a:rPr lang="cs-CZ" b="1" dirty="0"/>
                        <a:t>Ukončení aktivit </a:t>
                      </a:r>
                      <a:r>
                        <a:rPr lang="cs-CZ" dirty="0"/>
                        <a:t>generujících riziko</a:t>
                      </a:r>
                    </a:p>
                    <a:p>
                      <a:r>
                        <a:rPr lang="cs-CZ" dirty="0"/>
                        <a:t>(vyhnutí se/eliminace)</a:t>
                      </a:r>
                    </a:p>
                    <a:p>
                      <a:r>
                        <a:rPr lang="cs-CZ" i="1" dirty="0"/>
                        <a:t>preventivní</a:t>
                      </a:r>
                    </a:p>
                  </a:txBody>
                  <a:tcPr/>
                </a:tc>
                <a:tc>
                  <a:txBody>
                    <a:bodyPr/>
                    <a:lstStyle/>
                    <a:p>
                      <a:r>
                        <a:rPr lang="cs-CZ" b="1" dirty="0"/>
                        <a:t>Transfer rizika </a:t>
                      </a:r>
                      <a:r>
                        <a:rPr lang="cs-CZ" dirty="0"/>
                        <a:t>na jiné subjekty</a:t>
                      </a:r>
                    </a:p>
                    <a:p>
                      <a:r>
                        <a:rPr lang="cs-CZ" dirty="0"/>
                        <a:t>(pojištění/smlouva)</a:t>
                      </a:r>
                    </a:p>
                    <a:p>
                      <a:r>
                        <a:rPr lang="cs-CZ" i="1" dirty="0"/>
                        <a:t>směrnice, pokyny</a:t>
                      </a:r>
                    </a:p>
                  </a:txBody>
                  <a:tcPr/>
                </a:tc>
                <a:extLst>
                  <a:ext uri="{0D108BD9-81ED-4DB2-BD59-A6C34878D82A}">
                    <a16:rowId xmlns:a16="http://schemas.microsoft.com/office/drawing/2014/main" val="3490662201"/>
                  </a:ext>
                </a:extLst>
              </a:tr>
              <a:tr h="370840">
                <a:tc>
                  <a:txBody>
                    <a:bodyPr/>
                    <a:lstStyle/>
                    <a:p>
                      <a:r>
                        <a:rPr lang="cs-CZ" dirty="0"/>
                        <a:t>Nízká tvrdost (vliv)</a:t>
                      </a:r>
                    </a:p>
                  </a:txBody>
                  <a:tcPr/>
                </a:tc>
                <a:tc>
                  <a:txBody>
                    <a:bodyPr/>
                    <a:lstStyle/>
                    <a:p>
                      <a:r>
                        <a:rPr lang="cs-CZ" b="1" dirty="0"/>
                        <a:t>Ošetření rizika </a:t>
                      </a:r>
                      <a:r>
                        <a:rPr lang="cs-CZ" dirty="0"/>
                        <a:t>vedoucí ke snížení pravděpodobného dopadu nebo ohrožení</a:t>
                      </a:r>
                    </a:p>
                    <a:p>
                      <a:r>
                        <a:rPr lang="cs-CZ" dirty="0"/>
                        <a:t>(redukce/kontrola)</a:t>
                      </a:r>
                    </a:p>
                    <a:p>
                      <a:r>
                        <a:rPr lang="cs-CZ" i="1" dirty="0"/>
                        <a:t>nápravná</a:t>
                      </a:r>
                    </a:p>
                  </a:txBody>
                  <a:tcPr/>
                </a:tc>
                <a:tc>
                  <a:txBody>
                    <a:bodyPr/>
                    <a:lstStyle/>
                    <a:p>
                      <a:r>
                        <a:rPr lang="cs-CZ" b="1" dirty="0"/>
                        <a:t>Tolerance rizika </a:t>
                      </a:r>
                      <a:r>
                        <a:rPr lang="cs-CZ" dirty="0"/>
                        <a:t>a jeho pravděpodobný dopad</a:t>
                      </a:r>
                    </a:p>
                    <a:p>
                      <a:r>
                        <a:rPr lang="cs-CZ" dirty="0"/>
                        <a:t>(přijetí/zachování)</a:t>
                      </a:r>
                    </a:p>
                    <a:p>
                      <a:r>
                        <a:rPr lang="cs-CZ" i="1" dirty="0"/>
                        <a:t>detekční</a:t>
                      </a:r>
                    </a:p>
                  </a:txBody>
                  <a:tcPr/>
                </a:tc>
                <a:extLst>
                  <a:ext uri="{0D108BD9-81ED-4DB2-BD59-A6C34878D82A}">
                    <a16:rowId xmlns:a16="http://schemas.microsoft.com/office/drawing/2014/main" val="4286012858"/>
                  </a:ext>
                </a:extLst>
              </a:tr>
            </a:tbl>
          </a:graphicData>
        </a:graphic>
      </p:graphicFrame>
    </p:spTree>
    <p:extLst>
      <p:ext uri="{BB962C8B-B14F-4D97-AF65-F5344CB8AC3E}">
        <p14:creationId xmlns:p14="http://schemas.microsoft.com/office/powerpoint/2010/main" val="2817681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Redukce rizika</a:t>
            </a:r>
            <a:r>
              <a:rPr lang="cs-CZ" sz="1800" dirty="0"/>
              <a:t> vybudováním záložního provozu – řeší riziko s použitím 100% redundance, tedy takřka v absolutní hodnotě (říkáme takřka, protože riziko výpadku i záložní linky není nulové), ale jde o nejnákladnější variantu, kterou si racionálně uvažující podnikatel nebude moci dovolit; výjimkou může být tak lukrativní dodávka s extrémně nastavenými dodacími podmínkami, že to tento „kšeft unese“.</a:t>
            </a:r>
          </a:p>
          <a:p>
            <a:pPr algn="just"/>
            <a:r>
              <a:rPr lang="cs-CZ" sz="1800" b="1" dirty="0"/>
              <a:t>Přenesení rizika</a:t>
            </a:r>
            <a:r>
              <a:rPr lang="cs-CZ" sz="1800" dirty="0"/>
              <a:t> </a:t>
            </a:r>
            <a:r>
              <a:rPr lang="cs-CZ" sz="1800" b="1" dirty="0"/>
              <a:t>zajištěním náhradního výrobního provozu</a:t>
            </a:r>
            <a:r>
              <a:rPr lang="cs-CZ" sz="1800" dirty="0"/>
              <a:t> u jiného subjektu – podnikatel nebude investovat do nevyužitého zařízení, nicméně bude se muset spolehnout na disponibilitu zařízení u subjektu, nad kterým nemá kontrolu, pouze smluvní vztah. Je otázkou, nakolik bude smlouva dostatečnou motivací pro dodavatele udržovat disponibilní kapacitu v totální pohotovosti (náklady na 100% redundanci se budou blížit vlastním nákladům podnikatele, atd.)</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Metody snižování rizika</a:t>
            </a:r>
            <a:endParaRPr lang="cs-CZ" sz="1800" dirty="0"/>
          </a:p>
        </p:txBody>
      </p:sp>
    </p:spTree>
    <p:extLst>
      <p:ext uri="{BB962C8B-B14F-4D97-AF65-F5344CB8AC3E}">
        <p14:creationId xmlns:p14="http://schemas.microsoft.com/office/powerpoint/2010/main" val="242719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Přenesení rizika</a:t>
            </a:r>
            <a:r>
              <a:rPr lang="cs-CZ" sz="1700" dirty="0"/>
              <a:t> </a:t>
            </a:r>
            <a:r>
              <a:rPr lang="cs-CZ" sz="1700" b="1" dirty="0"/>
              <a:t>pojištěním </a:t>
            </a:r>
            <a:r>
              <a:rPr lang="cs-CZ" sz="1700" dirty="0"/>
              <a:t>proti výpadku výroby může minimalizovat finanční ztrátu podnikatele, ale bude zřejmě nákladné a především nenahradí ztrátu pověsti (dobrého jména).</a:t>
            </a:r>
          </a:p>
          <a:p>
            <a:pPr algn="just"/>
            <a:r>
              <a:rPr lang="cs-CZ" sz="1700" dirty="0"/>
              <a:t>Varianta </a:t>
            </a:r>
            <a:r>
              <a:rPr lang="cs-CZ" sz="1700" b="1" dirty="0"/>
              <a:t>vyhnutí se riziku</a:t>
            </a:r>
            <a:r>
              <a:rPr lang="cs-CZ" sz="1700" dirty="0"/>
              <a:t> (neuzavření obchodu za daných podmínek) je sice metodou vysoce defenzivní, nicméně podnikatel, jakkoliv toužící po zisku, by ji neměl bez dalšího uvažování a vyhodnocování odmítat. Jsou zakázky, jejichž neúspěch může ohrozit existenci celé firmy – autorům je znám případ výrobce informačního systému na klíč, který podepsal smlouvu s takovými sankcemi a bez možnosti vyvázání se, že mu nezbylo než společnost nechat zkrachovat.</a:t>
            </a:r>
          </a:p>
          <a:p>
            <a:pPr algn="just"/>
            <a:r>
              <a:rPr lang="cs-CZ" sz="1700" b="1" dirty="0"/>
              <a:t>Podstoupení (retence) rizika</a:t>
            </a:r>
            <a:r>
              <a:rPr lang="cs-CZ" sz="1700" dirty="0"/>
              <a:t> bez další akce je samozřejmě možné, pokud nám výsledky analýzy rizik dávají naději, že pravděpodobnost naplnění hrozby je velice malá a/nebo dopad je únosný; bohužel ve většině případů volí podnikatelé tuto cestu, aniž by se nad skutečnou úrovní rizika zamýšleli, nebo spoléhají na okolnosti, které nemohou nastat (zázraky).</a:t>
            </a:r>
          </a:p>
          <a:p>
            <a:pPr marL="361950" lvl="1" indent="-361950" algn="just">
              <a:buFont typeface="Arial" panose="020B0604020202020204" pitchFamily="34" charset="0"/>
              <a:buChar char="•"/>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Metody snižování rizika</a:t>
            </a:r>
            <a:endParaRPr lang="cs-CZ" sz="1800" dirty="0"/>
          </a:p>
        </p:txBody>
      </p:sp>
    </p:spTree>
    <p:extLst>
      <p:ext uri="{BB962C8B-B14F-4D97-AF65-F5344CB8AC3E}">
        <p14:creationId xmlns:p14="http://schemas.microsoft.com/office/powerpoint/2010/main" val="233216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Nejčastějším způsobem diverzifikace výrobních firem je </a:t>
            </a:r>
            <a:r>
              <a:rPr lang="cs-CZ" sz="1800" b="1" dirty="0"/>
              <a:t>rozšíření výrobního programu</a:t>
            </a:r>
            <a:r>
              <a:rPr lang="cs-CZ" sz="1800" dirty="0"/>
              <a:t> – cílem je rozšíření výroby o produkci různých dalších druhů výrobků tak, aby důsledky poklesu poptávky po jednom produktu (respektive po skupině produktů) byly kompenzovány zvýšením poptávky po jiné skupině produktů.</a:t>
            </a:r>
          </a:p>
          <a:p>
            <a:pPr algn="just"/>
            <a:r>
              <a:rPr lang="cs-CZ" sz="1800" dirty="0"/>
              <a:t>Diverzifikace může být vertikální nebo horizontální. </a:t>
            </a:r>
          </a:p>
          <a:p>
            <a:pPr algn="just"/>
            <a:r>
              <a:rPr lang="cs-CZ" sz="1800" dirty="0"/>
              <a:t>Při </a:t>
            </a:r>
            <a:r>
              <a:rPr lang="cs-CZ" sz="1800" b="1" dirty="0"/>
              <a:t>vertikální diverzifikaci</a:t>
            </a:r>
            <a:r>
              <a:rPr lang="cs-CZ" sz="1800" dirty="0"/>
              <a:t> výroby, kdy vyrábíme určitý produkt, můžeme nákup jednotlivých komponentů zaměnit za vlastní výrobu těchto komponentů (na straně vstupů), popřípadě na straně výstupů můžeme hotové výrobky prodávat sami a nedodávat je do cizí prodejní sítě. Tento způsob diverzifikace snižuje riziko závislosti firmy na dodavatelích výrobních komponent, snižuje riziko kontaktu s nesolventním odběratelem firmy a zkracuje hodnotový řetězec (tzv. </a:t>
            </a:r>
            <a:r>
              <a:rPr lang="cs-CZ" sz="1800" i="1" dirty="0" err="1"/>
              <a:t>value</a:t>
            </a:r>
            <a:r>
              <a:rPr lang="cs-CZ" sz="1800" dirty="0"/>
              <a:t> </a:t>
            </a:r>
            <a:r>
              <a:rPr lang="cs-CZ" sz="1800" i="1" dirty="0" err="1"/>
              <a:t>chain</a:t>
            </a:r>
            <a:r>
              <a:rPr lang="cs-CZ" sz="1800" dirty="0"/>
              <a:t>).</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Metody snižování rizika: diverzifikační strategie</a:t>
            </a:r>
            <a:endParaRPr lang="cs-CZ" sz="1800" dirty="0"/>
          </a:p>
        </p:txBody>
      </p:sp>
    </p:spTree>
    <p:extLst>
      <p:ext uri="{BB962C8B-B14F-4D97-AF65-F5344CB8AC3E}">
        <p14:creationId xmlns:p14="http://schemas.microsoft.com/office/powerpoint/2010/main" val="166378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4177</TotalTime>
  <Words>2240</Words>
  <Application>Microsoft Office PowerPoint</Application>
  <PresentationFormat>Předvádění na obrazovce (16:9)</PresentationFormat>
  <Paragraphs>171</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Enriqueta</vt:lpstr>
      <vt:lpstr>Times New Roman</vt:lpstr>
      <vt:lpstr>SLU</vt:lpstr>
      <vt:lpstr>Hodnocení rizika Metody snižování rizika </vt:lpstr>
      <vt:lpstr>Matice rizik a příležitostí</vt:lpstr>
      <vt:lpstr>Index rizikovosti</vt:lpstr>
      <vt:lpstr>Riziko versus přínos </vt:lpstr>
      <vt:lpstr>Proces řízení rizik</vt:lpstr>
      <vt:lpstr>Metody snižování rizika a kontrola nebezpečných rizik</vt:lpstr>
      <vt:lpstr>Metody snižování rizika</vt:lpstr>
      <vt:lpstr>Metody snižování rizika</vt:lpstr>
      <vt:lpstr>Metody snižování rizika: diverzifikační strategie</vt:lpstr>
      <vt:lpstr>Metody snižování rizika: diverzifikační strategie</vt:lpstr>
      <vt:lpstr>Metody snižování rizika: diverzifikační strategie</vt:lpstr>
      <vt:lpstr>Metody snižování rizika: diverzifikační strategie</vt:lpstr>
      <vt:lpstr>Náklady na odstranění rizika a potenciální škody</vt:lpstr>
      <vt:lpstr>Rizikový a rozvojový kapitál</vt:lpstr>
      <vt:lpstr>Rizikový a rozvojový kapitál</vt:lpstr>
      <vt:lpstr>Rizikový a rozvojový kapitál</vt:lpstr>
      <vt:lpstr>Rizikový a rozvojový kapitál</vt:lpstr>
      <vt:lpstr>Rizikový a rozvojový kapitál</vt:lpstr>
      <vt:lpstr>Rizikový a rozvojový kapitál</vt:lpstr>
      <vt:lpstr>Rizikový a rozvojový kapitál</vt:lpstr>
      <vt:lpstr>Rizikový a rozvojový kapitál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555</cp:revision>
  <dcterms:created xsi:type="dcterms:W3CDTF">2016-07-06T15:42:34Z</dcterms:created>
  <dcterms:modified xsi:type="dcterms:W3CDTF">2024-11-25T17:16:39Z</dcterms:modified>
</cp:coreProperties>
</file>