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02" r:id="rId3"/>
    <p:sldId id="401" r:id="rId4"/>
    <p:sldId id="403" r:id="rId5"/>
    <p:sldId id="395" r:id="rId6"/>
    <p:sldId id="397" r:id="rId7"/>
    <p:sldId id="407" r:id="rId8"/>
    <p:sldId id="408" r:id="rId9"/>
    <p:sldId id="406" r:id="rId10"/>
    <p:sldId id="404" r:id="rId11"/>
    <p:sldId id="405" r:id="rId12"/>
    <p:sldId id="398" r:id="rId13"/>
    <p:sldId id="411" r:id="rId14"/>
    <p:sldId id="412" r:id="rId15"/>
    <p:sldId id="413" r:id="rId16"/>
    <p:sldId id="399" r:id="rId17"/>
    <p:sldId id="410" r:id="rId18"/>
    <p:sldId id="400" r:id="rId19"/>
    <p:sldId id="409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1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103" d="100"/>
          <a:sy n="103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Vyhroceně negativní mediální obraz vzniká spojením několika exponovaných problémů dohromady. Média vytváří negativní obraz firmy, která je „ztělesněním zla“.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Možnosti řešení:</a:t>
            </a:r>
          </a:p>
          <a:p>
            <a:pPr lvl="1" algn="just"/>
            <a:r>
              <a:rPr lang="cs-CZ" sz="1800" dirty="0"/>
              <a:t>Řešení celkového mediálního obrazu</a:t>
            </a:r>
          </a:p>
          <a:p>
            <a:pPr lvl="1" algn="just"/>
            <a:r>
              <a:rPr lang="cs-CZ" sz="1800" dirty="0"/>
              <a:t>Zavedení prostředků zlepšující mediální obraz</a:t>
            </a:r>
          </a:p>
          <a:p>
            <a:pPr lvl="1" algn="just"/>
            <a:r>
              <a:rPr lang="cs-CZ" sz="1800" dirty="0"/>
              <a:t>Zvýšení aktivní pozitivní komunikace vůči médiím</a:t>
            </a:r>
          </a:p>
          <a:p>
            <a:pPr lvl="1" algn="just"/>
            <a:r>
              <a:rPr lang="cs-CZ" sz="1800" dirty="0"/>
              <a:t>Zvýšení kontaktů s novináři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Vyhroceně negativní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Řízená kampaň se projevuje negativními poznámkami a informacemi o podniku v různých médiích v pravidelných periodách a se stupňující se významností. Zmínky mají tendenci přerůstat do větších mediálních problémů. Často nejsou podloženy žádnými fakty, nebo naopak informacemi, které nejsou běžně k dispozici.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Zdroji kampaní:</a:t>
            </a:r>
          </a:p>
          <a:p>
            <a:pPr lvl="1" algn="just"/>
            <a:r>
              <a:rPr lang="cs-CZ" sz="1800" dirty="0"/>
              <a:t>Zaměstnanci</a:t>
            </a:r>
          </a:p>
          <a:p>
            <a:pPr lvl="1" algn="just"/>
            <a:r>
              <a:rPr lang="cs-CZ" sz="1800" dirty="0"/>
              <a:t>Obchodní partneři</a:t>
            </a:r>
          </a:p>
          <a:p>
            <a:pPr lvl="1" algn="just"/>
            <a:r>
              <a:rPr lang="cs-CZ" sz="1800" dirty="0"/>
              <a:t>Konkurence </a:t>
            </a:r>
          </a:p>
          <a:p>
            <a:pPr lvl="1" algn="just"/>
            <a:r>
              <a:rPr lang="cs-CZ" sz="1800" dirty="0"/>
              <a:t>Nespokojení zákazníci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Řízená kampaň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Nevyváženosti se projevují v textech, které se bytostně týkají problému podniku nebo zájmu, kde není podnik zmiňován nebo pouze velmi okrajově. </a:t>
            </a:r>
          </a:p>
          <a:p>
            <a:pPr algn="just"/>
            <a:r>
              <a:rPr lang="cs-CZ" sz="1800" dirty="0"/>
              <a:t>Je dávána přednost konkurenci, kterou podnik považuje za méně významnou. </a:t>
            </a:r>
          </a:p>
          <a:p>
            <a:pPr algn="just"/>
            <a:r>
              <a:rPr lang="cs-CZ" sz="1800" dirty="0"/>
              <a:t>Konkurence dostává výrazně větší prostor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Nevyváženosti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Reagující tiskové zprávy a prohlášení</a:t>
            </a:r>
          </a:p>
          <a:p>
            <a:r>
              <a:rPr lang="cs-CZ" sz="2000" dirty="0"/>
              <a:t>Tiskové konference k mediálně exponovaným problémům</a:t>
            </a:r>
          </a:p>
          <a:p>
            <a:r>
              <a:rPr lang="cs-CZ" sz="2000" dirty="0"/>
              <a:t>Mediální lobbing</a:t>
            </a:r>
          </a:p>
          <a:p>
            <a:r>
              <a:rPr lang="cs-CZ" sz="2000" dirty="0"/>
              <a:t>Krizová inzerce</a:t>
            </a:r>
          </a:p>
          <a:p>
            <a:r>
              <a:rPr lang="cs-CZ" sz="2000" dirty="0"/>
              <a:t>Snaha o společenskou aktivizaci</a:t>
            </a:r>
          </a:p>
          <a:p>
            <a:r>
              <a:rPr lang="cs-CZ" sz="2000" dirty="0"/>
              <a:t>Mediální záštita autoritou</a:t>
            </a:r>
          </a:p>
          <a:p>
            <a:r>
              <a:rPr lang="cs-CZ" sz="2000" dirty="0"/>
              <a:t>Koncentrace/rozptýlení zdroje problému</a:t>
            </a:r>
          </a:p>
          <a:p>
            <a:r>
              <a:rPr lang="cs-CZ" sz="2000" dirty="0" err="1"/>
              <a:t>Externalizace</a:t>
            </a:r>
            <a:r>
              <a:rPr lang="cs-CZ" sz="2000" dirty="0"/>
              <a:t> problému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Prostředky zlepšující mediální obraz (Bednář, 2011)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Sdělení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Organizační zabezpečení krizové komunikace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Volba vhodného média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Efektivní krizová komunikace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Identifikace a poznání cílových příjemců</a:t>
            </a:r>
          </a:p>
          <a:p>
            <a:pPr algn="just"/>
            <a:r>
              <a:rPr lang="cs-CZ" sz="1800" dirty="0"/>
              <a:t>Cílem tvorby sdělení je zprostředkování maxima informací, které publikum bude schopno vnímat, pochopit a zapamatovat si.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Základní doporučení pro formulaci sděl</a:t>
            </a:r>
            <a:r>
              <a:rPr lang="cs-CZ" sz="1800" dirty="0"/>
              <a:t>ení (Vymětal, 2009):</a:t>
            </a:r>
          </a:p>
          <a:p>
            <a:pPr lvl="1" algn="just"/>
            <a:r>
              <a:rPr lang="cs-CZ" sz="1800" dirty="0"/>
              <a:t>poskytnout sdělení podporující laskavost, otevřenost a angažovanost, </a:t>
            </a:r>
          </a:p>
          <a:p>
            <a:pPr lvl="1" algn="just"/>
            <a:r>
              <a:rPr lang="cs-CZ" sz="1800" dirty="0"/>
              <a:t>sdělení by neměla obsahovat jen technická data a informace,</a:t>
            </a:r>
          </a:p>
          <a:p>
            <a:pPr lvl="1" algn="just"/>
            <a:r>
              <a:rPr lang="cs-CZ" sz="1800" dirty="0"/>
              <a:t>sdělení by mělo pomáhat budovat důvěryhodnost,</a:t>
            </a:r>
          </a:p>
          <a:p>
            <a:pPr lvl="1" algn="just"/>
            <a:r>
              <a:rPr lang="cs-CZ" sz="1800" dirty="0"/>
              <a:t>sdělení by mělo být strukturované a organizované,</a:t>
            </a:r>
          </a:p>
          <a:p>
            <a:pPr lvl="1" algn="just"/>
            <a:r>
              <a:rPr lang="cs-CZ" sz="1800" dirty="0"/>
              <a:t>omezení informací pouze na tři klíčová sdělení,</a:t>
            </a:r>
          </a:p>
          <a:p>
            <a:pPr lvl="1" algn="just"/>
            <a:r>
              <a:rPr lang="cs-CZ" sz="1800" dirty="0"/>
              <a:t>sdělení vždy krátké (rozsah 7 – 12 slov)</a:t>
            </a:r>
          </a:p>
          <a:p>
            <a:pPr lvl="1" algn="just"/>
            <a:r>
              <a:rPr lang="cs-CZ" sz="1800" dirty="0"/>
              <a:t>zopakování klíčových informací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Sdělení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Komunikační tým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Tiskový mluvčí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Externí odborník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zabezpečení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Interní KK </a:t>
            </a:r>
            <a:r>
              <a:rPr lang="cs-CZ" sz="1800" dirty="0"/>
              <a:t>- hlášení, tiskové zprávy, souhrny faktů, internetové stránky, setkání se zaměstnanci, telefonní informační linky, intranet, e-mail, články ve vnitřním tisku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přímá </a:t>
            </a:r>
            <a:r>
              <a:rPr lang="cs-CZ" sz="1800" dirty="0"/>
              <a:t>- hlášení, SMS zprávy, letáky, komunitní setkání, novinové články, webové stránky, telefonní informační linky, návštěvy v bydlišti, rádio a TV, billboardy, souhrny faktů, příručky, instruktážní filmy a video, dopisy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přes média </a:t>
            </a:r>
            <a:r>
              <a:rPr lang="cs-CZ" sz="1800" dirty="0"/>
              <a:t>- tiskové zprávy, tiskové konference, jasné informační souhrny faktů, osobní návštěvy, webové stránky, e-mail atd.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Volba vhodného média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i="1" dirty="0"/>
              <a:t>Části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Řešení akutní situace (krátkodobé a rychlé)</a:t>
            </a:r>
          </a:p>
          <a:p>
            <a:pPr lvl="1" algn="just"/>
            <a:r>
              <a:rPr lang="cs-CZ" sz="1700" dirty="0"/>
              <a:t>Sanace následků (střednědobé)</a:t>
            </a:r>
          </a:p>
          <a:p>
            <a:pPr lvl="1" algn="just"/>
            <a:r>
              <a:rPr lang="cs-CZ" sz="1700" dirty="0"/>
              <a:t>Předcházení podobným situacím v budoucnosti (dlouhodobé)</a:t>
            </a:r>
          </a:p>
          <a:p>
            <a:pPr lvl="1" algn="just"/>
            <a:endParaRPr lang="cs-CZ" sz="1700" dirty="0"/>
          </a:p>
          <a:p>
            <a:pPr algn="just"/>
            <a:r>
              <a:rPr lang="cs-CZ" sz="1700" b="1" i="1" dirty="0"/>
              <a:t>Postup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Provedení analýzy hrozeb a porovnání možných krizí</a:t>
            </a:r>
          </a:p>
          <a:p>
            <a:pPr lvl="1" algn="just"/>
            <a:r>
              <a:rPr lang="cs-CZ" sz="1700" dirty="0"/>
              <a:t>Uvědomění si příležitosti a stanovení cílů a úkolů krizové komunikace</a:t>
            </a:r>
          </a:p>
          <a:p>
            <a:pPr lvl="1" algn="just"/>
            <a:r>
              <a:rPr lang="cs-CZ" sz="1700" dirty="0"/>
              <a:t>Stanovení hlavních stavebních pilířů krizové komunikace</a:t>
            </a:r>
          </a:p>
          <a:p>
            <a:pPr lvl="1" algn="just"/>
            <a:r>
              <a:rPr lang="cs-CZ" sz="1700" dirty="0"/>
              <a:t>Formulace základních témat krizové komunikace</a:t>
            </a:r>
          </a:p>
          <a:p>
            <a:pPr lvl="1" algn="just"/>
            <a:r>
              <a:rPr lang="cs-CZ" sz="1700" dirty="0"/>
              <a:t>Výběr a porovnání alternativ</a:t>
            </a:r>
          </a:p>
          <a:p>
            <a:pPr lvl="1" algn="just"/>
            <a:r>
              <a:rPr lang="cs-CZ" sz="1700" dirty="0"/>
              <a:t>Zpracování plánu krizové komunikace</a:t>
            </a:r>
          </a:p>
          <a:p>
            <a:pPr lvl="1" algn="just"/>
            <a:r>
              <a:rPr lang="cs-CZ" sz="1700" dirty="0"/>
              <a:t>Implementace přijatého modelu krizové komunikace uvnitř organizace</a:t>
            </a:r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Charakteristika celkové situace a jevů, které způsobují komplikace podniku.</a:t>
            </a:r>
          </a:p>
          <a:p>
            <a:pPr lvl="0" algn="just"/>
            <a:r>
              <a:rPr lang="cs-CZ" sz="1600" dirty="0"/>
              <a:t>Identifikace potenciálních oblastí krize. Definování těžiště krize a základních postupů pro zvládnutí krize.</a:t>
            </a:r>
          </a:p>
          <a:p>
            <a:pPr lvl="0" algn="just"/>
            <a:r>
              <a:rPr lang="cs-CZ" sz="1600" dirty="0"/>
              <a:t>Stanovení komunikační strategie a zavedení opatření k její realizaci.</a:t>
            </a:r>
          </a:p>
          <a:p>
            <a:pPr lvl="0" algn="just"/>
            <a:r>
              <a:rPr lang="cs-CZ" sz="1600" dirty="0"/>
              <a:t>Nastavení systému využití dostupných komunikačních kanálů.</a:t>
            </a:r>
          </a:p>
          <a:p>
            <a:pPr lvl="0" algn="just"/>
            <a:r>
              <a:rPr lang="cs-CZ" sz="1600" dirty="0"/>
              <a:t>Vytvoření týmu krizové komunikace, jeho personální složení z hlediska funkční pozice, popis činnosti členů týmu v době krize.</a:t>
            </a:r>
          </a:p>
          <a:p>
            <a:pPr lvl="0" algn="just"/>
            <a:r>
              <a:rPr lang="cs-CZ" sz="1600" dirty="0"/>
              <a:t>Stanovení zásad komunikace s novináři, veřejností a ostatními účastníky komunikačního procesu.</a:t>
            </a:r>
          </a:p>
          <a:p>
            <a:pPr lvl="0" algn="just"/>
            <a:r>
              <a:rPr lang="cs-CZ" sz="1600" dirty="0"/>
              <a:t>Stanovení postupů technického zajištění činnosti týmu krizové komunikace.</a:t>
            </a:r>
          </a:p>
          <a:p>
            <a:pPr lvl="0" algn="just"/>
            <a:r>
              <a:rPr lang="cs-CZ" sz="1600" dirty="0"/>
              <a:t>Vytvoření plánu krizové komunikace.</a:t>
            </a:r>
          </a:p>
          <a:p>
            <a:pPr lvl="0" algn="just"/>
            <a:r>
              <a:rPr lang="cs-CZ" sz="1600" dirty="0"/>
              <a:t>Příprava a provedení simulovaného tréninku krizového komunikačního týmu, provedení komunikačního auditu a zavedení efektivního vnitřního komunikačního systému. Vytváření příležitostí ke komunikaci.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manuál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Jeden z typů komunikace v krizi i před krizí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Standardní komunikace v nestandardní situaci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Specifická forma sociální komunikace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nástrojem krizového řízení a je součástí krizových scénářů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Jedná se o interpersonální, meziosobní, skupinovou  a masovou komunikaci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Spektrum strategií při reputačních krizích je široké a hranice mezi nimi jsou prostupné.</a:t>
            </a:r>
          </a:p>
          <a:p>
            <a:pPr lvl="0" algn="just"/>
            <a:r>
              <a:rPr lang="cs-CZ" sz="1800" dirty="0"/>
              <a:t>Neexistují jasně dané varianty řešení. </a:t>
            </a:r>
          </a:p>
          <a:p>
            <a:pPr lvl="0" algn="just"/>
            <a:r>
              <a:rPr lang="cs-CZ" sz="1800" dirty="0"/>
              <a:t>Obecně lze říci, že krize (respektive zodpovědnost za ně) lze buď popřít, nebo přijmout, a to buď plně, nebo částečně. </a:t>
            </a:r>
          </a:p>
          <a:p>
            <a:pPr lvl="0" algn="just"/>
            <a:r>
              <a:rPr lang="cs-CZ" sz="1800" dirty="0"/>
              <a:t>Teorie obvykle doporučuje plné přijetí.</a:t>
            </a:r>
          </a:p>
          <a:p>
            <a:pPr lvl="0" algn="just"/>
            <a:r>
              <a:rPr lang="cs-CZ" sz="1800" b="1" dirty="0" err="1"/>
              <a:t>deny</a:t>
            </a:r>
            <a:r>
              <a:rPr lang="cs-CZ" sz="1800" b="1" dirty="0"/>
              <a:t> – </a:t>
            </a:r>
            <a:r>
              <a:rPr lang="cs-CZ" sz="1800" b="1" dirty="0" err="1"/>
              <a:t>diminish</a:t>
            </a:r>
            <a:r>
              <a:rPr lang="cs-CZ" sz="1800" b="1" dirty="0"/>
              <a:t> – </a:t>
            </a:r>
            <a:r>
              <a:rPr lang="cs-CZ" sz="1800" b="1" dirty="0" err="1"/>
              <a:t>deal</a:t>
            </a:r>
            <a:r>
              <a:rPr lang="cs-CZ" sz="1800" dirty="0"/>
              <a:t>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Komunikační strategie v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0374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/>
              <a:t>„Žádná krize neexistuje.“</a:t>
            </a:r>
          </a:p>
          <a:p>
            <a:pPr lvl="0" algn="just"/>
            <a:r>
              <a:rPr lang="cs-CZ" sz="2000" dirty="0"/>
              <a:t>„Krize existuje, ale neneseme za její  vypuknutí žádnou zodpovědnost.“</a:t>
            </a:r>
          </a:p>
          <a:p>
            <a:pPr lvl="0" algn="just"/>
            <a:r>
              <a:rPr lang="cs-CZ" sz="2000" dirty="0"/>
              <a:t>„Krize existuje, ale nijak se nás netýká.“</a:t>
            </a:r>
          </a:p>
          <a:p>
            <a:pPr lvl="0" algn="just"/>
            <a:r>
              <a:rPr lang="cs-CZ" sz="2000" dirty="0"/>
              <a:t>Tento přístup je z etického hlediska ospravedlnitelný jen v případě, že se zakládá na pravdě. </a:t>
            </a:r>
          </a:p>
          <a:p>
            <a:pPr lvl="0" algn="just"/>
            <a:r>
              <a:rPr lang="cs-CZ" sz="2000" dirty="0"/>
              <a:t>I když krizi popřete, musíte důkladně vysvětlovat celou situaci a postoj organizace médiím.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Komunikační strategie v krizi: Strategie </a:t>
            </a:r>
            <a:r>
              <a:rPr lang="cs-CZ" dirty="0" err="1"/>
              <a:t>deny</a:t>
            </a:r>
            <a:r>
              <a:rPr lang="cs-CZ" dirty="0"/>
              <a:t>–popření</a:t>
            </a:r>
          </a:p>
        </p:txBody>
      </p:sp>
    </p:spTree>
    <p:extLst>
      <p:ext uri="{BB962C8B-B14F-4D97-AF65-F5344CB8AC3E}">
        <p14:creationId xmlns:p14="http://schemas.microsoft.com/office/powerpoint/2010/main" val="3732719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/>
              <a:t>Částečné přijetí zodpovědnosti, snaha o umenšení dopadu krize na reputaci organizace. </a:t>
            </a:r>
          </a:p>
          <a:p>
            <a:pPr lvl="0" algn="just"/>
            <a:r>
              <a:rPr lang="cs-CZ" sz="2000" dirty="0"/>
              <a:t>Snaha o oslabení spojení mezi společností a krizí. Snaha ukázat, že problémy mají také jiné příčiny a původce, případně že problémy nejsou tak velké, jak je prezentují média či oponenti. </a:t>
            </a:r>
          </a:p>
          <a:p>
            <a:pPr lvl="0" algn="just"/>
            <a:r>
              <a:rPr lang="cs-CZ" sz="2000" dirty="0"/>
              <a:t>Snaha o uvedení událostí do širšího kontextu. </a:t>
            </a:r>
          </a:p>
          <a:p>
            <a:pPr lvl="0" algn="just"/>
            <a:r>
              <a:rPr lang="cs-CZ" sz="2000" dirty="0"/>
              <a:t>Snaha prezentovat jiný úhel pohledu.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Komunikační strategie v krizi: Strategie </a:t>
            </a:r>
            <a:r>
              <a:rPr lang="cs-CZ" dirty="0" err="1"/>
              <a:t>diminish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18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Přijetí plné zodpovědnosti. </a:t>
            </a:r>
          </a:p>
          <a:p>
            <a:pPr lvl="0" algn="just"/>
            <a:r>
              <a:rPr lang="cs-CZ" sz="1800" dirty="0"/>
              <a:t>Řízená otevřenost, spolupráce s médii. </a:t>
            </a:r>
          </a:p>
          <a:p>
            <a:pPr lvl="0" algn="just"/>
            <a:r>
              <a:rPr lang="cs-CZ" sz="1800" dirty="0"/>
              <a:t>Snaha o vyřešení krize a nápravu škod, preventivní opatření do budoucna. </a:t>
            </a:r>
          </a:p>
          <a:p>
            <a:pPr lvl="0" algn="just"/>
            <a:r>
              <a:rPr lang="cs-CZ" sz="1800" dirty="0"/>
              <a:t>Aktivní kroky při hledání dohody s poškozenými. </a:t>
            </a:r>
          </a:p>
          <a:p>
            <a:pPr lvl="0" algn="just"/>
            <a:r>
              <a:rPr lang="cs-CZ" sz="1800" dirty="0"/>
              <a:t>V minulosti se mnohokrát ukázalo, že pokud organizace skutečně udělala chybu, vyplatí se přiznat zodpovědnost. </a:t>
            </a:r>
          </a:p>
          <a:p>
            <a:pPr lvl="0" algn="just"/>
            <a:r>
              <a:rPr lang="cs-CZ" sz="1800" dirty="0"/>
              <a:t>Upřímný a aktivní přístup většinou zabrání daleko větším ztrátám, spojeným s úplnou destrukcí reputace společnosti.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Komunikační strategie v krizi: Strategie </a:t>
            </a:r>
            <a:r>
              <a:rPr lang="cs-CZ" dirty="0" err="1"/>
              <a:t>deal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40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Odpoutání pozornosti. </a:t>
            </a:r>
          </a:p>
          <a:p>
            <a:pPr lvl="0" algn="just"/>
            <a:r>
              <a:rPr lang="cs-CZ" sz="1800" dirty="0"/>
              <a:t>Snaha přesunout pozornost veřejnosti a médií k jiné agendě. </a:t>
            </a:r>
          </a:p>
          <a:p>
            <a:pPr lvl="0" algn="just"/>
            <a:r>
              <a:rPr lang="cs-CZ" sz="1800" dirty="0"/>
              <a:t>Časté v politice (film Vrtěti psem). </a:t>
            </a:r>
          </a:p>
          <a:p>
            <a:pPr lvl="0" algn="just"/>
            <a:r>
              <a:rPr lang="cs-CZ" sz="1800" dirty="0"/>
              <a:t>Eticky sporné.</a:t>
            </a:r>
          </a:p>
          <a:p>
            <a:pPr lvl="0" algn="just"/>
            <a:endParaRPr lang="cs-CZ" sz="1800" dirty="0"/>
          </a:p>
          <a:p>
            <a:pPr marL="0" lvl="0" indent="0" algn="just">
              <a:buNone/>
            </a:pPr>
            <a:r>
              <a:rPr lang="cs-CZ" sz="1800" b="1" dirty="0"/>
              <a:t>Nabídka jiného pohledu</a:t>
            </a:r>
          </a:p>
          <a:p>
            <a:pPr lvl="0" algn="just"/>
            <a:r>
              <a:rPr lang="cs-CZ" sz="1800" dirty="0"/>
              <a:t>Srovnání s jinou podobnou událostí. </a:t>
            </a:r>
          </a:p>
          <a:p>
            <a:pPr lvl="0" algn="just"/>
            <a:r>
              <a:rPr lang="cs-CZ" sz="1800" dirty="0"/>
              <a:t>Zdůrazňování minimálního dopadu. </a:t>
            </a:r>
          </a:p>
          <a:p>
            <a:pPr lvl="0" algn="just"/>
            <a:r>
              <a:rPr lang="cs-CZ" sz="1800" dirty="0"/>
              <a:t>Přenesení do jiného, příznivějšího kontextu (transcendence). </a:t>
            </a:r>
          </a:p>
          <a:p>
            <a:pPr lvl="0" algn="just"/>
            <a:r>
              <a:rPr lang="cs-CZ" sz="1800" dirty="0"/>
              <a:t>Připomenutí dřívějších zásluh a „dobrých skutků“.</a:t>
            </a:r>
          </a:p>
          <a:p>
            <a:pPr lvl="0" algn="just"/>
            <a:endParaRPr lang="cs-CZ" sz="1800" dirty="0"/>
          </a:p>
          <a:p>
            <a:pPr marL="0" lvl="0" indent="0" algn="just">
              <a:buNone/>
            </a:pPr>
            <a:r>
              <a:rPr lang="cs-CZ" sz="1800" b="1" dirty="0"/>
              <a:t>Úplné obrácení úhlu pohledu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Taktické varianty</a:t>
            </a:r>
          </a:p>
        </p:txBody>
      </p:sp>
    </p:spTree>
    <p:extLst>
      <p:ext uri="{BB962C8B-B14F-4D97-AF65-F5344CB8AC3E}">
        <p14:creationId xmlns:p14="http://schemas.microsoft.com/office/powerpoint/2010/main" val="3595875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400" b="1" dirty="0"/>
              <a:t>Koncentrace problému</a:t>
            </a:r>
            <a:endParaRPr lang="cs-CZ" sz="1400" dirty="0"/>
          </a:p>
          <a:p>
            <a:pPr lvl="0" algn="just"/>
            <a:r>
              <a:rPr lang="cs-CZ" sz="1400" dirty="0"/>
              <a:t>Snaha převést jádro problému do jediné příčiny „Za všechno může...“. </a:t>
            </a:r>
          </a:p>
          <a:p>
            <a:pPr marL="0" lvl="0" indent="0" algn="just">
              <a:buNone/>
            </a:pPr>
            <a:r>
              <a:rPr lang="cs-CZ" sz="1400" b="1" dirty="0"/>
              <a:t>Obětní beránek</a:t>
            </a:r>
          </a:p>
          <a:p>
            <a:pPr marL="0" lvl="0" indent="0" algn="just">
              <a:buNone/>
            </a:pPr>
            <a:r>
              <a:rPr lang="cs-CZ" sz="1400" b="1" dirty="0"/>
              <a:t>Rozptýlení problému</a:t>
            </a:r>
          </a:p>
          <a:p>
            <a:pPr lvl="0" algn="just"/>
            <a:r>
              <a:rPr lang="cs-CZ" sz="1400" dirty="0"/>
              <a:t>Hledání jádra problému v mnoha malých faktorech</a:t>
            </a:r>
          </a:p>
          <a:p>
            <a:pPr lvl="0" algn="just"/>
            <a:r>
              <a:rPr lang="cs-CZ" sz="1400" dirty="0"/>
              <a:t>Zdůrazňování složitosti věci</a:t>
            </a:r>
          </a:p>
          <a:p>
            <a:pPr marL="0" lvl="0" indent="0" algn="just">
              <a:buNone/>
            </a:pPr>
            <a:r>
              <a:rPr lang="cs-CZ" sz="1400" b="1" dirty="0" err="1"/>
              <a:t>Externalizace</a:t>
            </a:r>
            <a:r>
              <a:rPr lang="cs-CZ" sz="1400" b="1" dirty="0"/>
              <a:t> problému</a:t>
            </a:r>
          </a:p>
          <a:p>
            <a:pPr lvl="0" algn="just"/>
            <a:r>
              <a:rPr lang="cs-CZ" sz="1400" dirty="0"/>
              <a:t>Snaha přesunout jádro problému mimo korporaci a mimo zónu, kterou může ovlivňovat „Za všechno může dodavatel (vláda, odbory...)“.</a:t>
            </a:r>
          </a:p>
          <a:p>
            <a:pPr lvl="0" algn="just"/>
            <a:r>
              <a:rPr lang="cs-CZ" sz="1400" dirty="0"/>
              <a:t>Může vést k „ping-pongu“</a:t>
            </a:r>
          </a:p>
          <a:p>
            <a:pPr lvl="0" algn="just"/>
            <a:r>
              <a:rPr lang="cs-CZ" sz="1400" dirty="0"/>
              <a:t>Korporace je sama obětí (vyšší moci, útoku konkurence, zlého úmyslu zaměstnance). </a:t>
            </a:r>
          </a:p>
          <a:p>
            <a:pPr lvl="0" algn="just"/>
            <a:r>
              <a:rPr lang="cs-CZ" sz="1400" dirty="0"/>
              <a:t>Problémy jsou výsledkem provokace. </a:t>
            </a:r>
          </a:p>
          <a:p>
            <a:pPr lvl="0" algn="just"/>
            <a:r>
              <a:rPr lang="cs-CZ" sz="1400" dirty="0"/>
              <a:t>Společnost nemohla událost nijak ovlivnit ani jí předejít, neměla nad ní kontrolu. </a:t>
            </a:r>
          </a:p>
          <a:p>
            <a:pPr lvl="0" algn="just"/>
            <a:r>
              <a:rPr lang="cs-CZ" sz="1400" dirty="0"/>
              <a:t>Společnost měla dobré úmysly. </a:t>
            </a:r>
          </a:p>
          <a:p>
            <a:pPr lvl="0" algn="just"/>
            <a:r>
              <a:rPr lang="cs-CZ" sz="1400" dirty="0"/>
              <a:t>Byla to nehoda.</a:t>
            </a:r>
          </a:p>
          <a:p>
            <a:pPr lvl="0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Taktické varianty</a:t>
            </a:r>
          </a:p>
        </p:txBody>
      </p:sp>
    </p:spTree>
    <p:extLst>
      <p:ext uri="{BB962C8B-B14F-4D97-AF65-F5344CB8AC3E}">
        <p14:creationId xmlns:p14="http://schemas.microsoft.com/office/powerpoint/2010/main" val="3661227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Omluva</a:t>
            </a:r>
            <a:r>
              <a:rPr lang="cs-CZ" sz="1800" dirty="0"/>
              <a:t>: Pouze v případě, že organizace reálně chybovala a přijímá plnou zodpovědnost</a:t>
            </a:r>
          </a:p>
          <a:p>
            <a:pPr algn="just"/>
            <a:r>
              <a:rPr lang="cs-CZ" sz="1800" b="1" dirty="0"/>
              <a:t>Vyjádření lítosti</a:t>
            </a:r>
            <a:r>
              <a:rPr lang="cs-CZ" sz="1800" dirty="0"/>
              <a:t>: Vhodné i v případě, že organizace není jediným či hlavním viníkem</a:t>
            </a:r>
          </a:p>
          <a:p>
            <a:pPr algn="just"/>
            <a:r>
              <a:rPr lang="cs-CZ" sz="1800" b="1" dirty="0"/>
              <a:t>Slib odškodnění obětí</a:t>
            </a:r>
          </a:p>
          <a:p>
            <a:pPr algn="just"/>
            <a:r>
              <a:rPr lang="cs-CZ" sz="1800" b="1" dirty="0"/>
              <a:t>Aktivní náprava škod</a:t>
            </a:r>
          </a:p>
          <a:p>
            <a:pPr algn="just"/>
            <a:r>
              <a:rPr lang="cs-CZ" sz="1800" b="1" dirty="0"/>
              <a:t>Přijetí opatření</a:t>
            </a:r>
            <a:r>
              <a:rPr lang="cs-CZ" sz="1800" dirty="0"/>
              <a:t>, aby se situace již neopakovala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Nevhodné taktiky:</a:t>
            </a:r>
          </a:p>
          <a:p>
            <a:pPr algn="just"/>
            <a:r>
              <a:rPr lang="cs-CZ" sz="1800" dirty="0"/>
              <a:t>„Když to dělají oni, my můžeme taky.“</a:t>
            </a:r>
          </a:p>
          <a:p>
            <a:pPr algn="just"/>
            <a:r>
              <a:rPr lang="cs-CZ" sz="1800" dirty="0"/>
              <a:t>„Nikdy to nikomu nevadilo.“</a:t>
            </a:r>
          </a:p>
          <a:p>
            <a:pPr algn="just"/>
            <a:r>
              <a:rPr lang="cs-CZ" sz="1800" dirty="0"/>
              <a:t>„Nakonec to vždycky dobře dopadlo.“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Taktické varianty</a:t>
            </a:r>
          </a:p>
        </p:txBody>
      </p:sp>
    </p:spTree>
    <p:extLst>
      <p:ext uri="{BB962C8B-B14F-4D97-AF65-F5344CB8AC3E}">
        <p14:creationId xmlns:p14="http://schemas.microsoft.com/office/powerpoint/2010/main" val="2454789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Spin </a:t>
            </a:r>
            <a:r>
              <a:rPr lang="cs-CZ" sz="2000" b="1" dirty="0" err="1"/>
              <a:t>doctoring</a:t>
            </a:r>
            <a:endParaRPr lang="cs-CZ" sz="2000" b="1" dirty="0"/>
          </a:p>
          <a:p>
            <a:pPr algn="just"/>
            <a:r>
              <a:rPr lang="cs-CZ" sz="2000" dirty="0"/>
              <a:t>Bezohledné prosazování úhlu pohledu, který je pro organizaci nejvýhodnější</a:t>
            </a:r>
          </a:p>
          <a:p>
            <a:pPr algn="just"/>
            <a:r>
              <a:rPr lang="cs-CZ" sz="2000" dirty="0"/>
              <a:t>Manipulace, lži, polopravdy, </a:t>
            </a:r>
            <a:r>
              <a:rPr lang="cs-CZ" sz="2000" dirty="0" err="1"/>
              <a:t>doublespeak</a:t>
            </a:r>
            <a:r>
              <a:rPr lang="cs-CZ" sz="2000" dirty="0"/>
              <a:t>, propaganda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err="1"/>
              <a:t>Astroturfing</a:t>
            </a:r>
          </a:p>
          <a:p>
            <a:pPr algn="just"/>
            <a:r>
              <a:rPr lang="cs-CZ" sz="2000" dirty="0"/>
              <a:t>Vytváření klamného dojmu, že veřejnost (zákazníci, čtenáři, posluchači...) zastává určitý postoj, preferuje určitý produkt nebo má na nějaké téma jistý názor</a:t>
            </a:r>
          </a:p>
          <a:p>
            <a:pPr algn="just"/>
            <a:r>
              <a:rPr lang="cs-CZ" sz="2000" dirty="0"/>
              <a:t>Falešné čtenářské dopisy, </a:t>
            </a:r>
            <a:r>
              <a:rPr lang="cs-CZ" sz="2000" dirty="0" err="1"/>
              <a:t>flogy</a:t>
            </a:r>
            <a:r>
              <a:rPr lang="cs-CZ" sz="2000" dirty="0"/>
              <a:t>, klaka, aktivita v sociálních sítích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Eticky </a:t>
            </a:r>
            <a:r>
              <a:rPr lang="cs-CZ"/>
              <a:t>sporné 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800" dirty="0"/>
              <a:t>nepřipravenost</a:t>
            </a:r>
          </a:p>
          <a:p>
            <a:pPr marL="624078" indent="-514350">
              <a:buAutoNum type="arabicPeriod"/>
            </a:pPr>
            <a:r>
              <a:rPr lang="cs-CZ" sz="1800" dirty="0"/>
              <a:t>nevědomost</a:t>
            </a:r>
          </a:p>
          <a:p>
            <a:pPr marL="624078" indent="-514350">
              <a:buAutoNum type="arabicPeriod"/>
            </a:pPr>
            <a:r>
              <a:rPr lang="cs-CZ" sz="1800" dirty="0"/>
              <a:t>nevzdělanost</a:t>
            </a:r>
          </a:p>
          <a:p>
            <a:pPr marL="624078" indent="-514350">
              <a:buAutoNum type="arabicPeriod"/>
            </a:pPr>
            <a:r>
              <a:rPr lang="cs-CZ" sz="1800" dirty="0"/>
              <a:t>mlčení </a:t>
            </a:r>
          </a:p>
          <a:p>
            <a:pPr marL="624078" indent="-514350">
              <a:buAutoNum type="arabicPeriod"/>
            </a:pPr>
            <a:r>
              <a:rPr lang="cs-CZ" sz="1800" dirty="0"/>
              <a:t>odtažitost </a:t>
            </a:r>
          </a:p>
          <a:p>
            <a:pPr marL="624078" indent="-514350">
              <a:buAutoNum type="arabicPeriod"/>
            </a:pPr>
            <a:r>
              <a:rPr lang="cs-CZ" sz="1800" dirty="0"/>
              <a:t>výmysly</a:t>
            </a:r>
          </a:p>
          <a:p>
            <a:pPr marL="624078" indent="-514350">
              <a:buAutoNum type="arabicPeriod"/>
            </a:pPr>
            <a:r>
              <a:rPr lang="cs-CZ" sz="1800" dirty="0"/>
              <a:t>naivita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Smrtelné hříchy krizové komunikace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Cílem krizové komunikace</a:t>
            </a:r>
            <a:r>
              <a:rPr lang="cs-CZ" sz="1700" dirty="0"/>
              <a:t> je</a:t>
            </a:r>
          </a:p>
          <a:p>
            <a:pPr lvl="1" algn="just"/>
            <a:r>
              <a:rPr lang="cs-CZ" sz="1700" dirty="0"/>
              <a:t>uvolnění správných informací ve správný čas a na správném místě, a tím dosáhnout včasné připravenosti orgánů a prvků krizového řízení k následným činnostem; </a:t>
            </a:r>
          </a:p>
          <a:p>
            <a:pPr lvl="1" algn="just"/>
            <a:r>
              <a:rPr lang="cs-CZ" sz="1700" dirty="0"/>
              <a:t>redukovat nejistotu veřejnosti, a tím přispět k zajištění jejich „efektivního“ chování; </a:t>
            </a:r>
          </a:p>
          <a:p>
            <a:pPr lvl="1" algn="just"/>
            <a:r>
              <a:rPr lang="cs-CZ" sz="1700" dirty="0"/>
              <a:t>zabránit nebo alespoň zmírnit rozsah negativní publicity poškozující dobré jméno organizace.</a:t>
            </a:r>
          </a:p>
          <a:p>
            <a:pPr algn="just"/>
            <a:r>
              <a:rPr lang="cs-CZ" sz="1700" b="1" dirty="0"/>
              <a:t>Předmět krizové komunikace</a:t>
            </a:r>
            <a:r>
              <a:rPr lang="cs-CZ" sz="1700" dirty="0"/>
              <a:t> je sdělování informací:</a:t>
            </a:r>
          </a:p>
          <a:p>
            <a:pPr lvl="1" algn="just"/>
            <a:r>
              <a:rPr lang="cs-CZ" sz="1700" dirty="0"/>
              <a:t>mezi orgány a prvky systému krizového řízení a uvnitř tohoto systému;</a:t>
            </a:r>
          </a:p>
          <a:p>
            <a:pPr lvl="1" algn="just"/>
            <a:r>
              <a:rPr lang="cs-CZ" sz="1700" dirty="0"/>
              <a:t>veřejnosti, médiím, odborníkům, soudním znalcům a orgánům činným v trestním řízení;</a:t>
            </a:r>
          </a:p>
          <a:p>
            <a:pPr lvl="1" algn="just"/>
            <a:r>
              <a:rPr lang="cs-CZ" sz="1700" dirty="0"/>
              <a:t>podřízeným, zaměstnancům firmy, rodinným příslušníkům a jiným věcně zainteresovaným právnickým a fyzickým osobám.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a předmět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princip přímé odpovědnosti</a:t>
            </a:r>
          </a:p>
          <a:p>
            <a:pPr lvl="0"/>
            <a:r>
              <a:rPr lang="cs-CZ" sz="1800" dirty="0"/>
              <a:t>princip nezávislosti</a:t>
            </a:r>
          </a:p>
          <a:p>
            <a:pPr lvl="0"/>
            <a:r>
              <a:rPr lang="cs-CZ" sz="1800" dirty="0"/>
              <a:t>princip přesnosti a stručnosti</a:t>
            </a:r>
          </a:p>
          <a:p>
            <a:pPr lvl="0"/>
            <a:r>
              <a:rPr lang="cs-CZ" sz="1800" dirty="0"/>
              <a:t>princip důvěryhodnosti</a:t>
            </a:r>
          </a:p>
          <a:p>
            <a:pPr lvl="0"/>
            <a:r>
              <a:rPr lang="cs-CZ" sz="1800" dirty="0"/>
              <a:t>princip znalosti věci</a:t>
            </a:r>
          </a:p>
          <a:p>
            <a:pPr lvl="0"/>
            <a:r>
              <a:rPr lang="cs-CZ" sz="1800" dirty="0"/>
              <a:t>princip očekávané reakce</a:t>
            </a:r>
          </a:p>
          <a:p>
            <a:pPr lvl="0"/>
            <a:r>
              <a:rPr lang="cs-CZ" sz="1800" dirty="0"/>
              <a:t>princip nejhoršího vývoje</a:t>
            </a:r>
          </a:p>
          <a:p>
            <a:pPr lvl="0"/>
            <a:r>
              <a:rPr lang="cs-CZ" sz="1800" dirty="0"/>
              <a:t>princip hledání podpory</a:t>
            </a:r>
          </a:p>
          <a:p>
            <a:pPr lvl="0"/>
            <a:r>
              <a:rPr lang="cs-CZ" sz="1800" dirty="0"/>
              <a:t>princip pravdivosti</a:t>
            </a:r>
          </a:p>
          <a:p>
            <a:r>
              <a:rPr lang="cs-CZ" sz="1800" dirty="0"/>
              <a:t>princip otevřenosti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Principy krizové komunikace (Hálek, 2008)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Vznik krize</a:t>
            </a:r>
          </a:p>
          <a:p>
            <a:pPr lvl="1"/>
            <a:r>
              <a:rPr lang="cs-CZ" sz="1800" dirty="0"/>
              <a:t>Největší intenzita komunikace, rychlost, pravdivost, jednoznačnost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Průběh krize</a:t>
            </a:r>
          </a:p>
          <a:p>
            <a:pPr lvl="1"/>
            <a:r>
              <a:rPr lang="cs-CZ" sz="1800" dirty="0"/>
              <a:t>Pokles intenzity komunikace</a:t>
            </a:r>
          </a:p>
          <a:p>
            <a:endParaRPr lang="cs-CZ" sz="1800" dirty="0"/>
          </a:p>
          <a:p>
            <a:r>
              <a:rPr lang="cs-CZ" sz="1800" dirty="0"/>
              <a:t>Závěrečná fáze krize</a:t>
            </a:r>
          </a:p>
          <a:p>
            <a:pPr lvl="1"/>
            <a:r>
              <a:rPr lang="cs-CZ" sz="1800" dirty="0"/>
              <a:t>Opětovné zvýšení intenzity komunikace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Krizová komunikace v průběhu krizového řízení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předstoupit před zaměstnance a srozumitelně jim sdělit nepříjemné informace (jaká je situace), tak aby bylo zabráněno šíření fám, dezinformacím a zkreslením,</a:t>
            </a:r>
          </a:p>
          <a:p>
            <a:pPr lvl="0" algn="just"/>
            <a:r>
              <a:rPr lang="cs-CZ" sz="2400" dirty="0"/>
              <a:t>sdělit zaměstnancům co to pro ně znamená a co se od nich očekává, aby se podnik povedlo vyvézt z krize (přechodné snížení platů, zvýšené úsilí, částečné propouštění apod.),</a:t>
            </a:r>
          </a:p>
          <a:p>
            <a:pPr lvl="0" algn="just"/>
            <a:r>
              <a:rPr lang="cs-CZ" sz="2400" dirty="0"/>
              <a:t>vysvětlit další postup a představit vizi budoucnosti tak, aby se podařilo získat klíčové pracovníky, neformální vůdce a důležité pracovníky.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Mediální charakter, komunikace s externí veřejností prostřednictvím médií – vytvoření mediálního obrazu (mediální podoby)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Příjemci externí krizové komunikace:</a:t>
            </a:r>
          </a:p>
          <a:p>
            <a:pPr lvl="1" algn="just"/>
            <a:r>
              <a:rPr lang="cs-CZ" sz="2000" dirty="0"/>
              <a:t>Zákazníci</a:t>
            </a:r>
          </a:p>
          <a:p>
            <a:pPr lvl="1" algn="just"/>
            <a:r>
              <a:rPr lang="cs-CZ" sz="2000" dirty="0"/>
              <a:t>Investoři</a:t>
            </a:r>
          </a:p>
          <a:p>
            <a:pPr lvl="1" algn="just"/>
            <a:r>
              <a:rPr lang="cs-CZ" sz="2000" dirty="0"/>
              <a:t>Vládní, regionální a místní činitelé</a:t>
            </a:r>
          </a:p>
          <a:p>
            <a:pPr lvl="1" algn="just"/>
            <a:r>
              <a:rPr lang="cs-CZ" sz="2000" dirty="0"/>
              <a:t>Pojišťovací společnosti a právníci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událost, někdy více, jindy méně významná, která se stává předmětem agendy, o níž média detailně informují. </a:t>
            </a:r>
          </a:p>
          <a:p>
            <a:pPr algn="just"/>
            <a:r>
              <a:rPr lang="cs-CZ" sz="1800" dirty="0"/>
              <a:t>Hlavním cílem podniku v případě, že nastane mediálně exponovaný problém je, aby byl problém uspokojivě vyřešen.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Způsoby řešení:</a:t>
            </a:r>
          </a:p>
          <a:p>
            <a:pPr lvl="1" algn="just"/>
            <a:r>
              <a:rPr lang="cs-CZ" sz="1800" dirty="0"/>
              <a:t>problém veřejně uznat v takové míře, která podnik nepoškodí, </a:t>
            </a:r>
          </a:p>
          <a:p>
            <a:pPr lvl="1" algn="just"/>
            <a:r>
              <a:rPr lang="cs-CZ" sz="1800" dirty="0"/>
              <a:t>prohlásit, že v současnosti již nedochází k jeho recidivě (posunout jej do minulosti)</a:t>
            </a:r>
          </a:p>
          <a:p>
            <a:pPr lvl="1" algn="just"/>
            <a:r>
              <a:rPr lang="cs-CZ" sz="1800" dirty="0"/>
              <a:t>prohlásit, že se nyní pracuje na tom, aby se neopakoval.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Exponovaný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3333</TotalTime>
  <Words>1812</Words>
  <Application>Microsoft Office PowerPoint</Application>
  <PresentationFormat>Předvádění na obrazovce (16:9)</PresentationFormat>
  <Paragraphs>254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SLU</vt:lpstr>
      <vt:lpstr>Krizová komunikace </vt:lpstr>
      <vt:lpstr>Krizová komunikace</vt:lpstr>
      <vt:lpstr>Smrtelné hříchy krizové komunikace (Antušák, 2009)</vt:lpstr>
      <vt:lpstr>Cíl a předmět krizové komunikace</vt:lpstr>
      <vt:lpstr>Principy krizové komunikace (Hálek, 2008)</vt:lpstr>
      <vt:lpstr>Krizová komunikace v průběhu krizového řízení</vt:lpstr>
      <vt:lpstr>Interní krizová komunikace</vt:lpstr>
      <vt:lpstr>Externí krizová komunikace</vt:lpstr>
      <vt:lpstr>Exponovaný mediální obraz</vt:lpstr>
      <vt:lpstr>Vyhroceně negativní mediální obraz</vt:lpstr>
      <vt:lpstr>Řízená kampaň</vt:lpstr>
      <vt:lpstr>Nevyváženosti</vt:lpstr>
      <vt:lpstr>Prostředky zlepšující mediální obraz (Bednář, 2011)</vt:lpstr>
      <vt:lpstr>Efektivní krizová komunikace </vt:lpstr>
      <vt:lpstr>Sdělení </vt:lpstr>
      <vt:lpstr>Organizační zabezpečení krizové komunikace</vt:lpstr>
      <vt:lpstr>Volba vhodného média</vt:lpstr>
      <vt:lpstr>Plánování krizové komunikace</vt:lpstr>
      <vt:lpstr>Krizový manuál (Antušák, 2009)</vt:lpstr>
      <vt:lpstr>Komunikační strategie v krizi</vt:lpstr>
      <vt:lpstr>Komunikační strategie v krizi: Strategie deny–popření</vt:lpstr>
      <vt:lpstr>Komunikační strategie v krizi: Strategie diminish</vt:lpstr>
      <vt:lpstr>Komunikační strategie v krizi: Strategie deal</vt:lpstr>
      <vt:lpstr>Taktické varianty</vt:lpstr>
      <vt:lpstr>Taktické varianty</vt:lpstr>
      <vt:lpstr>Taktické varianty</vt:lpstr>
      <vt:lpstr>Eticky sporné komunikační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326</cp:revision>
  <dcterms:created xsi:type="dcterms:W3CDTF">2016-07-06T15:42:34Z</dcterms:created>
  <dcterms:modified xsi:type="dcterms:W3CDTF">2024-10-28T19:11:31Z</dcterms:modified>
</cp:coreProperties>
</file>