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32" r:id="rId3"/>
    <p:sldId id="401" r:id="rId4"/>
    <p:sldId id="402" r:id="rId5"/>
    <p:sldId id="403" r:id="rId6"/>
    <p:sldId id="404" r:id="rId7"/>
    <p:sldId id="384" r:id="rId8"/>
    <p:sldId id="325" r:id="rId9"/>
    <p:sldId id="417" r:id="rId10"/>
    <p:sldId id="418" r:id="rId11"/>
    <p:sldId id="419" r:id="rId12"/>
    <p:sldId id="420" r:id="rId13"/>
    <p:sldId id="421" r:id="rId14"/>
    <p:sldId id="324" r:id="rId15"/>
    <p:sldId id="326" r:id="rId16"/>
    <p:sldId id="327" r:id="rId17"/>
    <p:sldId id="348" r:id="rId18"/>
    <p:sldId id="383" r:id="rId19"/>
    <p:sldId id="382" r:id="rId20"/>
    <p:sldId id="405" r:id="rId21"/>
    <p:sldId id="406" r:id="rId22"/>
    <p:sldId id="407" r:id="rId23"/>
    <p:sldId id="408" r:id="rId24"/>
    <p:sldId id="409" r:id="rId25"/>
    <p:sldId id="410" r:id="rId26"/>
    <p:sldId id="411" r:id="rId27"/>
    <p:sldId id="412" r:id="rId28"/>
    <p:sldId id="413" r:id="rId29"/>
    <p:sldId id="414" r:id="rId30"/>
    <p:sldId id="415" r:id="rId31"/>
    <p:sldId id="416"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103" d="100"/>
          <a:sy n="103" d="100"/>
        </p:scale>
        <p:origin x="811"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13.10.2024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Krizový management </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Krizový management</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400" dirty="0"/>
              <a:t>K základním </a:t>
            </a:r>
            <a:r>
              <a:rPr lang="cs-CZ" sz="1400" b="1" dirty="0"/>
              <a:t>znalostem</a:t>
            </a:r>
            <a:r>
              <a:rPr lang="cs-CZ" sz="1400" dirty="0"/>
              <a:t> krizového manažera patří kromě poznatků z oblasti managementu zejména dílčí oborové znalosti, především práva, účetnictví, daňové agendy, financí a dané věcné problematiky podle zaměření provozu podniku.</a:t>
            </a:r>
          </a:p>
          <a:p>
            <a:pPr algn="just"/>
            <a:endParaRPr lang="cs-CZ" sz="1400" dirty="0"/>
          </a:p>
          <a:p>
            <a:pPr algn="just"/>
            <a:r>
              <a:rPr lang="cs-CZ" sz="1400" dirty="0"/>
              <a:t>Za </a:t>
            </a:r>
            <a:r>
              <a:rPr lang="cs-CZ" sz="1400" b="1" dirty="0"/>
              <a:t>dovednosti</a:t>
            </a:r>
            <a:r>
              <a:rPr lang="cs-CZ" sz="1400" dirty="0"/>
              <a:t> jsou považovány praktické návyky manažera, tedy znalosti používané při manažerské činnosti.  </a:t>
            </a:r>
          </a:p>
          <a:p>
            <a:pPr algn="just"/>
            <a:r>
              <a:rPr lang="cs-CZ" sz="1400" dirty="0"/>
              <a:t>Akutní krize je mimořádnou situací, proto musí krizový manažer při své práci volit metody a postupy, které jsou adekvátní této situaci. Krizový manažer pravděpodobně nejvíce ocení znalosti a dovednosti metod či technik zejména z následujících oblastí managementu:</a:t>
            </a:r>
          </a:p>
          <a:p>
            <a:pPr lvl="0" algn="just"/>
            <a:r>
              <a:rPr lang="cs-CZ" sz="1400" dirty="0"/>
              <a:t>strategické řízení,</a:t>
            </a:r>
          </a:p>
          <a:p>
            <a:pPr lvl="0" algn="just"/>
            <a:r>
              <a:rPr lang="cs-CZ" sz="1400" dirty="0"/>
              <a:t>řízení změny,</a:t>
            </a:r>
          </a:p>
          <a:p>
            <a:pPr lvl="0" algn="just"/>
            <a:r>
              <a:rPr lang="cs-CZ" sz="1400" dirty="0"/>
              <a:t>projektové řízení,</a:t>
            </a:r>
          </a:p>
          <a:p>
            <a:pPr lvl="0" algn="just"/>
            <a:r>
              <a:rPr lang="cs-CZ" sz="1400" dirty="0"/>
              <a:t>procesní řízení,</a:t>
            </a:r>
          </a:p>
          <a:p>
            <a:pPr lvl="0" algn="just"/>
            <a:r>
              <a:rPr lang="cs-CZ" sz="1400" dirty="0"/>
              <a:t>řízení času,</a:t>
            </a:r>
          </a:p>
          <a:p>
            <a:pPr lvl="0" algn="just"/>
            <a:r>
              <a:rPr lang="cs-CZ" sz="1400" dirty="0"/>
              <a:t>měření a zvyšování výkonnosti podniku,</a:t>
            </a:r>
          </a:p>
          <a:p>
            <a:pPr lvl="0" algn="just"/>
            <a:r>
              <a:rPr lang="cs-CZ" sz="1400" dirty="0"/>
              <a:t>řešení konfliktů, apod.</a:t>
            </a:r>
          </a:p>
          <a:p>
            <a:pPr marL="0" lvl="0" indent="0" algn="just">
              <a:buNone/>
            </a:pPr>
            <a:endParaRPr lang="cs-CZ" sz="1400" dirty="0"/>
          </a:p>
          <a:p>
            <a:pPr marL="0" lvl="0" indent="0" algn="just">
              <a:buNone/>
            </a:pPr>
            <a:endParaRPr lang="cs-CZ" sz="1400" dirty="0"/>
          </a:p>
          <a:p>
            <a:pPr lvl="0" algn="just"/>
            <a:endParaRPr lang="cs-CZ" sz="1400" dirty="0"/>
          </a:p>
          <a:p>
            <a:pPr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 základní kompetence</a:t>
            </a:r>
          </a:p>
        </p:txBody>
      </p:sp>
    </p:spTree>
    <p:extLst>
      <p:ext uri="{BB962C8B-B14F-4D97-AF65-F5344CB8AC3E}">
        <p14:creationId xmlns:p14="http://schemas.microsoft.com/office/powerpoint/2010/main" val="339025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Schopnosti</a:t>
            </a:r>
            <a:r>
              <a:rPr lang="cs-CZ" sz="1600" dirty="0"/>
              <a:t> manažera představují vrozený potenciál, díky němuž je manažer jakýmsi přirozeným způsobem připraven na vykonávání své činnosti. Ke schopnostem krizového manažera by bezesporu měly patřit: </a:t>
            </a:r>
          </a:p>
          <a:p>
            <a:pPr lvl="0" algn="just"/>
            <a:r>
              <a:rPr lang="cs-CZ" sz="1600" b="1" dirty="0"/>
              <a:t>rozumové (intelektuální) schopnosti</a:t>
            </a:r>
            <a:r>
              <a:rPr lang="cs-CZ" sz="1600" dirty="0"/>
              <a:t> - analytické myšlení, kreativita, rychlé rozhodování, systematický přístup, soustředění se na výsledky, bystrost apod.;</a:t>
            </a:r>
          </a:p>
          <a:p>
            <a:pPr lvl="0" algn="just"/>
            <a:r>
              <a:rPr lang="cs-CZ" sz="1600" b="1" dirty="0"/>
              <a:t>psychická a intelektuální dispozice</a:t>
            </a:r>
            <a:r>
              <a:rPr lang="cs-CZ" sz="1600" dirty="0"/>
              <a:t> – rezistence vůči stresu, citová vyrovnanost, jednání s pozitivním cílovým obsahem, sebeovládání, asertivní jednání, schopnost odolávat tlakům a vlivům (díky tomu úspěšně řešit konflikty na pracovištích, činit velmi nepříjemná rozhodnutí a nepopulární opatření).</a:t>
            </a:r>
          </a:p>
          <a:p>
            <a:pPr algn="just"/>
            <a:endParaRPr lang="cs-CZ" sz="1600" dirty="0"/>
          </a:p>
          <a:p>
            <a:pPr marL="0" indent="0" algn="just">
              <a:buNone/>
            </a:pPr>
            <a:r>
              <a:rPr lang="cs-CZ" sz="1600" b="1" dirty="0"/>
              <a:t>Vlastnosti</a:t>
            </a:r>
            <a:r>
              <a:rPr lang="cs-CZ" sz="1600" dirty="0"/>
              <a:t> manažera jsou zdrojem relativně ustáleného způsobu jeho chování. Například korektnost jednání krizového manažera podmiňuje jeho úspěšnost, věrohodnost a efektivnost. Seriózní, poctivé a etické jednání za všech okolností může napomoci k získání prestiže a autority. Citlivý přístup k zaměstnancům rozhodně není slabinou manažera.</a:t>
            </a:r>
          </a:p>
          <a:p>
            <a:pPr marL="0" lvl="0" indent="0" algn="just">
              <a:buNone/>
            </a:pPr>
            <a:endParaRPr lang="cs-CZ" sz="1600" dirty="0"/>
          </a:p>
          <a:p>
            <a:pPr marL="0" lvl="0" indent="0" algn="just">
              <a:buNone/>
            </a:pPr>
            <a:endParaRPr lang="cs-CZ" sz="1600" dirty="0"/>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 základní kompetence</a:t>
            </a:r>
          </a:p>
        </p:txBody>
      </p:sp>
    </p:spTree>
    <p:extLst>
      <p:ext uri="{BB962C8B-B14F-4D97-AF65-F5344CB8AC3E}">
        <p14:creationId xmlns:p14="http://schemas.microsoft.com/office/powerpoint/2010/main" val="330779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Práci krizového manažera v nadměrném rozsahu doprovází jev, označovaný </a:t>
            </a:r>
            <a:r>
              <a:rPr lang="cs-CZ" sz="1800" b="1" dirty="0"/>
              <a:t>stres</a:t>
            </a:r>
            <a:r>
              <a:rPr lang="cs-CZ" sz="1800" dirty="0"/>
              <a:t>. Slovo „stres“ bylo do češtiny přijato z angličtiny a znamená tíseň, nesnáz, tlak. Ke stresu dochází v situacích, kdy nastává či může nastat ohrožení člověka. Stres, jenž doprovází každou krizi, se projevuje nejen u manažerů, nýbrž také u podřízených. </a:t>
            </a:r>
          </a:p>
          <a:p>
            <a:pPr algn="just"/>
            <a:endParaRPr lang="cs-CZ" sz="1800" dirty="0"/>
          </a:p>
          <a:p>
            <a:pPr algn="just"/>
            <a:r>
              <a:rPr lang="cs-CZ" sz="1800" dirty="0"/>
              <a:t>V souvislosti s krizí vzniká stres jako reakce manažera na možnost ztráty nejen manažerského postavení v podniku, ale zaměstnání vůbec, čímž se může dostat do sociální nejistoty. Krize s sebou přináší také narušení stereotypů jednání, neboť její řešení vyžaduje změnu manažerova chování. V této souvislosti mluvíme o </a:t>
            </a:r>
            <a:r>
              <a:rPr lang="cs-CZ" sz="1800" b="1" dirty="0"/>
              <a:t>situačním stresu</a:t>
            </a:r>
            <a:r>
              <a:rPr lang="cs-CZ" sz="1800" dirty="0"/>
              <a:t>, který není žádným specifikem krizových manažerů, jelikož se dotýká každého zaměstnance podniku. </a:t>
            </a:r>
          </a:p>
          <a:p>
            <a:pPr algn="just"/>
            <a:endParaRPr lang="cs-CZ" sz="1800" dirty="0"/>
          </a:p>
          <a:p>
            <a:pPr marL="0" lvl="0" indent="0" algn="just">
              <a:buNone/>
            </a:pPr>
            <a:endParaRPr lang="cs-CZ" sz="1800" dirty="0"/>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 stres</a:t>
            </a:r>
          </a:p>
        </p:txBody>
      </p:sp>
    </p:spTree>
    <p:extLst>
      <p:ext uri="{BB962C8B-B14F-4D97-AF65-F5344CB8AC3E}">
        <p14:creationId xmlns:p14="http://schemas.microsoft.com/office/powerpoint/2010/main" val="62891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dirty="0"/>
              <a:t>V chování krizových manažerů se může rovněž projevovat </a:t>
            </a:r>
            <a:r>
              <a:rPr lang="cs-CZ" sz="1500" b="1" dirty="0"/>
              <a:t>stres anticipující</a:t>
            </a:r>
            <a:r>
              <a:rPr lang="cs-CZ" sz="1500" dirty="0"/>
              <a:t> (předběžný). Ten je obvykle vyvoláván pocitem úzkosti z pravděpodobných problémů, které se mohou v souvislosti s krizí podniku vyskytnout a které bude manažer považovat za zkoušku svých dovedností a znalostí.</a:t>
            </a:r>
          </a:p>
          <a:p>
            <a:pPr algn="just"/>
            <a:endParaRPr lang="cs-CZ" sz="1500" dirty="0"/>
          </a:p>
          <a:p>
            <a:pPr algn="just"/>
            <a:r>
              <a:rPr lang="cs-CZ" sz="1500" dirty="0"/>
              <a:t>Ke krizovému managementu neodmyslitelně patří také </a:t>
            </a:r>
            <a:r>
              <a:rPr lang="cs-CZ" sz="1500" b="1" dirty="0"/>
              <a:t>časový stres</a:t>
            </a:r>
            <a:r>
              <a:rPr lang="cs-CZ" sz="1500" dirty="0"/>
              <a:t>, projevující se podobně jako situační stres jak na práci krizového manažera, tak také jeho podřízených. Řešení krizové situace vyžaduje rychlá rozhodnutí, bezprostřední chování či realizaci změn a zejména velmi rychlé pozitivní výsledky.</a:t>
            </a:r>
          </a:p>
          <a:p>
            <a:pPr algn="just"/>
            <a:endParaRPr lang="cs-CZ" sz="1500" dirty="0"/>
          </a:p>
          <a:p>
            <a:pPr algn="just"/>
            <a:r>
              <a:rPr lang="cs-CZ" sz="1500" dirty="0"/>
              <a:t>Negativní zážitek, spojený s vnímáním krize podniku, je nutné co nejdříve přeměnit v produktivní, tvořivou a konstruktivní reakci. Tato schopnost vyrovnat se se stresem a rychle na krizovou situaci zareagovat, je nazývána jako </a:t>
            </a:r>
            <a:r>
              <a:rPr lang="cs-CZ" sz="1500" b="1" dirty="0"/>
              <a:t>psychologická </a:t>
            </a:r>
            <a:r>
              <a:rPr lang="cs-CZ" sz="1500" b="1" dirty="0" err="1"/>
              <a:t>resilience</a:t>
            </a:r>
            <a:r>
              <a:rPr lang="cs-CZ" sz="1500" dirty="0"/>
              <a:t>. </a:t>
            </a:r>
            <a:r>
              <a:rPr lang="cs-CZ" sz="1500" dirty="0" err="1"/>
              <a:t>Resilientní</a:t>
            </a:r>
            <a:r>
              <a:rPr lang="cs-CZ" sz="1500" dirty="0"/>
              <a:t> manažeři rychle postoupí od analýzy k akčnímu plánu a tedy reakci. Velmi rychle se přesunou od myšlení orientovaného na příčinu krize k myšlení, orientovanému na razantní reakci a svou pozornost zaměří striktně kupředu. </a:t>
            </a:r>
          </a:p>
          <a:p>
            <a:pPr marL="0" lvl="0" indent="0" algn="just">
              <a:buNone/>
            </a:pPr>
            <a:endParaRPr lang="cs-CZ" sz="1500" dirty="0"/>
          </a:p>
          <a:p>
            <a:pPr marL="0" lvl="0" indent="0" algn="just">
              <a:buNone/>
            </a:pPr>
            <a:endParaRPr lang="cs-CZ" sz="1500" dirty="0"/>
          </a:p>
          <a:p>
            <a:pPr lvl="0" algn="just"/>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 stres</a:t>
            </a:r>
          </a:p>
        </p:txBody>
      </p:sp>
    </p:spTree>
    <p:extLst>
      <p:ext uri="{BB962C8B-B14F-4D97-AF65-F5344CB8AC3E}">
        <p14:creationId xmlns:p14="http://schemas.microsoft.com/office/powerpoint/2010/main" val="205934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Kolektivisté – „buďme připraveni pro naše lidi“</a:t>
            </a:r>
          </a:p>
          <a:p>
            <a:endParaRPr lang="cs-CZ" sz="1800" dirty="0"/>
          </a:p>
          <a:p>
            <a:r>
              <a:rPr lang="cs-CZ" sz="1800" dirty="0"/>
              <a:t>Sjednotitelé – „optimalizujeme naše klíčové schopnosti“</a:t>
            </a:r>
          </a:p>
          <a:p>
            <a:endParaRPr lang="cs-CZ" sz="1800" dirty="0"/>
          </a:p>
          <a:p>
            <a:r>
              <a:rPr lang="cs-CZ" sz="1800" dirty="0"/>
              <a:t>Působitelé – „dělejme něco, rychle“</a:t>
            </a:r>
          </a:p>
          <a:p>
            <a:pPr marL="0" indent="0" algn="just">
              <a:buNone/>
            </a:pPr>
            <a:r>
              <a:rPr lang="cs-CZ" sz="1800" dirty="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Typy krizových manažerů</a:t>
            </a:r>
          </a:p>
        </p:txBody>
      </p:sp>
    </p:spTree>
    <p:extLst>
      <p:ext uri="{BB962C8B-B14F-4D97-AF65-F5344CB8AC3E}">
        <p14:creationId xmlns:p14="http://schemas.microsoft.com/office/powerpoint/2010/main" val="275665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Složení: pracovní pozice a klíčové odbornosti </a:t>
            </a:r>
          </a:p>
          <a:p>
            <a:pPr algn="just"/>
            <a:r>
              <a:rPr lang="cs-CZ" sz="1800" dirty="0"/>
              <a:t>Role, pravomoci a odpovědnosti členů jsou přesně vymezeny</a:t>
            </a:r>
          </a:p>
          <a:p>
            <a:pPr algn="just"/>
            <a:r>
              <a:rPr lang="cs-CZ" sz="1800" dirty="0"/>
              <a:t>Je stanovena zastupitelnost členů</a:t>
            </a:r>
          </a:p>
          <a:p>
            <a:pPr algn="just"/>
            <a:r>
              <a:rPr lang="cs-CZ" sz="1800" dirty="0"/>
              <a:t>Tvořen z vlastníka organizace a odborníků z příslušných funkcionálních oblastí</a:t>
            </a:r>
          </a:p>
          <a:p>
            <a:pPr algn="just"/>
            <a:r>
              <a:rPr lang="cs-CZ" sz="1800" dirty="0"/>
              <a:t>Počet členů dle velikosti podniku – optimální velikost 5 – 7 členů</a:t>
            </a:r>
          </a:p>
          <a:p>
            <a:pPr algn="just"/>
            <a:r>
              <a:rPr lang="cs-CZ" sz="1800" dirty="0"/>
              <a:t>Důležitá spolupráce a schopnost práce v týmu, podřídit se kolektivu a dodržovat příkazy krizového manažera</a:t>
            </a:r>
          </a:p>
          <a:p>
            <a:pPr algn="just"/>
            <a:r>
              <a:rPr lang="cs-CZ" sz="1800" dirty="0"/>
              <a:t>Základem je společný cíl, důvěra, loajalita k týmu, respektování krizového manažera, dodržování jeho nařízení, disciplína, vysoké pracovní nasazení, stoprocentní plnění pracovních úkolů v krátkém čase, tolerance členů týmu a schopnost komunikace</a:t>
            </a:r>
          </a:p>
          <a:p>
            <a:pPr marL="0" lvl="0" indent="0" algn="just">
              <a:buNone/>
            </a:pPr>
            <a:r>
              <a:rPr lang="cs-CZ" sz="1800" dirty="0"/>
              <a:t>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tým</a:t>
            </a:r>
          </a:p>
        </p:txBody>
      </p:sp>
    </p:spTree>
    <p:extLst>
      <p:ext uri="{BB962C8B-B14F-4D97-AF65-F5344CB8AC3E}">
        <p14:creationId xmlns:p14="http://schemas.microsoft.com/office/powerpoint/2010/main" val="90198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Podstata – poskytnutí manažerských kapacit, dovedností a zkušeností na předem dohodnutou dobu pro dosažení stanoveného cíle za jasně definované náklady formou externí služby.</a:t>
            </a:r>
          </a:p>
          <a:p>
            <a:endParaRPr lang="cs-CZ" sz="1800" dirty="0"/>
          </a:p>
          <a:p>
            <a:r>
              <a:rPr lang="cs-CZ" sz="1800" dirty="0"/>
              <a:t>IM je po smluvní dobu začleněn do organizační struktury společnosti se všemi odpovědnostmi spojenými s pozicí, kterou zastává.</a:t>
            </a:r>
          </a:p>
          <a:p>
            <a:pPr>
              <a:buNone/>
            </a:pPr>
            <a:endParaRPr lang="cs-CZ" sz="1800" dirty="0"/>
          </a:p>
          <a:p>
            <a:r>
              <a:rPr lang="cs-CZ" sz="1800" dirty="0"/>
              <a:t>Základní směry interim managementu</a:t>
            </a:r>
          </a:p>
          <a:p>
            <a:pPr lvl="1"/>
            <a:r>
              <a:rPr lang="cs-CZ" sz="1800" dirty="0"/>
              <a:t>Změnový </a:t>
            </a:r>
          </a:p>
          <a:p>
            <a:pPr lvl="1"/>
            <a:r>
              <a:rPr lang="cs-CZ" sz="1800" dirty="0"/>
              <a:t>Projektový</a:t>
            </a:r>
          </a:p>
          <a:p>
            <a:pPr lvl="1"/>
            <a:r>
              <a:rPr lang="cs-CZ" sz="1800" dirty="0"/>
              <a:t>Substituční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Interim manažer</a:t>
            </a:r>
          </a:p>
        </p:txBody>
      </p:sp>
    </p:spTree>
    <p:extLst>
      <p:ext uri="{BB962C8B-B14F-4D97-AF65-F5344CB8AC3E}">
        <p14:creationId xmlns:p14="http://schemas.microsoft.com/office/powerpoint/2010/main" val="303444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defPPr>
              <a:defRPr lang="cs-CZ"/>
            </a:defPPr>
            <a:lvl1pPr marL="342900" indent="-342900" algn="just">
              <a:spcBef>
                <a:spcPct val="20000"/>
              </a:spcBef>
              <a:buFont typeface="Arial" panose="020B0604020202020204" pitchFamily="34" charset="0"/>
              <a:buChar cha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lvl="1">
              <a:buFont typeface="Arial" panose="020B0604020202020204" pitchFamily="34" charset="0"/>
              <a:buChar char="•"/>
            </a:pPr>
            <a:r>
              <a:rPr lang="cs-CZ" sz="1800" dirty="0"/>
              <a:t>Návratnost investice</a:t>
            </a:r>
          </a:p>
          <a:p>
            <a:pPr lvl="1">
              <a:buFont typeface="Arial" panose="020B0604020202020204" pitchFamily="34" charset="0"/>
              <a:buChar char="•"/>
            </a:pPr>
            <a:r>
              <a:rPr lang="cs-CZ" sz="1800" dirty="0"/>
              <a:t>Rychlost </a:t>
            </a:r>
          </a:p>
          <a:p>
            <a:pPr lvl="1">
              <a:buFont typeface="Arial" panose="020B0604020202020204" pitchFamily="34" charset="0"/>
              <a:buChar char="•"/>
            </a:pPr>
            <a:r>
              <a:rPr lang="cs-CZ" sz="1800" dirty="0"/>
              <a:t>Kvalifikace </a:t>
            </a:r>
          </a:p>
          <a:p>
            <a:pPr lvl="1">
              <a:buFont typeface="Arial" panose="020B0604020202020204" pitchFamily="34" charset="0"/>
              <a:buChar char="•"/>
            </a:pPr>
            <a:r>
              <a:rPr lang="cs-CZ" sz="1800" dirty="0"/>
              <a:t>Objektivita</a:t>
            </a:r>
          </a:p>
          <a:p>
            <a:pPr lvl="1">
              <a:buFont typeface="Arial" panose="020B0604020202020204" pitchFamily="34" charset="0"/>
              <a:buChar char="•"/>
            </a:pPr>
            <a:r>
              <a:rPr lang="cs-CZ" sz="1800" dirty="0"/>
              <a:t>Zodpovědnost</a:t>
            </a:r>
          </a:p>
          <a:p>
            <a:pPr lvl="1">
              <a:buFont typeface="Arial" panose="020B0604020202020204" pitchFamily="34" charset="0"/>
              <a:buChar char="•"/>
            </a:pPr>
            <a:r>
              <a:rPr lang="cs-CZ" sz="1800" dirty="0"/>
              <a:t>Efektivita</a:t>
            </a:r>
          </a:p>
          <a:p>
            <a:pPr lvl="1">
              <a:buFont typeface="Arial" panose="020B0604020202020204" pitchFamily="34" charset="0"/>
              <a:buChar char="•"/>
            </a:pPr>
            <a:r>
              <a:rPr lang="cs-CZ" sz="1800" dirty="0"/>
              <a:t>Závazek </a:t>
            </a:r>
          </a:p>
          <a:p>
            <a:endParaRPr lang="cs-CZ"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Důvody k využívání interim manažerů</a:t>
            </a:r>
          </a:p>
        </p:txBody>
      </p:sp>
    </p:spTree>
    <p:extLst>
      <p:ext uri="{BB962C8B-B14F-4D97-AF65-F5344CB8AC3E}">
        <p14:creationId xmlns:p14="http://schemas.microsoft.com/office/powerpoint/2010/main" val="368258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Praxe a zkušenost, rychlost zapracování a know-how.</a:t>
            </a:r>
          </a:p>
          <a:p>
            <a:endParaRPr lang="cs-CZ" sz="1800" dirty="0"/>
          </a:p>
          <a:p>
            <a:r>
              <a:rPr lang="cs-CZ" sz="1800" dirty="0"/>
              <a:t>Žádné vazby se zaměstnanci – nový pohled na danou problematiku.</a:t>
            </a:r>
          </a:p>
          <a:p>
            <a:endParaRPr lang="cs-CZ" sz="1800" dirty="0"/>
          </a:p>
          <a:p>
            <a:r>
              <a:rPr lang="cs-CZ" sz="1800" dirty="0"/>
              <a:t>Zaměření na splnění daného cíle.</a:t>
            </a:r>
          </a:p>
          <a:p>
            <a:endParaRPr lang="cs-CZ" sz="1800" dirty="0"/>
          </a:p>
          <a:p>
            <a:r>
              <a:rPr lang="cs-CZ" sz="1800" dirty="0"/>
              <a:t>Nemá zájem zůstat u klienta – není zde boj o obhájení a udržení pozice v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Výhody interim manažerů</a:t>
            </a:r>
          </a:p>
        </p:txBody>
      </p:sp>
    </p:spTree>
    <p:extLst>
      <p:ext uri="{BB962C8B-B14F-4D97-AF65-F5344CB8AC3E}">
        <p14:creationId xmlns:p14="http://schemas.microsoft.com/office/powerpoint/2010/main" val="407045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Špatný výběr IM</a:t>
            </a:r>
          </a:p>
          <a:p>
            <a:endParaRPr lang="cs-CZ" sz="1800" dirty="0"/>
          </a:p>
          <a:p>
            <a:r>
              <a:rPr lang="cs-CZ" sz="1800" dirty="0"/>
              <a:t>Špatné, nepřesné nastavení cíle ve smlouvě</a:t>
            </a:r>
          </a:p>
          <a:p>
            <a:endParaRPr lang="cs-CZ" sz="1800" dirty="0"/>
          </a:p>
          <a:p>
            <a:r>
              <a:rPr lang="cs-CZ" sz="1800" dirty="0"/>
              <a:t>Neakceptace IM stávajícím managementem</a:t>
            </a:r>
          </a:p>
          <a:p>
            <a:endParaRPr lang="cs-CZ" sz="1800" dirty="0"/>
          </a:p>
          <a:p>
            <a:r>
              <a:rPr lang="cs-CZ" sz="1800" dirty="0"/>
              <a:t>Nedostatečná realizace výstupů (změn) po ukončení činnosti IM stávajícím managementem</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Rizika spojená s využíváním interim manažerů</a:t>
            </a:r>
          </a:p>
        </p:txBody>
      </p:sp>
    </p:spTree>
    <p:extLst>
      <p:ext uri="{BB962C8B-B14F-4D97-AF65-F5344CB8AC3E}">
        <p14:creationId xmlns:p14="http://schemas.microsoft.com/office/powerpoint/2010/main" val="237520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47"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Krizový management </a:t>
            </a:r>
            <a:r>
              <a:rPr lang="cs-CZ" sz="1800" dirty="0"/>
              <a:t>- určen ke zvládání mimořádné negativní (krizové) situace podnikatelského subjektu</a:t>
            </a:r>
          </a:p>
          <a:p>
            <a:pPr marL="109728" indent="0">
              <a:buNone/>
            </a:pPr>
            <a:endParaRPr lang="cs-CZ" sz="1800" dirty="0"/>
          </a:p>
          <a:p>
            <a:pPr lvl="0"/>
            <a:r>
              <a:rPr lang="cs-CZ" sz="1800" b="1" i="1" dirty="0"/>
              <a:t>Širší 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endParaRPr lang="cs-CZ" sz="1800" dirty="0"/>
          </a:p>
          <a:p>
            <a:r>
              <a:rPr lang="cs-CZ" sz="1800" b="1" i="1" dirty="0"/>
              <a:t>Užší pojetí </a:t>
            </a:r>
            <a:r>
              <a:rPr lang="cs-CZ" sz="1800" dirty="0"/>
              <a:t>- soubor opatření, zaměřený na řešení vzniklé krize podniku a omezování objemu škod, které mohou vzniknout v jejím důsledku</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Krizový management</a:t>
            </a:r>
          </a:p>
        </p:txBody>
      </p:sp>
    </p:spTree>
    <p:extLst>
      <p:ext uri="{BB962C8B-B14F-4D97-AF65-F5344CB8AC3E}">
        <p14:creationId xmlns:p14="http://schemas.microsoft.com/office/powerpoint/2010/main" val="352480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Krizový management podniku je postaven na dvou pilířích, z nichž každý má své vlastní konkrétní cíle:</a:t>
            </a:r>
          </a:p>
          <a:p>
            <a:pPr lvl="0"/>
            <a:r>
              <a:rPr lang="cs-CZ" sz="1800" b="1" dirty="0"/>
              <a:t>Krizový plán podniku</a:t>
            </a:r>
            <a:r>
              <a:rPr lang="cs-CZ" sz="1800" dirty="0"/>
              <a:t>, k jehož cílům patří zejména snížit napětí v průběhu krizové situace, demonstrovat firemní závazky a odborné znalosti, efektivně řídit zdroje podniku. Odpovídá na otázky „Co budeme dělat? Jak budeme postupovat?“</a:t>
            </a:r>
          </a:p>
          <a:p>
            <a:pPr lvl="0"/>
            <a:r>
              <a:rPr lang="cs-CZ" sz="1800" b="1" dirty="0"/>
              <a:t>Plán krizové komunikace</a:t>
            </a:r>
            <a:r>
              <a:rPr lang="cs-CZ" sz="1800" dirty="0"/>
              <a:t>, jejímž hlavním cílem je řídit tok informací směrem k zájmovým skupinám uvnitř podniku (odbory, zaměstnanci, akcionáři/společníci, ostatní úrovně managementu) i vně podniku (dodavatelé, zákazníci, bankovní instituce, veřejnost apod.) a zabezpečit jejich přesnost. Odpovídá na otázky „Kdy, jak, koho a o čem budeme informovat?“   </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plánování</a:t>
            </a:r>
          </a:p>
        </p:txBody>
      </p:sp>
    </p:spTree>
    <p:extLst>
      <p:ext uri="{BB962C8B-B14F-4D97-AF65-F5344CB8AC3E}">
        <p14:creationId xmlns:p14="http://schemas.microsoft.com/office/powerpoint/2010/main" val="411550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Realizace změn, jejichž výsledkem má být odstranění krizové situace podniku, obvykle vyžaduje zásahy do organizační struktury podniku. V některých případech se může jednat o dílčí změny (sloučení dvou oddělení, outsourcing činnosti určitého provozu apod.), jindy může docházet ke komplexní restrukturalizaci celého podniku.</a:t>
            </a:r>
          </a:p>
          <a:p>
            <a:pPr lvl="0" algn="just"/>
            <a:r>
              <a:rPr lang="cs-CZ" sz="1800" dirty="0"/>
              <a:t>V okamžiku řešení krizové situace podniku, kdy je nezbytné realizovat celou řadu změn, může být na přechodnou dobu uplatněn jako pružný organizační formát </a:t>
            </a:r>
            <a:r>
              <a:rPr lang="cs-CZ" sz="1800" b="1" dirty="0"/>
              <a:t>„chaos management“</a:t>
            </a:r>
            <a:r>
              <a:rPr lang="cs-CZ" sz="1800" dirty="0"/>
              <a:t>. Uspořádanost se v něm odvíjí ze zdánlivě chaotické, ale cílevědomé, vysoce produktivní a iniciační součinnosti lidí.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organizování</a:t>
            </a:r>
          </a:p>
        </p:txBody>
      </p:sp>
    </p:spTree>
    <p:extLst>
      <p:ext uri="{BB962C8B-B14F-4D97-AF65-F5344CB8AC3E}">
        <p14:creationId xmlns:p14="http://schemas.microsoft.com/office/powerpoint/2010/main" val="214119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117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Chaos management je podle Tótha (13) </a:t>
            </a:r>
            <a:r>
              <a:rPr lang="cs-CZ" sz="1800" b="1" dirty="0"/>
              <a:t>založen na několika premisách</a:t>
            </a:r>
            <a:r>
              <a:rPr lang="cs-CZ" sz="1800" dirty="0"/>
              <a:t>:</a:t>
            </a:r>
          </a:p>
          <a:p>
            <a:pPr lvl="0" algn="just"/>
            <a:r>
              <a:rPr lang="cs-CZ" sz="1800" dirty="0"/>
              <a:t>vytyčuje </a:t>
            </a:r>
            <a:r>
              <a:rPr lang="cs-CZ" sz="1800" b="1" dirty="0"/>
              <a:t>jasné, perspektivní a náročné cíle</a:t>
            </a:r>
            <a:r>
              <a:rPr lang="cs-CZ" sz="1800" dirty="0"/>
              <a:t>, které důsledně promítá do chodu podniku,</a:t>
            </a:r>
          </a:p>
          <a:p>
            <a:pPr lvl="0" algn="just"/>
            <a:r>
              <a:rPr lang="cs-CZ" sz="1800" dirty="0"/>
              <a:t>realizuje </a:t>
            </a:r>
            <a:r>
              <a:rPr lang="cs-CZ" sz="1800" b="1" dirty="0"/>
              <a:t>hodnototvorné procesy</a:t>
            </a:r>
            <a:r>
              <a:rPr lang="cs-CZ" sz="1800" dirty="0"/>
              <a:t> (vyhýbá se zbytečným, nesmyslným a škodícím aktivitám),</a:t>
            </a:r>
          </a:p>
          <a:p>
            <a:pPr lvl="0" algn="just"/>
            <a:r>
              <a:rPr lang="cs-CZ" sz="1800" dirty="0"/>
              <a:t>vyžaduje </a:t>
            </a:r>
            <a:r>
              <a:rPr lang="cs-CZ" sz="1800" b="1" dirty="0"/>
              <a:t>výkon</a:t>
            </a:r>
            <a:r>
              <a:rPr lang="cs-CZ" sz="1800" dirty="0"/>
              <a:t> činnosti nejlepším možným způsobem - </a:t>
            </a:r>
            <a:r>
              <a:rPr lang="cs-CZ" sz="1800" b="1" dirty="0"/>
              <a:t>racionálně, hospodárně, s maximální produktivitou </a:t>
            </a:r>
            <a:r>
              <a:rPr lang="cs-CZ" sz="1800" dirty="0"/>
              <a:t>lidí,</a:t>
            </a:r>
          </a:p>
          <a:p>
            <a:pPr lvl="0" algn="just"/>
            <a:r>
              <a:rPr lang="cs-CZ" sz="1800" dirty="0"/>
              <a:t>funguje s </a:t>
            </a:r>
            <a:r>
              <a:rPr lang="cs-CZ" sz="1800" b="1" dirty="0"/>
              <a:t>maximálním využitím „</a:t>
            </a:r>
            <a:r>
              <a:rPr lang="cs-CZ" sz="1800" b="1" dirty="0" err="1"/>
              <a:t>sebeřídících</a:t>
            </a:r>
            <a:r>
              <a:rPr lang="cs-CZ" sz="1800" b="1" dirty="0"/>
              <a:t>“, „</a:t>
            </a:r>
            <a:r>
              <a:rPr lang="cs-CZ" sz="1800" b="1" dirty="0" err="1"/>
              <a:t>sebeorganizujících</a:t>
            </a:r>
            <a:r>
              <a:rPr lang="cs-CZ" sz="1800" b="1" dirty="0"/>
              <a:t>“ a „učících“ se mechanismů,</a:t>
            </a:r>
            <a:endParaRPr lang="cs-CZ" sz="1800" dirty="0"/>
          </a:p>
          <a:p>
            <a:pPr lvl="0" algn="just"/>
            <a:r>
              <a:rPr lang="cs-CZ" sz="1800" dirty="0"/>
              <a:t>vytváří podmínky a prostor pro </a:t>
            </a:r>
            <a:r>
              <a:rPr lang="cs-CZ" sz="1800" b="1" dirty="0"/>
              <a:t>vysoké nasazení jednotlivců i skupin zaměstnanců,</a:t>
            </a:r>
            <a:r>
              <a:rPr lang="cs-CZ" sz="1800" dirty="0"/>
              <a:t> pro jejich identifikaci s podnikem, skupinou a s prací, pro sdílení práce, tvořivosti a odpovědnosti,</a:t>
            </a:r>
          </a:p>
          <a:p>
            <a:pPr lvl="0" algn="just"/>
            <a:r>
              <a:rPr lang="cs-CZ" sz="1800" b="1" dirty="0"/>
              <a:t>konflikty a rozpory řeší zásadně a okamžitě</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organizování</a:t>
            </a:r>
          </a:p>
        </p:txBody>
      </p:sp>
    </p:spTree>
    <p:extLst>
      <p:ext uri="{BB962C8B-B14F-4D97-AF65-F5344CB8AC3E}">
        <p14:creationId xmlns:p14="http://schemas.microsoft.com/office/powerpoint/2010/main" val="182700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Zejména pro podniky ve svízelných situacích je chaos management velmi lákavou a užitečnou formací, která může přinést konstruktivní a radikální řešení včetně revitalizačního a inovačního efektu. </a:t>
            </a:r>
          </a:p>
          <a:p>
            <a:pPr algn="just"/>
            <a:r>
              <a:rPr lang="cs-CZ" sz="1700" dirty="0"/>
              <a:t>V době krize, ve fázi realizace změn obzvlášť, platí základní myšlenka chaos managementu: </a:t>
            </a:r>
            <a:r>
              <a:rPr lang="cs-CZ" sz="1700" b="1" dirty="0"/>
              <a:t>„v tísni dělají všichni to, co je nezbytné a životodárné“. </a:t>
            </a:r>
          </a:p>
          <a:p>
            <a:pPr algn="just"/>
            <a:r>
              <a:rPr lang="cs-CZ" sz="1700" dirty="0"/>
              <a:t>Příkladem takového chaotického řešení např. je, když mistr v dílně zastoupí skladníka, finanční účetní přebírá fakturaci, číšník zajišťuje bezpečnostní aktivity restaurace, recepční v hotelu uklízí, programátor přebírá funkci správce sítě, řidič nákladního vozidla se zapojí do údržby a oprav apod.</a:t>
            </a:r>
          </a:p>
          <a:p>
            <a:pPr algn="just"/>
            <a:r>
              <a:rPr lang="cs-CZ" sz="1700" dirty="0"/>
              <a:t>Předpokladem uplatnění chaos managementu však je, aby lidé byli ochotni k takové pracovní angažovanosti. Určitou výhodu v této souvislosti mají malé a střední podniky, kde sdílení práce není ničím neobvyklým.</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organizování</a:t>
            </a:r>
          </a:p>
        </p:txBody>
      </p:sp>
    </p:spTree>
    <p:extLst>
      <p:ext uri="{BB962C8B-B14F-4D97-AF65-F5344CB8AC3E}">
        <p14:creationId xmlns:p14="http://schemas.microsoft.com/office/powerpoint/2010/main" val="322716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Podniková praxe ukazuje, že úspěšná aplikace chaos managementu pomáhá odhalit rezervy, iracionality, plýtvání se zdroji a může tedy posloužit k dalšímu organizačnímu zdokonalování podniku. Uplatnění této organizační formy vyžaduje podle Tótha (13) situační a důmyslný postup:</a:t>
            </a:r>
          </a:p>
          <a:p>
            <a:pPr lvl="0" algn="just"/>
            <a:r>
              <a:rPr lang="cs-CZ" sz="1800" dirty="0"/>
              <a:t>operativní inventarizaci, revizi a selekci činností z uvolněných pozic a kalkulace redukovaného stavu zaměstnanců,</a:t>
            </a:r>
          </a:p>
          <a:p>
            <a:pPr lvl="0" algn="just"/>
            <a:r>
              <a:rPr lang="cs-CZ" sz="1800" dirty="0"/>
              <a:t>vytipování pracovníků potřebných, vhodných a ochotných ke sdílené práci,</a:t>
            </a:r>
          </a:p>
          <a:p>
            <a:pPr lvl="0" algn="just"/>
            <a:r>
              <a:rPr lang="cs-CZ" sz="1800" dirty="0"/>
              <a:t>rozvrh sdílení práce a její přechodnou úpravu, z hlediska právního, mzdového, kapacitního i bezpečnostního.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organizování</a:t>
            </a:r>
          </a:p>
        </p:txBody>
      </p:sp>
    </p:spTree>
    <p:extLst>
      <p:ext uri="{BB962C8B-B14F-4D97-AF65-F5344CB8AC3E}">
        <p14:creationId xmlns:p14="http://schemas.microsoft.com/office/powerpoint/2010/main" val="268332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Krizová atmosféra obvykle způsobuje snížení pracovního výkonu. Loajalita zaměstnanců slábne, jejich vlastní zájmy mají přednost před firemními a „boj“ o setrvání v pracovním poměru (a zajištění příjmu do rodinného rozpočtu) potlačuje morální hodnoty. Zaměstnanci se v této době obracejí na své manažery s otázkou, co bude dál.</a:t>
            </a:r>
          </a:p>
          <a:p>
            <a:pPr algn="just"/>
            <a:r>
              <a:rPr lang="cs-CZ" sz="1800" dirty="0"/>
              <a:t> Pro zaměstnance je důležité slyšet od každého manažera stejnou odpověď. V této situaci musí krizový management projevit svou sílu a asertivitu – dát jasně najevo, že zná řešení svízelné situace podniku. </a:t>
            </a:r>
          </a:p>
          <a:p>
            <a:pPr algn="just"/>
            <a:r>
              <a:rPr lang="cs-CZ" sz="1800" dirty="0"/>
              <a:t>Významnou roli zde sehraje komunikace se zaměstnanci, v níž budou srozumitelně objasňovány všechny podstatné problémy. Krizoví manažeři by měli zdůraznit, že každá krize je pro podnik současně také příležitostí posílit svou konkurenční schopnost.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vedení lidí</a:t>
            </a:r>
          </a:p>
        </p:txBody>
      </p:sp>
    </p:spTree>
    <p:extLst>
      <p:ext uri="{BB962C8B-B14F-4D97-AF65-F5344CB8AC3E}">
        <p14:creationId xmlns:p14="http://schemas.microsoft.com/office/powerpoint/2010/main" val="95450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krizovém období podniku by se více než jindy mělo v souvislosti s vedením podřízených užívat tvůrčí verze </a:t>
            </a:r>
            <a:r>
              <a:rPr lang="cs-CZ" sz="1800" b="1" dirty="0"/>
              <a:t>„vůdcovství“ („</a:t>
            </a:r>
            <a:r>
              <a:rPr lang="cs-CZ" sz="1800" b="1" dirty="0" err="1"/>
              <a:t>leadership</a:t>
            </a:r>
            <a:r>
              <a:rPr lang="cs-CZ" sz="1800" b="1" dirty="0"/>
              <a:t>“)</a:t>
            </a:r>
            <a:r>
              <a:rPr lang="cs-CZ" sz="1800" dirty="0"/>
              <a:t>, jehož základními stavebními prvky jsou integrita (jasné hodnoty a cíle) a konzistence (soudržnost manažerů a podřízených). </a:t>
            </a:r>
          </a:p>
          <a:p>
            <a:pPr algn="just"/>
            <a:r>
              <a:rPr lang="cs-CZ" sz="1800" dirty="0"/>
              <a:t>Přes tento zevšeobecněný poznatek krizoví manažeři a následně i ostatní podřízení manažeři v krizové situaci velmi často preferují </a:t>
            </a:r>
            <a:r>
              <a:rPr lang="cs-CZ" sz="1800" b="1" dirty="0"/>
              <a:t>centralizované řízení a direktivní styl vedení</a:t>
            </a:r>
            <a:r>
              <a:rPr lang="cs-CZ" sz="1800" dirty="0"/>
              <a:t>. Jsou totiž přesvědčeni o tom, že v podmínkách, ve kterých je důležitá rychlost a přesnost vykonání úkolu podřízenými, nelze s jiným přístupem k řízení uspět.</a:t>
            </a:r>
          </a:p>
          <a:p>
            <a:pPr algn="just"/>
            <a:r>
              <a:rPr lang="cs-CZ" sz="1800" dirty="0"/>
              <a:t> Manažeři by měli vybízet své podřízené, aby konstruktivně a iniciativně přemýšleli, co také oni mohou pro podnik udělat. Krizový management by měl být samozřejmě ve všem příkladem. Manažeři nesou největší odpovědnost a měli by tudíž nést také ty největší oběti.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vedení lidí</a:t>
            </a:r>
          </a:p>
        </p:txBody>
      </p:sp>
    </p:spTree>
    <p:extLst>
      <p:ext uri="{BB962C8B-B14F-4D97-AF65-F5344CB8AC3E}">
        <p14:creationId xmlns:p14="http://schemas.microsoft.com/office/powerpoint/2010/main" val="317491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Funkční krizové řízení podniku předpokládá:   </a:t>
            </a:r>
          </a:p>
          <a:p>
            <a:pPr lvl="0" algn="just"/>
            <a:r>
              <a:rPr lang="cs-CZ" sz="1800" dirty="0"/>
              <a:t>vyjádření skutečného výchozího stavu,</a:t>
            </a:r>
          </a:p>
          <a:p>
            <a:pPr lvl="0" algn="just"/>
            <a:r>
              <a:rPr lang="cs-CZ" sz="1800" dirty="0"/>
              <a:t>stanovení cílové hodnoty, ke které se má dospět,</a:t>
            </a:r>
          </a:p>
          <a:p>
            <a:pPr lvl="0" algn="just"/>
            <a:r>
              <a:rPr lang="cs-CZ" sz="1800" dirty="0"/>
              <a:t>určení metody pro měření a zhodnocení vzniklé odchylky. </a:t>
            </a:r>
          </a:p>
          <a:p>
            <a:pPr algn="just"/>
            <a:endParaRPr lang="cs-CZ" sz="1800" dirty="0"/>
          </a:p>
          <a:p>
            <a:pPr algn="just"/>
            <a:r>
              <a:rPr lang="cs-CZ" sz="1800" dirty="0"/>
              <a:t>V rámci plánování a kontroly, prováděné krizovým managementem, nacházejí své uplatnění nástroje </a:t>
            </a:r>
            <a:r>
              <a:rPr lang="cs-CZ" sz="1800" b="1" dirty="0"/>
              <a:t>operativního controllingu</a:t>
            </a:r>
            <a:r>
              <a:rPr lang="cs-CZ" sz="1800" dirty="0"/>
              <a:t>. Operativní controlling představuje systém měření, který dokáže manažery dokonce </a:t>
            </a:r>
            <a:r>
              <a:rPr lang="cs-CZ" sz="1800" b="1" dirty="0"/>
              <a:t>včas varovat</a:t>
            </a:r>
            <a:r>
              <a:rPr lang="cs-CZ" sz="1800" dirty="0"/>
              <a:t> před negativním vývojem reality. Na rozdíl od něj kontrola představuje výhradně </a:t>
            </a:r>
            <a:r>
              <a:rPr lang="cs-CZ" sz="1800" dirty="0" err="1"/>
              <a:t>ohlednutí</a:t>
            </a:r>
            <a:r>
              <a:rPr lang="cs-CZ" sz="1800" dirty="0"/>
              <a:t> se zpět, neboť je prováděna až po té, co jsou zrealizovány plánem stanovené cíle.</a:t>
            </a:r>
          </a:p>
          <a:p>
            <a:pPr algn="just"/>
            <a:r>
              <a:rPr lang="cs-CZ" sz="1800" dirty="0"/>
              <a:t> Vlivem časové tísně a urgentnosti zásahů krizového managementu je využití controllingových nástrojů nezbytností.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kontrola</a:t>
            </a:r>
          </a:p>
        </p:txBody>
      </p:sp>
    </p:spTree>
    <p:extLst>
      <p:ext uri="{BB962C8B-B14F-4D97-AF65-F5344CB8AC3E}">
        <p14:creationId xmlns:p14="http://schemas.microsoft.com/office/powerpoint/2010/main" val="369705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Controlling dohlíží nad procesem, pomocí kterého se podnik přibližuje ke stanoveným cílům, a v případě komplikací napomáhá sledovat správný směr.  </a:t>
            </a:r>
          </a:p>
          <a:p>
            <a:pPr algn="just"/>
            <a:r>
              <a:rPr lang="cs-CZ" sz="1600" dirty="0"/>
              <a:t>Controlling plní svůj účel tehdy, když se může opřít o:</a:t>
            </a:r>
          </a:p>
          <a:p>
            <a:pPr lvl="0" algn="just"/>
            <a:r>
              <a:rPr lang="cs-CZ" sz="1600" b="1" dirty="0"/>
              <a:t>cíle a plány</a:t>
            </a:r>
            <a:r>
              <a:rPr lang="cs-CZ" sz="1600" dirty="0"/>
              <a:t> (plán odbytu, kalkulace nákladů, kalkulace krátkodobého výsledku hospodaření, kalkulace procesních nákladů, finanční plán, personální plán apod.), </a:t>
            </a:r>
          </a:p>
          <a:p>
            <a:pPr lvl="0" algn="just"/>
            <a:r>
              <a:rPr lang="cs-CZ" sz="1600" b="1" dirty="0"/>
              <a:t>výkazy</a:t>
            </a:r>
            <a:r>
              <a:rPr lang="cs-CZ" sz="1600" dirty="0"/>
              <a:t>, příp. také </a:t>
            </a:r>
            <a:r>
              <a:rPr lang="cs-CZ" sz="1600" b="1" dirty="0"/>
              <a:t>reporting</a:t>
            </a:r>
            <a:r>
              <a:rPr lang="cs-CZ" sz="1600" dirty="0"/>
              <a:t> (předkládání zpráv o aktuálním stavu v různých stupních podrobnosti podle momentální potřeby a v závislosti na příjemci výsledné informace),</a:t>
            </a:r>
          </a:p>
          <a:p>
            <a:pPr lvl="0" algn="just"/>
            <a:r>
              <a:rPr lang="cs-CZ" sz="1600" b="1" dirty="0"/>
              <a:t>analýzu odchylek a jejich příčin</a:t>
            </a:r>
            <a:r>
              <a:rPr lang="cs-CZ" sz="1600" dirty="0"/>
              <a:t> (například za pomoci </a:t>
            </a:r>
            <a:r>
              <a:rPr lang="cs-CZ" sz="1600" dirty="0" err="1"/>
              <a:t>Ishikawova</a:t>
            </a:r>
            <a:r>
              <a:rPr lang="cs-CZ" sz="1600" dirty="0"/>
              <a:t> diagramu, </a:t>
            </a:r>
            <a:r>
              <a:rPr lang="cs-CZ" sz="1600" dirty="0" err="1"/>
              <a:t>Paretova</a:t>
            </a:r>
            <a:r>
              <a:rPr lang="cs-CZ" sz="1600" dirty="0"/>
              <a:t> principu apod.),</a:t>
            </a:r>
          </a:p>
          <a:p>
            <a:pPr lvl="0" algn="just"/>
            <a:r>
              <a:rPr lang="cs-CZ" sz="1600" b="1" dirty="0"/>
              <a:t>opatření proti odchylkám</a:t>
            </a:r>
            <a:r>
              <a:rPr lang="cs-CZ" sz="1600" dirty="0"/>
              <a:t> (popis opatření, vyjádření očekávaného výsledku, vyčíslení dodatečných nákladů, určení termínu pro nápravu situace atd.). </a:t>
            </a:r>
          </a:p>
          <a:p>
            <a:pPr algn="just"/>
            <a:r>
              <a:rPr lang="cs-CZ" sz="1600" dirty="0"/>
              <a:t> K nástrojům controllingu, jež mohou najít využití při krizovém řízení podniku, lze zařadit například analýzu ABC, optimalizaci objemu nákupů či velikosti výrobních sérií, hodnotovou analýzu, analýzu portfolia, cílové řízení nákladů, vhodně zvolený systém finančních ukazatelů aj.</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kontrola</a:t>
            </a:r>
          </a:p>
        </p:txBody>
      </p:sp>
    </p:spTree>
    <p:extLst>
      <p:ext uri="{BB962C8B-B14F-4D97-AF65-F5344CB8AC3E}">
        <p14:creationId xmlns:p14="http://schemas.microsoft.com/office/powerpoint/2010/main" val="29899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Rozhodováním pojmenováváme akt volby jedné z několika možných variant (alternativ). Kritériem pro výběr varianty je obvykle maximalizace budoucího užitku. Hodnocení užitku výsledku manažerova rozhodnutí však není nijak jednoduchou záležitostí:</a:t>
            </a:r>
          </a:p>
          <a:p>
            <a:pPr lvl="0" algn="just"/>
            <a:r>
              <a:rPr lang="cs-CZ" sz="1600" dirty="0"/>
              <a:t>V současné době plné četných, rychlých a převratných změn - na místě je připomenout označení „turbulentní doba“ - není možné předvídat budoucí vývoj a tedy také budoucí užitek dnešních rozhodnutí.</a:t>
            </a:r>
          </a:p>
          <a:p>
            <a:pPr lvl="0" algn="just"/>
            <a:r>
              <a:rPr lang="cs-CZ" sz="1600" dirty="0"/>
              <a:t>Komplikaci při posuzování užitku představují kontexty (souvislosti). Výsledek rozhodnutí můžeme v určitých souvislostech hodnotit pozitivně, v jiném kontextu však negativně.</a:t>
            </a:r>
          </a:p>
          <a:p>
            <a:pPr algn="just"/>
            <a:r>
              <a:rPr lang="cs-CZ" sz="1600" dirty="0"/>
              <a:t>Posuzování užitku může být rozdílné také z časového hlediska. To, co se zdá být přínosné z krátkodobého hlediska, může být chybou v dlouhodobém časovém horizontu (nebo také naopak). Zde je namístě připomenout, že dosažení dlouhodobého efektu by mělo mít vždy přednost před krátkodobým efektem.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rozhodování</a:t>
            </a:r>
          </a:p>
        </p:txBody>
      </p:sp>
    </p:spTree>
    <p:extLst>
      <p:ext uri="{BB962C8B-B14F-4D97-AF65-F5344CB8AC3E}">
        <p14:creationId xmlns:p14="http://schemas.microsoft.com/office/powerpoint/2010/main" val="818099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a:t>časová tíseň,</a:t>
            </a:r>
          </a:p>
          <a:p>
            <a:pPr lvl="0"/>
            <a:r>
              <a:rPr lang="cs-CZ" sz="1800" dirty="0"/>
              <a:t>překvapivost,</a:t>
            </a:r>
          </a:p>
          <a:p>
            <a:pPr lvl="0"/>
            <a:r>
              <a:rPr lang="cs-CZ" sz="1800" dirty="0"/>
              <a:t>nedostatek informací, které mohou být nepřesné či chybné (falešné),</a:t>
            </a:r>
          </a:p>
          <a:p>
            <a:pPr lvl="0"/>
            <a:r>
              <a:rPr lang="cs-CZ" sz="1800" dirty="0"/>
              <a:t>nestandardní postupy řízení,</a:t>
            </a:r>
          </a:p>
          <a:p>
            <a:pPr lvl="0"/>
            <a:r>
              <a:rPr lang="cs-CZ" sz="1800" dirty="0"/>
              <a:t>nedostatek vhodných lidí,</a:t>
            </a:r>
          </a:p>
          <a:p>
            <a:pPr lvl="0"/>
            <a:r>
              <a:rPr lang="cs-CZ" sz="1800" dirty="0"/>
              <a:t>nevhodné a nedostatečné složení kapitálových zdrojů.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Specifické podmínky krizového managementu</a:t>
            </a:r>
          </a:p>
        </p:txBody>
      </p:sp>
    </p:spTree>
    <p:extLst>
      <p:ext uri="{BB962C8B-B14F-4D97-AF65-F5344CB8AC3E}">
        <p14:creationId xmlns:p14="http://schemas.microsoft.com/office/powerpoint/2010/main" val="238077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Příklady krátkozrakých rozhodnutí:</a:t>
            </a:r>
          </a:p>
          <a:p>
            <a:pPr lvl="0"/>
            <a:r>
              <a:rPr lang="cs-CZ" sz="1800" dirty="0"/>
              <a:t>Omezit výrobu produktů pro klíčovou skupinu loajálních zákazníků, kteří budou nuceni přejít ke konkurenci. Při obnovení rozsahu výroby již bude problém získat tyto zákazníky zpět.</a:t>
            </a:r>
          </a:p>
          <a:p>
            <a:pPr lvl="0"/>
            <a:r>
              <a:rPr lang="cs-CZ" sz="1800" dirty="0"/>
              <a:t>Propouštěním zaměstnanců podnik sice sníží mzdové náklady (přestože výplata odstupného představuje další nákladovou položku), přijde ale o kvalifikovanou, zkušenou a zapracovanou pracovní sílu. Získat tuto pracovní sílu zpět nebude nijak snadné, jelikož po úspěšném překonání krize v našem podniku již bývalí zaměstnanci mohou být zaměstnáni u jiných (i konkurenčních firem).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rozhodování</a:t>
            </a:r>
          </a:p>
        </p:txBody>
      </p:sp>
    </p:spTree>
    <p:extLst>
      <p:ext uri="{BB962C8B-B14F-4D97-AF65-F5344CB8AC3E}">
        <p14:creationId xmlns:p14="http://schemas.microsoft.com/office/powerpoint/2010/main" val="107771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Úvahy manažera o budoucím užitku výsledku svého rozhodnutí jsou </a:t>
            </a:r>
            <a:r>
              <a:rPr lang="cs-CZ" sz="1600" b="1" dirty="0"/>
              <a:t>známkou racionálního rozhodování</a:t>
            </a:r>
            <a:r>
              <a:rPr lang="cs-CZ" sz="1600" dirty="0"/>
              <a:t>, tzn. vědomého procesu, díky němuž vyvozujeme ze všech známých informací, poznatků o souvislostech či pravidlech logické závěry. Racionální rozhodování bývá velmi často považováno za jediné správné rozhodování, jelikož manažer dokáže své rozhodnutí za pomoci konkrétních argumentů vysvětlit. Vzbuzuje tak dojem, že má situaci zcela pod kontrolou. A právě takto potřebují majitelé podniku, který prodělává své krizové období, manažera vnímat.</a:t>
            </a:r>
          </a:p>
          <a:p>
            <a:endParaRPr lang="cs-CZ" sz="1600" dirty="0"/>
          </a:p>
          <a:p>
            <a:r>
              <a:rPr lang="cs-CZ" sz="1600" dirty="0"/>
              <a:t>Ani u manažerů by však nemělo být zcela potlačeno </a:t>
            </a:r>
            <a:r>
              <a:rPr lang="cs-CZ" sz="1600" b="1" dirty="0"/>
              <a:t>emocionální rozhodování. </a:t>
            </a:r>
            <a:r>
              <a:rPr lang="cs-CZ" sz="1600" dirty="0"/>
              <a:t>To poměrně často uskutečníme, ale nedokážeme přesně vysvětlit proč. Cosi nám jednoduše napovídá, že by právě tato varianta řešení rozhodovací situace mohla být ta pravá - necháváme se ovlivnit intuicí a minulými zkušenostmi (prožitky). Výsledek našeho emocionálního rozhodnutí nedokážeme dost dobře odůvodnit. Přesvědčit pak někoho druhého o správnosti našeho rozhodnutí je nelehkou záležitostí.</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rozhodování</a:t>
            </a:r>
          </a:p>
        </p:txBody>
      </p:sp>
    </p:spTree>
    <p:extLst>
      <p:ext uri="{BB962C8B-B14F-4D97-AF65-F5344CB8AC3E}">
        <p14:creationId xmlns:p14="http://schemas.microsoft.com/office/powerpoint/2010/main" val="237482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a:t>rychlá formulace cílů krizového postupu jako východisko pro krizovou strategii;</a:t>
            </a:r>
          </a:p>
          <a:p>
            <a:pPr lvl="0"/>
            <a:r>
              <a:rPr lang="cs-CZ" sz="1800" dirty="0"/>
              <a:t>zastavení všech investic do vyjasnění situace;</a:t>
            </a:r>
          </a:p>
          <a:p>
            <a:pPr lvl="0"/>
            <a:r>
              <a:rPr lang="cs-CZ" sz="1800" dirty="0"/>
              <a:t>soustředění sil na klíčové úkoly;</a:t>
            </a:r>
          </a:p>
          <a:p>
            <a:pPr lvl="0"/>
            <a:r>
              <a:rPr lang="cs-CZ" sz="1800" dirty="0"/>
              <a:t>odměňování orientované na výkonnost a výsledek řešení krize;</a:t>
            </a:r>
          </a:p>
          <a:p>
            <a:pPr lvl="0"/>
            <a:r>
              <a:rPr lang="cs-CZ" sz="1800" dirty="0"/>
              <a:t>interní a externí komunikace jako základ důvěry a informovanosti.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Faktory úspěchu krizového řízení</a:t>
            </a:r>
          </a:p>
        </p:txBody>
      </p:sp>
    </p:spTree>
    <p:extLst>
      <p:ext uri="{BB962C8B-B14F-4D97-AF65-F5344CB8AC3E}">
        <p14:creationId xmlns:p14="http://schemas.microsoft.com/office/powerpoint/2010/main" val="2140477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redefinice podnikatelského záměru,</a:t>
            </a:r>
          </a:p>
          <a:p>
            <a:pPr lvl="0" algn="just"/>
            <a:r>
              <a:rPr lang="cs-CZ" sz="1600" dirty="0"/>
              <a:t>revize marketingového plánu,</a:t>
            </a:r>
          </a:p>
          <a:p>
            <a:pPr lvl="0" algn="just"/>
            <a:r>
              <a:rPr lang="cs-CZ" sz="1600" dirty="0"/>
              <a:t>analýza zákaznického kmene,</a:t>
            </a:r>
          </a:p>
          <a:p>
            <a:pPr lvl="0" algn="just"/>
            <a:r>
              <a:rPr lang="cs-CZ" sz="1600" dirty="0"/>
              <a:t>přesnější určení segmentu trhu,</a:t>
            </a:r>
          </a:p>
          <a:p>
            <a:pPr lvl="0" algn="just"/>
            <a:r>
              <a:rPr lang="cs-CZ" sz="1600" dirty="0"/>
              <a:t>úprava cenové politiky,</a:t>
            </a:r>
          </a:p>
          <a:p>
            <a:pPr lvl="0" algn="just"/>
            <a:r>
              <a:rPr lang="cs-CZ" sz="1600" dirty="0"/>
              <a:t>výběr konkrétních marketingových nástrojů k efektivnějšímu oslovení zákazníků,</a:t>
            </a:r>
          </a:p>
          <a:p>
            <a:pPr lvl="0" algn="just"/>
            <a:r>
              <a:rPr lang="cs-CZ" sz="1600" dirty="0"/>
              <a:t>zavedení systému účinného vymáhání pohledávek,</a:t>
            </a:r>
          </a:p>
          <a:p>
            <a:pPr lvl="0" algn="just"/>
            <a:r>
              <a:rPr lang="cs-CZ" sz="1600" dirty="0"/>
              <a:t>redukce pracovníků,</a:t>
            </a:r>
          </a:p>
          <a:p>
            <a:pPr lvl="0" algn="just"/>
            <a:r>
              <a:rPr lang="cs-CZ" sz="1600" dirty="0"/>
              <a:t>vyčleňování vedlejších (obslužných) procesů,</a:t>
            </a:r>
          </a:p>
          <a:p>
            <a:pPr lvl="0" algn="just"/>
            <a:r>
              <a:rPr lang="cs-CZ" sz="1600" dirty="0"/>
              <a:t>odprodej majetku podniku,</a:t>
            </a:r>
          </a:p>
          <a:p>
            <a:pPr lvl="0" algn="just"/>
            <a:r>
              <a:rPr lang="cs-CZ" sz="1600" dirty="0"/>
              <a:t>razantní úspory nákladů,</a:t>
            </a:r>
          </a:p>
          <a:p>
            <a:pPr lvl="0" algn="just"/>
            <a:r>
              <a:rPr lang="cs-CZ" sz="1600" dirty="0"/>
              <a:t>získání strategického partnera a efektivní využití jeho kapitálové podpory,</a:t>
            </a:r>
          </a:p>
          <a:p>
            <a:pPr algn="just"/>
            <a:r>
              <a:rPr lang="cs-CZ" sz="1600" dirty="0"/>
              <a:t>zeštíhlení organizační struktury apod.</a:t>
            </a:r>
          </a:p>
          <a:p>
            <a:pPr lvl="0" algn="just"/>
            <a:endParaRPr lang="cs-CZ" sz="1600" dirty="0"/>
          </a:p>
          <a:p>
            <a:pPr marL="0" indent="0" algn="just">
              <a:buNone/>
            </a:pP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Aktivity iniciované krizovým managementem</a:t>
            </a:r>
          </a:p>
        </p:txBody>
      </p:sp>
    </p:spTree>
    <p:extLst>
      <p:ext uri="{BB962C8B-B14F-4D97-AF65-F5344CB8AC3E}">
        <p14:creationId xmlns:p14="http://schemas.microsoft.com/office/powerpoint/2010/main" val="189242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500" dirty="0"/>
              <a:t>Krize je součástí našeho života a ve světě stále více komplikovaných vztahů bude ještě častější.</a:t>
            </a:r>
          </a:p>
          <a:p>
            <a:pPr lvl="0" algn="just"/>
            <a:r>
              <a:rPr lang="cs-CZ" sz="1500" dirty="0"/>
              <a:t>Na krize a jejich zvládání je třeba se neustále připravovat.</a:t>
            </a:r>
          </a:p>
          <a:p>
            <a:pPr lvl="0" algn="just"/>
            <a:r>
              <a:rPr lang="cs-CZ" sz="1500" dirty="0"/>
              <a:t>Vnímání slabých signálů z okolí umožňuje včasnou identifikaci změn, které by mohly přerůst v krizi.</a:t>
            </a:r>
          </a:p>
          <a:p>
            <a:pPr lvl="0" algn="just"/>
            <a:r>
              <a:rPr lang="cs-CZ" sz="1500" dirty="0"/>
              <a:t>Na vznik krize je třeba okamžitě reagovat, protože čas se stává největším nepřítelem.</a:t>
            </a:r>
          </a:p>
          <a:p>
            <a:pPr lvl="0" algn="just"/>
            <a:r>
              <a:rPr lang="cs-CZ" sz="1500" dirty="0"/>
              <a:t>Zakrývání krize před okolím je jen ztrátou času a energie, protože stejně vyjde najevo.</a:t>
            </a:r>
          </a:p>
          <a:p>
            <a:pPr lvl="0" algn="just"/>
            <a:r>
              <a:rPr lang="cs-CZ" sz="1500" dirty="0"/>
              <a:t>V krizi není nikdo sám, a proto je třeba o ní komunikovat a hledat spojence pro její řešení.</a:t>
            </a:r>
          </a:p>
          <a:p>
            <a:pPr lvl="0" algn="just"/>
            <a:r>
              <a:rPr lang="cs-CZ" sz="1500" dirty="0"/>
              <a:t>Při řešení krize se musí využít všechny rezervy; teprve v krizi se zjistí, že je jich hodně.</a:t>
            </a:r>
          </a:p>
          <a:p>
            <a:pPr lvl="0" algn="just"/>
            <a:r>
              <a:rPr lang="cs-CZ" sz="1500" dirty="0"/>
              <a:t>Krize je příležitostí pro nové a vyšší cíle a jen stereotypy a rigidita brání ve formulaci nových cílů a v jejich dosažení.</a:t>
            </a:r>
          </a:p>
          <a:p>
            <a:pPr lvl="0" algn="just"/>
            <a:r>
              <a:rPr lang="cs-CZ" sz="1500" dirty="0"/>
              <a:t>Krizi je nutné řešit razantně, ale vždy s rozvahou.</a:t>
            </a:r>
          </a:p>
          <a:p>
            <a:pPr lvl="0" algn="just"/>
            <a:r>
              <a:rPr lang="cs-CZ" sz="1500" dirty="0"/>
              <a:t>Nejsou beznadějné situace, ale jen lidé bez naděje, víry a cílů.</a:t>
            </a:r>
          </a:p>
          <a:p>
            <a:pPr lvl="0" algn="just"/>
            <a:endParaRPr lang="cs-CZ" sz="1500" dirty="0"/>
          </a:p>
          <a:p>
            <a:pPr marL="0" indent="0" algn="just">
              <a:buNone/>
            </a:pPr>
            <a:endParaRPr lang="cs-CZ" sz="1500" dirty="0"/>
          </a:p>
          <a:p>
            <a:pPr algn="just"/>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Desatero krizového managementu</a:t>
            </a:r>
          </a:p>
        </p:txBody>
      </p:sp>
    </p:spTree>
    <p:extLst>
      <p:ext uri="{BB962C8B-B14F-4D97-AF65-F5344CB8AC3E}">
        <p14:creationId xmlns:p14="http://schemas.microsoft.com/office/powerpoint/2010/main" val="402614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Krizový manažer</a:t>
            </a:r>
          </a:p>
          <a:p>
            <a:pPr>
              <a:buNone/>
            </a:pPr>
            <a:endParaRPr lang="cs-CZ" sz="1800" dirty="0"/>
          </a:p>
          <a:p>
            <a:r>
              <a:rPr lang="cs-CZ" sz="1800" dirty="0"/>
              <a:t>Krizový tým</a:t>
            </a:r>
          </a:p>
          <a:p>
            <a:endParaRPr lang="cs-CZ" sz="1800" dirty="0"/>
          </a:p>
          <a:p>
            <a:r>
              <a:rPr lang="cs-CZ" sz="1800" dirty="0"/>
              <a:t>Interim manažer</a:t>
            </a:r>
          </a:p>
          <a:p>
            <a:pPr marL="0" indent="0" algn="just">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Nositelé krizového řízení</a:t>
            </a:r>
          </a:p>
        </p:txBody>
      </p:sp>
    </p:spTree>
    <p:extLst>
      <p:ext uri="{BB962C8B-B14F-4D97-AF65-F5344CB8AC3E}">
        <p14:creationId xmlns:p14="http://schemas.microsoft.com/office/powerpoint/2010/main" val="3640165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KM musí být přesvědčený o smyslu svého konání</a:t>
            </a:r>
          </a:p>
          <a:p>
            <a:r>
              <a:rPr lang="cs-CZ" sz="1800" dirty="0"/>
              <a:t>Musí se ztotožnit se svou rolí KM</a:t>
            </a:r>
          </a:p>
          <a:p>
            <a:r>
              <a:rPr lang="cs-CZ" sz="1800" dirty="0"/>
              <a:t>Odbornost</a:t>
            </a:r>
          </a:p>
          <a:p>
            <a:r>
              <a:rPr lang="cs-CZ" sz="1800" dirty="0"/>
              <a:t>Vyrovnanost rozumu a emocí</a:t>
            </a:r>
          </a:p>
          <a:p>
            <a:r>
              <a:rPr lang="cs-CZ" sz="1800" dirty="0"/>
              <a:t>Komunikace a empatie</a:t>
            </a:r>
          </a:p>
          <a:p>
            <a:r>
              <a:rPr lang="cs-CZ" sz="1800" dirty="0"/>
              <a:t>Důvěra, etika a charisma</a:t>
            </a:r>
          </a:p>
          <a:p>
            <a:r>
              <a:rPr lang="cs-CZ" sz="1800" dirty="0"/>
              <a:t>Psychická odolnost</a:t>
            </a:r>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 základní kompetence</a:t>
            </a:r>
          </a:p>
        </p:txBody>
      </p:sp>
    </p:spTree>
    <p:extLst>
      <p:ext uri="{BB962C8B-B14F-4D97-AF65-F5344CB8AC3E}">
        <p14:creationId xmlns:p14="http://schemas.microsoft.com/office/powerpoint/2010/main" val="391845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 řídící činnosti krizového manažera je nezbytné, stejně jako u každého manažera, aby byl vybaven:</a:t>
            </a:r>
          </a:p>
          <a:p>
            <a:pPr lvl="0" algn="just"/>
            <a:r>
              <a:rPr lang="cs-CZ" sz="1800" b="1" dirty="0"/>
              <a:t>mocí</a:t>
            </a:r>
            <a:r>
              <a:rPr lang="cs-CZ" sz="1800" dirty="0"/>
              <a:t> – dispozice ovlivnit jednání nebo myšlení druhých osob, ovlivňovat průběh procesů a nakládání se zdroji,</a:t>
            </a:r>
          </a:p>
          <a:p>
            <a:pPr lvl="0" algn="just"/>
            <a:r>
              <a:rPr lang="cs-CZ" sz="1800" b="1" dirty="0"/>
              <a:t>autoritou</a:t>
            </a:r>
            <a:r>
              <a:rPr lang="cs-CZ" sz="1800" dirty="0"/>
              <a:t> – ochota podřízených manažera uposlechnout a existence pravidel, která je uposlechnout přinutí,</a:t>
            </a:r>
          </a:p>
          <a:p>
            <a:pPr lvl="0" algn="just"/>
            <a:r>
              <a:rPr lang="cs-CZ" sz="1800" b="1" dirty="0"/>
              <a:t>pravomocemi</a:t>
            </a:r>
            <a:r>
              <a:rPr lang="cs-CZ" sz="1800" dirty="0"/>
              <a:t> – oprávnění nakládat s kapitálem, majetkem nebo lidmi v podniku.</a:t>
            </a:r>
          </a:p>
          <a:p>
            <a:pPr marL="0" lvl="0" indent="0" algn="just">
              <a:buNone/>
            </a:pPr>
            <a:endParaRPr lang="cs-CZ" sz="1800" dirty="0"/>
          </a:p>
          <a:p>
            <a:pPr marL="0" indent="0" algn="just">
              <a:buNone/>
            </a:pPr>
            <a:r>
              <a:rPr lang="cs-CZ" sz="1800" dirty="0"/>
              <a:t>Kvalitní naplňování manažerský rolí předpokládá vybavení osobnosti manažera (tudíž také krizového manažera) určitým potenciálem - </a:t>
            </a:r>
            <a:r>
              <a:rPr lang="cs-CZ" sz="1800" b="1" dirty="0"/>
              <a:t>znalostmi, dovednostmi, zkušenostmi, schopnostmi a vlastnostmi</a:t>
            </a:r>
            <a:r>
              <a:rPr lang="cs-CZ" sz="1800" dirty="0"/>
              <a:t>.</a:t>
            </a:r>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 základní kompetence</a:t>
            </a:r>
          </a:p>
        </p:txBody>
      </p:sp>
    </p:spTree>
    <p:extLst>
      <p:ext uri="{BB962C8B-B14F-4D97-AF65-F5344CB8AC3E}">
        <p14:creationId xmlns:p14="http://schemas.microsoft.com/office/powerpoint/2010/main" val="335842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3062</TotalTime>
  <Words>3222</Words>
  <Application>Microsoft Office PowerPoint</Application>
  <PresentationFormat>Předvádění na obrazovce (16:9)</PresentationFormat>
  <Paragraphs>260</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Krizový management </vt:lpstr>
      <vt:lpstr>Krizový management</vt:lpstr>
      <vt:lpstr>Specifické podmínky krizového managementu</vt:lpstr>
      <vt:lpstr>Faktory úspěchu krizového řízení</vt:lpstr>
      <vt:lpstr>Aktivity iniciované krizovým managementem</vt:lpstr>
      <vt:lpstr>Desatero krizového managementu</vt:lpstr>
      <vt:lpstr>Nositelé krizového řízení</vt:lpstr>
      <vt:lpstr>Krizový manažer – základní kompetence</vt:lpstr>
      <vt:lpstr>Krizový manažer – základní kompetence</vt:lpstr>
      <vt:lpstr>Krizový manažer – základní kompetence</vt:lpstr>
      <vt:lpstr>Krizový manažer – základní kompetence</vt:lpstr>
      <vt:lpstr>Krizový manažer – stres</vt:lpstr>
      <vt:lpstr>Krizový manažer – stres</vt:lpstr>
      <vt:lpstr>Typy krizových manažerů</vt:lpstr>
      <vt:lpstr>Krizový tým</vt:lpstr>
      <vt:lpstr>Interim manažer</vt:lpstr>
      <vt:lpstr>Důvody k využívání interim manažerů</vt:lpstr>
      <vt:lpstr>Výhody interim manažerů</vt:lpstr>
      <vt:lpstr>Rizika spojená s využíváním interim manažerů</vt:lpstr>
      <vt:lpstr>Krizový management – funkce plánování</vt:lpstr>
      <vt:lpstr>Krizový management – funkce organizování</vt:lpstr>
      <vt:lpstr>Krizový management – funkce organizování</vt:lpstr>
      <vt:lpstr>Krizový management – funkce organizování</vt:lpstr>
      <vt:lpstr>Krizový management – funkce organizování</vt:lpstr>
      <vt:lpstr>Krizový management – funkce vedení lidí</vt:lpstr>
      <vt:lpstr>Krizový management – funkce vedení lidí</vt:lpstr>
      <vt:lpstr>Krizový management – funkce kontrola</vt:lpstr>
      <vt:lpstr>Krizový management – funkce kontrola</vt:lpstr>
      <vt:lpstr>Krizový management – funkce rozhodování</vt:lpstr>
      <vt:lpstr>Krizový management – funkce rozhodování</vt:lpstr>
      <vt:lpstr>Krizový management – funkce rozhodování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256</cp:revision>
  <dcterms:created xsi:type="dcterms:W3CDTF">2016-07-06T15:42:34Z</dcterms:created>
  <dcterms:modified xsi:type="dcterms:W3CDTF">2024-10-13T16:51:36Z</dcterms:modified>
</cp:coreProperties>
</file>