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393" r:id="rId3"/>
    <p:sldId id="402" r:id="rId4"/>
    <p:sldId id="403" r:id="rId5"/>
    <p:sldId id="395" r:id="rId6"/>
    <p:sldId id="396" r:id="rId7"/>
    <p:sldId id="397" r:id="rId8"/>
    <p:sldId id="407" r:id="rId9"/>
    <p:sldId id="408" r:id="rId10"/>
    <p:sldId id="406" r:id="rId11"/>
    <p:sldId id="404" r:id="rId12"/>
    <p:sldId id="405" r:id="rId13"/>
    <p:sldId id="394" r:id="rId14"/>
    <p:sldId id="398" r:id="rId15"/>
    <p:sldId id="411" r:id="rId16"/>
    <p:sldId id="412" r:id="rId17"/>
    <p:sldId id="413" r:id="rId18"/>
    <p:sldId id="399" r:id="rId19"/>
    <p:sldId id="410" r:id="rId20"/>
    <p:sldId id="400" r:id="rId21"/>
    <p:sldId id="414" r:id="rId22"/>
    <p:sldId id="409" r:id="rId2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103" d="100"/>
          <a:sy n="103" d="100"/>
        </p:scale>
        <p:origin x="811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21.10.2024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krizový management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Krizový management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Krizové plány poskytují krizovým manažerům a zásahovým skupinám výjimečné právní a administrativní pravomoci k akcím; v rámci jednotlivých organizací je třeba, aby tyto pravomoci byly zakotveny v příslušných interních předpisech - například v krizových a havarijních plánech.</a:t>
            </a:r>
          </a:p>
          <a:p>
            <a:pPr lvl="0" algn="just"/>
            <a:r>
              <a:rPr lang="cs-CZ" sz="1800" dirty="0"/>
              <a:t>Krizové plány poskytují návody k provedení patřičných tísňových zásahů.</a:t>
            </a:r>
          </a:p>
          <a:p>
            <a:pPr lvl="0" algn="just"/>
            <a:r>
              <a:rPr lang="cs-CZ" sz="1800" dirty="0"/>
              <a:t>Krizové plány ustanovují systémy, které pomáhají krizovým manažerům zmírňovat následky mimořádných událostí a pomáhají zabránit tomu, aby tísňová událost přerostla v krizi nebo sérii krizí.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Úkoly krizového plánování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51586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84887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dirty="0"/>
              <a:t>připravenost na možné krizové situace – scénáře a plány;</a:t>
            </a:r>
          </a:p>
          <a:p>
            <a:pPr lvl="0"/>
            <a:r>
              <a:rPr lang="cs-CZ" sz="1800" dirty="0"/>
              <a:t>jasném vymezení rolí (pravomoc, odpovědnost) – tvorba krizového týmu;</a:t>
            </a:r>
          </a:p>
          <a:p>
            <a:pPr lvl="0"/>
            <a:r>
              <a:rPr lang="cs-CZ" sz="1800" dirty="0"/>
              <a:t>včasná reakce na vzniklou krizovou situaci – načasování kroků operativního řízení;</a:t>
            </a:r>
          </a:p>
          <a:p>
            <a:pPr lvl="0"/>
            <a:r>
              <a:rPr lang="cs-CZ" sz="1800" dirty="0"/>
              <a:t>minimalizace dopadů krizové situace – např. diverzifikace rizika;</a:t>
            </a:r>
          </a:p>
          <a:p>
            <a:pPr lvl="0"/>
            <a:r>
              <a:rPr lang="cs-CZ" sz="1800" dirty="0"/>
              <a:t>zajištění ochrany lidí, majetku a životního prostředí;</a:t>
            </a:r>
          </a:p>
          <a:p>
            <a:pPr lvl="0"/>
            <a:r>
              <a:rPr lang="cs-CZ" sz="1800" dirty="0"/>
              <a:t>usnadnění splnění dalších regulačních požadavků vyplývajících z platných právních norem – sledování legislativy ve fázi přípravy a schvalování;</a:t>
            </a:r>
          </a:p>
          <a:p>
            <a:pPr lvl="0"/>
            <a:r>
              <a:rPr lang="cs-CZ" sz="1800" dirty="0"/>
              <a:t>připravenost na práci s médii;</a:t>
            </a:r>
          </a:p>
          <a:p>
            <a:pPr lvl="0"/>
            <a:r>
              <a:rPr lang="cs-CZ" sz="1800" dirty="0"/>
              <a:t>zvýšení schopnosti vyvést podnik z krize a zabezpečit obnovu klíčových podnikových činností – situační analýzy, identifikace rizik a nápravná opatření;</a:t>
            </a:r>
          </a:p>
          <a:p>
            <a:pPr lvl="0"/>
            <a:r>
              <a:rPr lang="cs-CZ" sz="1800" dirty="0"/>
              <a:t>zlepšení podnikové pověsti, reputace, image.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Význam krizového plánování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319151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915566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Hlavní překážky zavedení krizového řízení (plánování) v podniku spočívají převážně v </a:t>
            </a:r>
            <a:r>
              <a:rPr lang="cs-CZ" sz="1800" b="1" dirty="0"/>
              <a:t>podcenění</a:t>
            </a:r>
            <a:r>
              <a:rPr lang="cs-CZ" sz="1800" dirty="0"/>
              <a:t> potřeby krizového plánování ze strany vedení podniku.</a:t>
            </a:r>
          </a:p>
          <a:p>
            <a:pPr lvl="0" algn="just"/>
            <a:r>
              <a:rPr lang="cs-CZ" sz="1800" dirty="0"/>
              <a:t>Dále v přesvědčení managementu, že se na potenciální krizovou situaci (krizi) nelze připravit.</a:t>
            </a:r>
          </a:p>
          <a:p>
            <a:pPr lvl="0" algn="just"/>
            <a:r>
              <a:rPr lang="cs-CZ" sz="1800" dirty="0"/>
              <a:t>A v zajištění nezbytných zdrojů, které jsou pro krizové plánování potřebné.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Překážky krizového plánování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038423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059" indent="-385763">
              <a:buAutoNum type="arabicPeriod"/>
            </a:pPr>
            <a:r>
              <a:rPr lang="cs-CZ" sz="1800" dirty="0"/>
              <a:t>Krize – příčiny, signály, přijetí</a:t>
            </a:r>
          </a:p>
          <a:p>
            <a:pPr marL="468059" indent="-385763">
              <a:buAutoNum type="arabicPeriod"/>
            </a:pPr>
            <a:r>
              <a:rPr lang="cs-CZ" sz="1800" dirty="0" err="1"/>
              <a:t>Stakeholders</a:t>
            </a:r>
            <a:endParaRPr lang="cs-CZ" sz="1800" dirty="0"/>
          </a:p>
          <a:p>
            <a:pPr marL="468059" indent="-385763">
              <a:buAutoNum type="arabicPeriod"/>
            </a:pPr>
            <a:r>
              <a:rPr lang="cs-CZ" sz="1800" dirty="0"/>
              <a:t>Krizový tým</a:t>
            </a:r>
          </a:p>
          <a:p>
            <a:pPr marL="468059" indent="-385763">
              <a:buAutoNum type="arabicPeriod"/>
            </a:pPr>
            <a:r>
              <a:rPr lang="cs-CZ" sz="1800" dirty="0"/>
              <a:t>Diagnóza</a:t>
            </a:r>
          </a:p>
          <a:p>
            <a:pPr marL="468059" indent="-385763">
              <a:buAutoNum type="arabicPeriod"/>
            </a:pPr>
            <a:r>
              <a:rPr lang="cs-CZ" sz="1800" dirty="0"/>
              <a:t>Krizové zásahy</a:t>
            </a:r>
          </a:p>
          <a:p>
            <a:pPr marL="468059" indent="-385763">
              <a:buAutoNum type="arabicPeriod"/>
            </a:pPr>
            <a:r>
              <a:rPr lang="cs-CZ" sz="1800" dirty="0"/>
              <a:t>Komunikace</a:t>
            </a:r>
          </a:p>
          <a:p>
            <a:pPr marL="468059" indent="-385763">
              <a:buAutoNum type="arabicPeriod"/>
            </a:pPr>
            <a:r>
              <a:rPr lang="cs-CZ" sz="1800" dirty="0"/>
              <a:t>Revitalizační plán </a:t>
            </a:r>
          </a:p>
          <a:p>
            <a:pPr marL="468059" indent="-385763">
              <a:buAutoNum type="arabicPeriod"/>
            </a:pPr>
            <a:r>
              <a:rPr lang="cs-CZ" sz="1800" dirty="0"/>
              <a:t>Ukončení krize</a:t>
            </a:r>
          </a:p>
          <a:p>
            <a:pPr marL="468059" indent="-385763">
              <a:buAutoNum type="arabicPeriod"/>
            </a:pPr>
            <a:r>
              <a:rPr lang="cs-CZ" sz="1800" dirty="0"/>
              <a:t>Prevence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Proces krizového managementu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55158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973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Krizový scénář</a:t>
            </a:r>
            <a:r>
              <a:rPr lang="cs-CZ" sz="1800" dirty="0"/>
              <a:t> je písemný dokument, který popisuje možné podnikové krizové situace. Podstatou </a:t>
            </a:r>
            <a:r>
              <a:rPr lang="cs-CZ" sz="1800" b="1" dirty="0"/>
              <a:t>krizových scénářů </a:t>
            </a:r>
            <a:r>
              <a:rPr lang="cs-CZ" sz="1800" dirty="0"/>
              <a:t>je promyslet možné scénáře pro případ určité události nebo určitého vývoje v životě organizace nebo významných změn okolního prostředí.</a:t>
            </a:r>
          </a:p>
          <a:p>
            <a:pPr algn="just"/>
            <a:r>
              <a:rPr lang="cs-CZ" sz="1800" dirty="0"/>
              <a:t>Souhrn opatření a postupů, které přispívají k řešení vzniklých krizových situací, je popsán v </a:t>
            </a:r>
            <a:r>
              <a:rPr lang="cs-CZ" sz="1800" b="1" dirty="0"/>
              <a:t>krizovém plánu</a:t>
            </a:r>
            <a:r>
              <a:rPr lang="cs-CZ" sz="1800" dirty="0"/>
              <a:t>, jenž by měl na krizový scénář navázat. </a:t>
            </a:r>
            <a:r>
              <a:rPr lang="cs-CZ" sz="1800" b="1" dirty="0"/>
              <a:t>Krizový plán </a:t>
            </a:r>
            <a:r>
              <a:rPr lang="cs-CZ" sz="1800" dirty="0"/>
              <a:t>je dokument, který analyzuje různá rizika a krizové situace hrozící organizaci a popisuje detailní postupy, jak krizové situace a rizika zvládat v momentu, kdy nastanou.</a:t>
            </a:r>
          </a:p>
          <a:p>
            <a:pPr algn="just"/>
            <a:r>
              <a:rPr lang="cs-CZ" sz="1800" dirty="0"/>
              <a:t>Východiskem pro tvorbu krizového scénáře a krizového plánu je </a:t>
            </a:r>
            <a:r>
              <a:rPr lang="cs-CZ" sz="1800" b="1" dirty="0"/>
              <a:t>analýza rizik</a:t>
            </a:r>
            <a:r>
              <a:rPr lang="cs-CZ" sz="1800" dirty="0"/>
              <a:t> (a příležitostí) daného podnikatelského subjektu. </a:t>
            </a:r>
            <a:endParaRPr lang="cs-CZ" sz="1800" b="1" dirty="0"/>
          </a:p>
          <a:p>
            <a:pPr algn="just"/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Krizový plán a krizový scénář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559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Krizový plán </a:t>
            </a:r>
            <a:r>
              <a:rPr lang="cs-CZ" sz="1800" dirty="0"/>
              <a:t>je souborem postupů pro řešení jednotlivých očekávaných událostí, které jsou vyhodnoceny na základě provedené rizikové analýzy.</a:t>
            </a:r>
          </a:p>
          <a:p>
            <a:pPr algn="just"/>
            <a:r>
              <a:rPr lang="cs-CZ" sz="1800" dirty="0"/>
              <a:t>Smejkal a Rais (2003) definují krizový plán jako soubor postupů pro řešení jednotlivých očekávaných událostí, které jsou vyhodnoceny na základě provedené rizikové analýzy. </a:t>
            </a:r>
          </a:p>
          <a:p>
            <a:pPr algn="just"/>
            <a:r>
              <a:rPr lang="cs-CZ" sz="1800" dirty="0"/>
              <a:t>Krizový plán vymezuje automatické řešení předvídatelných situací (formulace představ o věcném, časovém a finančním řešení odhadnutelných variant a odpovídajícím postupu zásahů), zmapování prostředků ke zvládnutí krize (kde hledat prostředky, jak zabezpečit dosažitelnost, jak je aktivovat), definice rolí aktérů zvládnutí krize a vztahů mezi nimi (zmapování klíčových aktérů řízení krize — vrcholové vedení, krizoví analytici, tiskoví mluvčí atd.) a personální obsazení krizového týmu a jeho spolupracovníků.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Krizový plán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4118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843558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Krizový plán by měl být zpracován v písemné podobě, v tištěné i elektronické formě. </a:t>
            </a:r>
          </a:p>
          <a:p>
            <a:pPr algn="just"/>
            <a:r>
              <a:rPr lang="cs-CZ" sz="1600" dirty="0"/>
              <a:t>Krizový plán musí být přehledný a jednoduchý dokument. Hodnota krizového plánu spočívá v jeho schopnosti vytvářet reakce a proaktivně reagovat na příležitosti. </a:t>
            </a:r>
          </a:p>
          <a:p>
            <a:pPr algn="just"/>
            <a:r>
              <a:rPr lang="cs-CZ" sz="1600" dirty="0"/>
              <a:t>Součástí krizového plánu by měl být </a:t>
            </a:r>
            <a:r>
              <a:rPr lang="cs-CZ" sz="1600" b="1" dirty="0"/>
              <a:t>plán krizové komunikace</a:t>
            </a:r>
            <a:r>
              <a:rPr lang="cs-CZ" sz="1600" dirty="0"/>
              <a:t>. </a:t>
            </a:r>
          </a:p>
          <a:p>
            <a:pPr algn="just"/>
            <a:r>
              <a:rPr lang="cs-CZ" sz="1600" dirty="0"/>
              <a:t>Krizový plán by měl být </a:t>
            </a:r>
            <a:r>
              <a:rPr lang="cs-CZ" sz="1600" b="1" dirty="0"/>
              <a:t>kontrolován</a:t>
            </a:r>
            <a:r>
              <a:rPr lang="cs-CZ" sz="1600" dirty="0"/>
              <a:t> a aktualizován dle potřeby konkrétního podnikatelského subjektu, minimálně však každých 6 měsíců. Požadavek častější kontroly a následné aktualizace krizového plánu závisí na charakteru a rychlosti změn, které probíhají v podniku a jeho prostředí (odvětvovém i globálním).</a:t>
            </a:r>
          </a:p>
          <a:p>
            <a:pPr algn="just"/>
            <a:r>
              <a:rPr lang="cs-CZ" sz="1600" dirty="0"/>
              <a:t>Obecné zásady pro každou událost určují cíl, jehož má být dosaženo, posloupnost rozhodnutí a zásahů, které mají být v případě události provedeny. Obecné zásady dále určují soubor informací, které umožní provést tato rozhodnutí a zásahy. Rozhodnutí a zásahy jsou pro každou událost, která bude v krizovém plánu zpracována, řazeny postupně v přibližně chronologickém sledu. </a:t>
            </a:r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  <a:p>
            <a:pPr marL="0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Krizový plán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52478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77686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Krizový scénář </a:t>
            </a:r>
            <a:r>
              <a:rPr lang="cs-CZ" sz="1600" dirty="0"/>
              <a:t>zachycuje vývoj budoucí krizové situace. Musí být založen na reálných skutečnostech a stimulovat ke skupinové diskusi o úrovni krizového řízení a připravenosti podniku čelit potencionální krizi. Tvoří spojení mezi současnou situací a jejím možným budoucím průběhem. Krizové scénáře nepředstavují predikci budoucnosti, ale spíše popis možného vývoje krizové situace, který má sloužit jako podklad pro zpracování krizového plánu a tím zvýšit připravenost podniku na krizi. Krizový scénář není závazně předepsán a ani neexistuje jeho jednotná forma. </a:t>
            </a:r>
          </a:p>
          <a:p>
            <a:pPr algn="just"/>
            <a:r>
              <a:rPr lang="cs-CZ" sz="1600" dirty="0"/>
              <a:t>Výhodou krizového scénáře je, že tvoří podklad pro krizové řízení, slouží ke zpracování krizového plánu, identifikaci a využití příležitostí a zvyšuje schopnost podniku obstát v krizi.</a:t>
            </a:r>
          </a:p>
          <a:p>
            <a:pPr algn="just"/>
            <a:r>
              <a:rPr lang="cs-CZ" sz="1600" dirty="0"/>
              <a:t>Jeho hlavní nevýhoda spočívá v tom, že se jedná pouze o popis možného průběhu budoucí krizové situace s určitou pravděpodobností. </a:t>
            </a:r>
          </a:p>
          <a:p>
            <a:pPr algn="just"/>
            <a:r>
              <a:rPr lang="cs-CZ" sz="1600" dirty="0"/>
              <a:t>Z hlediska účelnosti krizových scénářů je výhodné, pokud se na jejich tvorbě podílí osoby se společnými cíli, které následně zpracovávají krizové plány, jelikož široká skupinová diskuse nad vytvářenými scénáři a vzájemná interakce zpracovatelů umožňuje generovat nové nápady a podporuje kreativní myšlení.</a:t>
            </a:r>
          </a:p>
          <a:p>
            <a:pPr algn="just"/>
            <a:endParaRPr lang="cs-CZ" sz="1600" dirty="0"/>
          </a:p>
          <a:p>
            <a:pPr marL="0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Krizový scénář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564094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9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Na které krize je možné se připravit;</a:t>
            </a:r>
          </a:p>
          <a:p>
            <a:r>
              <a:rPr lang="cs-CZ" sz="1800" dirty="0"/>
              <a:t>Jaká je možnost jejich výskytu;</a:t>
            </a:r>
          </a:p>
          <a:p>
            <a:r>
              <a:rPr lang="cs-CZ" sz="1800" dirty="0"/>
              <a:t>Jaké mohou být jejich důsledky;</a:t>
            </a:r>
          </a:p>
          <a:p>
            <a:r>
              <a:rPr lang="cs-CZ" sz="1800" dirty="0"/>
              <a:t>Jaký může být jejich průběh z hlediska času;</a:t>
            </a:r>
          </a:p>
          <a:p>
            <a:r>
              <a:rPr lang="cs-CZ" sz="1800" dirty="0"/>
              <a:t>Jaké má organizace možnosti provést opatření, aby se snížila možnost výskytu krizí;</a:t>
            </a:r>
          </a:p>
          <a:p>
            <a:r>
              <a:rPr lang="cs-CZ" sz="1800" dirty="0"/>
              <a:t>Jaké k tomu má organizace disponibilní zdroje a možnosti krize zvládnout v případě jejich vzniku;</a:t>
            </a:r>
          </a:p>
          <a:p>
            <a:r>
              <a:rPr lang="cs-CZ" sz="1800" dirty="0"/>
              <a:t>Jaký je postup ke zvládnutí krize;</a:t>
            </a:r>
          </a:p>
          <a:p>
            <a:r>
              <a:rPr lang="cs-CZ" sz="1800" dirty="0"/>
              <a:t>Jak se organizace připraví na zvládnutí konkrétní krizové situace.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Poslání krizových scénářů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2369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9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Identifikace potenciálních faktorů, které budou v budoucnosti riziko ovlivňovat (např. pomocí brainstormingu nebo jiné kreativní metody).</a:t>
            </a:r>
          </a:p>
          <a:p>
            <a:pPr lvl="0" algn="just"/>
            <a:r>
              <a:rPr lang="cs-CZ" sz="1800" dirty="0"/>
              <a:t>Výběr těch faktorů, u kterých se může předpokládat větší pravděpodobnost výskytu. (ABC analýza)</a:t>
            </a:r>
          </a:p>
          <a:p>
            <a:pPr lvl="0" algn="just"/>
            <a:r>
              <a:rPr lang="cs-CZ" sz="1800" dirty="0"/>
              <a:t>Stanovení předpokládaného vývoje rizikových faktorů.</a:t>
            </a:r>
          </a:p>
          <a:p>
            <a:pPr lvl="0" algn="just"/>
            <a:r>
              <a:rPr lang="cs-CZ" sz="1800" dirty="0"/>
              <a:t>Stanovení důsledků působení těchto faktorů a případná redukce na varianty s největšími negativními důsledky.</a:t>
            </a:r>
          </a:p>
          <a:p>
            <a:pPr lvl="0" algn="just"/>
            <a:r>
              <a:rPr lang="cs-CZ" sz="1800" dirty="0"/>
              <a:t>Zpracování variantních scénářů ve formě krátkého písemného materiálu.</a:t>
            </a:r>
          </a:p>
          <a:p>
            <a:pPr lvl="0" algn="just"/>
            <a:r>
              <a:rPr lang="cs-CZ" sz="1800" dirty="0"/>
              <a:t>Identifikace problémů, které budou spojeny s vývojem rizika podle konkrétního scénáře.</a:t>
            </a:r>
          </a:p>
          <a:p>
            <a:pPr lvl="0" algn="just"/>
            <a:r>
              <a:rPr lang="cs-CZ" sz="1800" dirty="0"/>
              <a:t>Identifikace příležitostí vedoucích ke snížení pravděpodobnosti a eliminaci důsledků rizik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Kroky zpracování krizových scénářů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02698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/>
              <a:t>"Největším nebezpečím v dobách turbulencí nejsou samotné turbulence, ale neuvážené činy podle neaktuální logiky."</a:t>
            </a:r>
          </a:p>
          <a:p>
            <a:pPr marL="0" lvl="0" indent="0">
              <a:buNone/>
            </a:pPr>
            <a:r>
              <a:rPr lang="cs-CZ" sz="2000" dirty="0"/>
              <a:t>						Peter </a:t>
            </a:r>
            <a:r>
              <a:rPr lang="cs-CZ" sz="2000" dirty="0" err="1"/>
              <a:t>Drucker</a:t>
            </a:r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Citát pro tento den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1432907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Analýza potenciálních zdrojů krizí – </a:t>
            </a:r>
            <a:r>
              <a:rPr lang="cs-CZ" sz="1800" dirty="0" err="1"/>
              <a:t>check</a:t>
            </a:r>
            <a:r>
              <a:rPr lang="cs-CZ" sz="1800" dirty="0"/>
              <a:t> list zdrojů</a:t>
            </a:r>
          </a:p>
          <a:p>
            <a:r>
              <a:rPr lang="cs-CZ" sz="1800" dirty="0"/>
              <a:t>Určení pravděpodobnosti vzniku krizové situace a určení následků vzniku krize</a:t>
            </a:r>
          </a:p>
          <a:p>
            <a:r>
              <a:rPr lang="cs-CZ" sz="1800" dirty="0"/>
              <a:t>Stanovení rozsahu škody, která krize může způsobit</a:t>
            </a:r>
          </a:p>
          <a:p>
            <a:r>
              <a:rPr lang="cs-CZ" sz="1800" dirty="0"/>
              <a:t>Krizová matice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Zpracování krizového scénáře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048085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Krizová matice</a:t>
            </a:r>
            <a:endParaRPr lang="cs-CZ" sz="1800" dirty="0"/>
          </a:p>
        </p:txBody>
      </p:sp>
      <p:pic>
        <p:nvPicPr>
          <p:cNvPr id="5" name="Obrázek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7544" y="843002"/>
            <a:ext cx="7344816" cy="376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8201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Situace potenciální krize je </a:t>
            </a:r>
            <a:r>
              <a:rPr lang="cs-CZ" sz="1800" b="1" dirty="0"/>
              <a:t>relativně stabilní</a:t>
            </a:r>
            <a:r>
              <a:rPr lang="cs-CZ" sz="1800" dirty="0"/>
              <a:t>, a tudíž se často zdá dostatek času na přípravu strategického dokumentu a predikci rizikových faktorů. Pokud jsou v této fázi připraveny a </a:t>
            </a:r>
            <a:r>
              <a:rPr lang="cs-CZ" sz="1800" b="1" dirty="0"/>
              <a:t>aktualizovány</a:t>
            </a:r>
            <a:r>
              <a:rPr lang="cs-CZ" sz="1800" dirty="0"/>
              <a:t> krizové scénáře a plány, má firma vysokou pravděpodobnost dostatečného předstihu a schopnosti vyrovnat se se změnami nastolenými krizovou situací. Relativní dostatek času a zdrojů také usnadňuje využití příležitostí spojených se snížením pravděpodobnosti výskytu rizik a eliminaci intenzity jejich dopadu. </a:t>
            </a:r>
          </a:p>
          <a:p>
            <a:pPr algn="just"/>
            <a:r>
              <a:rPr lang="cs-CZ" sz="1800" dirty="0"/>
              <a:t>V situaci akutní krize, na kterou firma není připravena, již většinou není k dispozici dostatek zdrojů k využití dynamických </a:t>
            </a:r>
            <a:r>
              <a:rPr lang="cs-CZ" sz="1800" b="1" dirty="0"/>
              <a:t>oportunitních strategií</a:t>
            </a:r>
            <a:r>
              <a:rPr lang="cs-CZ" sz="1800" dirty="0"/>
              <a:t> a firma je zranitelná ve srovnání s konkurencí, která příležitost identifikovala a implementovala do své strategie již dříve (např. zavedení inovační technologie).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Situace potenciální a akutní krize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864101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Běžný stav </a:t>
            </a:r>
            <a:r>
              <a:rPr lang="cs-CZ" sz="1800" dirty="0"/>
              <a:t>lze definovat jako stav dynamické rovnováhy systému s jeho okolím, tj. stav jeho relativně nejlepšího uspořádání.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b="1" dirty="0"/>
              <a:t>Krizový stav </a:t>
            </a:r>
            <a:r>
              <a:rPr lang="cs-CZ" sz="1800" dirty="0"/>
              <a:t>lze definovat jako stav takového narušení jeho činnosti a podmínek existence, že hrozí jeho dlouhodobá degradace až zánik.</a:t>
            </a:r>
          </a:p>
          <a:p>
            <a:pPr marL="457200" lvl="1" indent="0" algn="just">
              <a:buNone/>
            </a:pPr>
            <a:endParaRPr lang="cs-CZ" sz="1800" dirty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/>
              <a:t>Krizový management se zabývá možnostmi, jak zvládat možná ohrožení co nejefektivněji.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Běžná a krizová situace v organizaci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37935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84887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Když se organizace ocitne v krizové situaci, kdy se všechno zdá nejisté, je třeba revidovat a upřesnit cíle a zaměřit se na podstatné faktory, které mají na organizaci největší vliv. </a:t>
            </a:r>
          </a:p>
          <a:p>
            <a:pPr algn="just"/>
            <a:r>
              <a:rPr lang="cs-CZ" sz="1800" dirty="0"/>
              <a:t>Pozice strategického managementu v této situaci sílí a organizace si musí znovu v aktuální situaci důsledně formulovat svou vizi s ohledem na měnící se trendy. Pevná vize následně umožní snadnější formulaci efektivních operativních řešení.</a:t>
            </a:r>
          </a:p>
          <a:p>
            <a:pPr marL="0" indent="0" algn="just">
              <a:buNone/>
            </a:pPr>
            <a:r>
              <a:rPr lang="cs-CZ" sz="1800" i="1" dirty="0"/>
              <a:t>Pro předvídání podnikatelské krize jsou určující dvě proměnné (Umlaufová, 1995):</a:t>
            </a:r>
          </a:p>
          <a:p>
            <a:pPr lvl="0" algn="just"/>
            <a:r>
              <a:rPr lang="cs-CZ" sz="1800" b="1" dirty="0"/>
              <a:t>Možnost</a:t>
            </a:r>
            <a:r>
              <a:rPr lang="cs-CZ" sz="1800" dirty="0"/>
              <a:t> předvídat krizi závisí na její podstatě, na dosavadním vývoji firmy a na dynamice (ovlivňujících faktorech, intenzitě a rychlosti) stadia symptomů krize.</a:t>
            </a:r>
          </a:p>
          <a:p>
            <a:pPr algn="just"/>
            <a:r>
              <a:rPr lang="cs-CZ" sz="1800" b="1" dirty="0"/>
              <a:t>Schopnost</a:t>
            </a:r>
            <a:r>
              <a:rPr lang="cs-CZ" sz="1800" dirty="0"/>
              <a:t> předvídat krizi závisí na dostupnosti potřebných informací a dovednosti nakládat s nimi náležitým způsobem – umět myslet do budoucna.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Krize v organizaci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87723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9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Identifikace ohnisek krize</a:t>
            </a:r>
          </a:p>
          <a:p>
            <a:pPr lvl="1"/>
            <a:r>
              <a:rPr lang="cs-CZ" sz="1800" dirty="0"/>
              <a:t>Slabá místa, potenciální zdroje krize</a:t>
            </a:r>
          </a:p>
          <a:p>
            <a:pPr lvl="1"/>
            <a:r>
              <a:rPr lang="cs-CZ" sz="1800" dirty="0"/>
              <a:t>Analytické metody</a:t>
            </a:r>
          </a:p>
          <a:p>
            <a:pPr lvl="1">
              <a:buNone/>
            </a:pPr>
            <a:endParaRPr lang="cs-CZ" sz="1800" dirty="0"/>
          </a:p>
          <a:p>
            <a:r>
              <a:rPr lang="cs-CZ" sz="1800" dirty="0"/>
              <a:t>Analýza ohrožení</a:t>
            </a:r>
          </a:p>
          <a:p>
            <a:pPr lvl="1"/>
            <a:r>
              <a:rPr lang="cs-CZ" sz="1800" dirty="0"/>
              <a:t>Krátká popis mimořádných událostí</a:t>
            </a:r>
          </a:p>
          <a:p>
            <a:pPr lvl="1"/>
            <a:r>
              <a:rPr lang="cs-CZ" sz="1800" dirty="0"/>
              <a:t>Vymezení posuzovaného období</a:t>
            </a:r>
          </a:p>
          <a:p>
            <a:pPr lvl="1"/>
            <a:r>
              <a:rPr lang="cs-CZ" sz="1800" dirty="0"/>
              <a:t>Určení pravděpodobnosti vzniku krize</a:t>
            </a:r>
          </a:p>
          <a:p>
            <a:pPr lvl="1"/>
            <a:r>
              <a:rPr lang="cs-CZ" sz="1800" dirty="0"/>
              <a:t>Stanovení účinků krize</a:t>
            </a:r>
          </a:p>
          <a:p>
            <a:pPr lvl="1"/>
            <a:r>
              <a:rPr lang="cs-CZ" sz="1800" dirty="0"/>
              <a:t>Stanovení stupně ohrožení podniku</a:t>
            </a:r>
          </a:p>
          <a:p>
            <a:pPr lvl="1">
              <a:buNone/>
            </a:pPr>
            <a:endParaRPr lang="cs-CZ" sz="1800" dirty="0"/>
          </a:p>
          <a:p>
            <a:r>
              <a:rPr lang="cs-CZ" sz="1800" dirty="0"/>
              <a:t>Krizové strategie, krizové plánování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Krizový profil organizace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9359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9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err="1"/>
              <a:t>Winterlingova</a:t>
            </a:r>
            <a:r>
              <a:rPr lang="cs-CZ" dirty="0"/>
              <a:t> krizová matice</a:t>
            </a:r>
            <a:endParaRPr lang="cs-CZ" sz="18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394747"/>
              </p:ext>
            </p:extLst>
          </p:nvPr>
        </p:nvGraphicFramePr>
        <p:xfrm>
          <a:off x="107504" y="734823"/>
          <a:ext cx="7632848" cy="38973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1248">
                  <a:extLst>
                    <a:ext uri="{9D8B030D-6E8A-4147-A177-3AD203B41FA5}">
                      <a16:colId xmlns:a16="http://schemas.microsoft.com/office/drawing/2014/main" val="2088721045"/>
                    </a:ext>
                  </a:extLst>
                </a:gridCol>
                <a:gridCol w="733927">
                  <a:extLst>
                    <a:ext uri="{9D8B030D-6E8A-4147-A177-3AD203B41FA5}">
                      <a16:colId xmlns:a16="http://schemas.microsoft.com/office/drawing/2014/main" val="1295476576"/>
                    </a:ext>
                  </a:extLst>
                </a:gridCol>
                <a:gridCol w="1100892">
                  <a:extLst>
                    <a:ext uri="{9D8B030D-6E8A-4147-A177-3AD203B41FA5}">
                      <a16:colId xmlns:a16="http://schemas.microsoft.com/office/drawing/2014/main" val="2365609300"/>
                    </a:ext>
                  </a:extLst>
                </a:gridCol>
                <a:gridCol w="1981606">
                  <a:extLst>
                    <a:ext uri="{9D8B030D-6E8A-4147-A177-3AD203B41FA5}">
                      <a16:colId xmlns:a16="http://schemas.microsoft.com/office/drawing/2014/main" val="1900301524"/>
                    </a:ext>
                  </a:extLst>
                </a:gridCol>
                <a:gridCol w="2275175">
                  <a:extLst>
                    <a:ext uri="{9D8B030D-6E8A-4147-A177-3AD203B41FA5}">
                      <a16:colId xmlns:a16="http://schemas.microsoft.com/office/drawing/2014/main" val="2192126074"/>
                    </a:ext>
                  </a:extLst>
                </a:gridCol>
              </a:tblGrid>
              <a:tr h="534092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Pravděpodobnost vzniku krize v definovaném čase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Účinky na organizaci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173568"/>
                  </a:ext>
                </a:extLst>
              </a:tr>
              <a:tr h="41929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negativní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ohrožující existenci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zničující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/>
                </a:tc>
                <a:extLst>
                  <a:ext uri="{0D108BD9-81ED-4DB2-BD59-A6C34878D82A}">
                    <a16:rowId xmlns:a16="http://schemas.microsoft.com/office/drawing/2014/main" val="281561348"/>
                  </a:ext>
                </a:extLst>
              </a:tr>
              <a:tr h="97834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vysoká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Alternativní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plány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Odstranění ohniska krize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Odstranění ohniska krize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 anchor="ctr"/>
                </a:tc>
                <a:extLst>
                  <a:ext uri="{0D108BD9-81ED-4DB2-BD59-A6C34878D82A}">
                    <a16:rowId xmlns:a16="http://schemas.microsoft.com/office/drawing/2014/main" val="4235412961"/>
                  </a:ext>
                </a:extLst>
              </a:tr>
              <a:tr h="97834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střední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Odstranění problému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Alternativní plány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Odstranění ohniska krize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 anchor="ctr"/>
                </a:tc>
                <a:extLst>
                  <a:ext uri="{0D108BD9-81ED-4DB2-BD59-A6C34878D82A}">
                    <a16:rowId xmlns:a16="http://schemas.microsoft.com/office/drawing/2014/main" val="2497515270"/>
                  </a:ext>
                </a:extLst>
              </a:tr>
              <a:tr h="97834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nízká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Odstranění problému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Alternativní plány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Odstranění ohniska krize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 anchor="ctr"/>
                </a:tc>
                <a:extLst>
                  <a:ext uri="{0D108BD9-81ED-4DB2-BD59-A6C34878D82A}">
                    <a16:rowId xmlns:a16="http://schemas.microsoft.com/office/drawing/2014/main" val="2270269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122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6680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500" dirty="0"/>
              <a:t>Z krizové matice vyplývají následující </a:t>
            </a:r>
            <a:r>
              <a:rPr lang="cs-CZ" sz="1500" b="1" dirty="0"/>
              <a:t>krizové strategie</a:t>
            </a:r>
            <a:r>
              <a:rPr lang="cs-CZ" sz="1500" dirty="0"/>
              <a:t>:</a:t>
            </a:r>
          </a:p>
          <a:p>
            <a:pPr lvl="0" algn="just"/>
            <a:r>
              <a:rPr lang="cs-CZ" sz="1500" b="1" dirty="0"/>
              <a:t>Odstranění problémů</a:t>
            </a:r>
            <a:r>
              <a:rPr lang="cs-CZ" sz="1500" dirty="0"/>
              <a:t> spíše nepravděpodobných a pouze slabě ovlivňujících postavení podniku. S krizovou situací se podnik vyrovná díky svému </a:t>
            </a:r>
            <a:r>
              <a:rPr lang="cs-CZ" sz="1500" b="1" dirty="0"/>
              <a:t>dobrému image</a:t>
            </a:r>
            <a:r>
              <a:rPr lang="cs-CZ" sz="1500" dirty="0"/>
              <a:t> a </a:t>
            </a:r>
            <a:r>
              <a:rPr lang="cs-CZ" sz="1500" b="1" dirty="0"/>
              <a:t>flexibilitě</a:t>
            </a:r>
            <a:r>
              <a:rPr lang="cs-CZ" sz="1500" dirty="0"/>
              <a:t>, tedy pružné a rychlé reakci (</a:t>
            </a:r>
            <a:r>
              <a:rPr lang="cs-CZ" sz="1500" dirty="0" err="1"/>
              <a:t>trouble</a:t>
            </a:r>
            <a:r>
              <a:rPr lang="cs-CZ" sz="1500" dirty="0"/>
              <a:t> </a:t>
            </a:r>
            <a:r>
              <a:rPr lang="cs-CZ" sz="1500" dirty="0" err="1"/>
              <a:t>shooting</a:t>
            </a:r>
            <a:r>
              <a:rPr lang="cs-CZ" sz="1500" dirty="0"/>
              <a:t>).</a:t>
            </a:r>
          </a:p>
          <a:p>
            <a:pPr lvl="0" algn="just"/>
            <a:r>
              <a:rPr lang="cs-CZ" sz="1500" b="1" dirty="0"/>
              <a:t>Omezení celkového ohrožení podniku přípravou alternativních plánů</a:t>
            </a:r>
            <a:r>
              <a:rPr lang="cs-CZ" sz="1500" dirty="0"/>
              <a:t> pro zvládnutí krizových situací, které jsou spíše nepravděpodobné nebo průměrně pravděpodobné a ohrožují existenci podniku. Celkové ohrožení lze snížit:</a:t>
            </a:r>
          </a:p>
          <a:p>
            <a:pPr lvl="1" algn="just"/>
            <a:r>
              <a:rPr lang="cs-CZ" sz="1500" dirty="0"/>
              <a:t>včasným </a:t>
            </a:r>
            <a:r>
              <a:rPr lang="cs-CZ" sz="1500" b="1" dirty="0"/>
              <a:t>rozeznáním krizového vývoje</a:t>
            </a:r>
            <a:r>
              <a:rPr lang="cs-CZ" sz="1500" dirty="0"/>
              <a:t> na základě výsledků stanovených indikátorů,</a:t>
            </a:r>
          </a:p>
          <a:p>
            <a:pPr lvl="1" algn="just"/>
            <a:r>
              <a:rPr lang="cs-CZ" sz="1500" b="1" dirty="0"/>
              <a:t>zamezení eskalaci</a:t>
            </a:r>
            <a:r>
              <a:rPr lang="cs-CZ" sz="1500" dirty="0"/>
              <a:t> krize, tzn. jejímu dalšímu stupňování prostřednictvím podpory vývoje nových výrobků, zabezpečením finančních prostředků, provedením změny investičních plánů apod.,</a:t>
            </a:r>
          </a:p>
          <a:p>
            <a:pPr lvl="1" algn="just"/>
            <a:r>
              <a:rPr lang="cs-CZ" sz="1500" b="1" dirty="0"/>
              <a:t>rychlou realizací</a:t>
            </a:r>
            <a:r>
              <a:rPr lang="cs-CZ" sz="1500" dirty="0"/>
              <a:t> předem připravených </a:t>
            </a:r>
            <a:r>
              <a:rPr lang="cs-CZ" sz="1500" b="1" dirty="0"/>
              <a:t>alternativních plánů.</a:t>
            </a:r>
            <a:endParaRPr lang="cs-CZ" sz="1500" dirty="0"/>
          </a:p>
          <a:p>
            <a:pPr lvl="0" algn="just"/>
            <a:r>
              <a:rPr lang="cs-CZ" sz="1500" b="1" dirty="0"/>
              <a:t>Odstranění ohnisek potenciálních krizí,</a:t>
            </a:r>
            <a:r>
              <a:rPr lang="cs-CZ" sz="1500" dirty="0"/>
              <a:t> které mohou být pro podnik zcela zničující, a to formou </a:t>
            </a:r>
            <a:r>
              <a:rPr lang="cs-CZ" sz="1500" b="1" dirty="0"/>
              <a:t>dodatečných investic</a:t>
            </a:r>
            <a:r>
              <a:rPr lang="cs-CZ" sz="1500" dirty="0"/>
              <a:t> nebo naopak </a:t>
            </a:r>
            <a:r>
              <a:rPr lang="cs-CZ" sz="1500" b="1" dirty="0"/>
              <a:t>opuštěním výrobků či procesů</a:t>
            </a:r>
            <a:r>
              <a:rPr lang="cs-CZ" sz="1500" dirty="0"/>
              <a:t>, ohrožených krizí.</a:t>
            </a:r>
          </a:p>
          <a:p>
            <a:pPr algn="just"/>
            <a:endParaRPr lang="cs-CZ" sz="15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Krizové strategie dle </a:t>
            </a:r>
            <a:r>
              <a:rPr lang="cs-CZ" dirty="0" err="1"/>
              <a:t>Winterlingovy</a:t>
            </a:r>
            <a:r>
              <a:rPr lang="cs-CZ" dirty="0"/>
              <a:t> krizová matice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95490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81202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500" dirty="0" err="1"/>
              <a:t>Slávik</a:t>
            </a:r>
            <a:r>
              <a:rPr lang="cs-CZ" sz="1500" dirty="0"/>
              <a:t> </a:t>
            </a:r>
            <a:r>
              <a:rPr lang="cs-CZ" sz="1500" b="1" dirty="0"/>
              <a:t>krizové strategie podniku </a:t>
            </a:r>
            <a:r>
              <a:rPr lang="cs-CZ" sz="1500" dirty="0"/>
              <a:t>klasifikuje také </a:t>
            </a:r>
            <a:r>
              <a:rPr lang="cs-CZ" sz="1500" b="1" dirty="0"/>
              <a:t>podle charakteru cílů</a:t>
            </a:r>
            <a:r>
              <a:rPr lang="cs-CZ" sz="1500" dirty="0"/>
              <a:t>, jejichž splnění krizový management veškerými realizovanými aktivitami sleduje:</a:t>
            </a:r>
          </a:p>
          <a:p>
            <a:pPr lvl="0" algn="just"/>
            <a:r>
              <a:rPr lang="cs-CZ" sz="1500" b="1" dirty="0"/>
              <a:t>Revitalizační strategie</a:t>
            </a:r>
            <a:r>
              <a:rPr lang="cs-CZ" sz="1500" dirty="0"/>
              <a:t>, vedoucí k obnovení upadajícího podnikového portfolia. Jsou vhodné v situacích, kdy příčinou krize podniku je nekompetentní vedení, nadměrná expanze, nedostatečná finanční kontrola, nová konkurence, snížení poptávky apod.). K revitalizačním strategiím můžeme přiřadit:</a:t>
            </a:r>
          </a:p>
          <a:p>
            <a:pPr lvl="1" algn="just"/>
            <a:r>
              <a:rPr lang="cs-CZ" sz="1500" b="1" dirty="0"/>
              <a:t>Strategii zvratu</a:t>
            </a:r>
            <a:r>
              <a:rPr lang="cs-CZ" sz="1500" dirty="0"/>
              <a:t> (</a:t>
            </a:r>
            <a:r>
              <a:rPr lang="cs-CZ" sz="1500" dirty="0" err="1"/>
              <a:t>turnaround</a:t>
            </a:r>
            <a:r>
              <a:rPr lang="cs-CZ" sz="1500" dirty="0"/>
              <a:t>), zaměřenou na obnovu ztrátových oblastí podnikání a jejich vrácení do ziskové pozice (snižování nákladů, zvyšování produktivity práce apod.).</a:t>
            </a:r>
          </a:p>
          <a:p>
            <a:pPr lvl="1" algn="just"/>
            <a:r>
              <a:rPr lang="cs-CZ" sz="1500" b="1" dirty="0"/>
              <a:t>Strategii redukce</a:t>
            </a:r>
            <a:r>
              <a:rPr lang="cs-CZ" sz="1500" dirty="0"/>
              <a:t> (</a:t>
            </a:r>
            <a:r>
              <a:rPr lang="cs-CZ" sz="1500" dirty="0" err="1"/>
              <a:t>retrenchment</a:t>
            </a:r>
            <a:r>
              <a:rPr lang="cs-CZ" sz="1500" dirty="0"/>
              <a:t>), jež představuje zúžení diverzifikace činnosti podniku, jelikož management nedokáže účinně řídit příliš rozsáhlé portfolio aktivit či některé oblasti podnikání nejsou již dlouhodobě výnosné a spotřebovávají zdroje nezbytné pro jiné části portfolia.</a:t>
            </a:r>
          </a:p>
          <a:p>
            <a:pPr lvl="1" algn="just"/>
            <a:r>
              <a:rPr lang="cs-CZ" sz="1500" b="1" dirty="0"/>
              <a:t>Strategii restrukturalizace portfolia</a:t>
            </a:r>
            <a:r>
              <a:rPr lang="cs-CZ" sz="1500" dirty="0"/>
              <a:t>, která reaguje na nepříznivou pozici velké části podnikatelských aktivit, vznik nového atraktivního odvětví, zásadní změnu představ vedení podniku o cílech a předmětu podnikání vůbec nebo na příležitost výhodné akvizice.</a:t>
            </a:r>
          </a:p>
          <a:p>
            <a:pPr algn="just"/>
            <a:endParaRPr lang="cs-CZ" sz="15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Krizové strategie dle </a:t>
            </a:r>
            <a:r>
              <a:rPr lang="cs-CZ" dirty="0" err="1"/>
              <a:t>Slávika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517273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2399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Útlumové strategie. </a:t>
            </a:r>
            <a:r>
              <a:rPr lang="cs-CZ" sz="1800" dirty="0"/>
              <a:t>Jsou výsledkem dlouhodobě neefektivní činnosti podniku, jenž končí svou podnikatelskou činnost. Můžeme k nim zařadit:</a:t>
            </a:r>
          </a:p>
          <a:p>
            <a:pPr lvl="1" algn="just"/>
            <a:r>
              <a:rPr lang="cs-CZ" sz="1800" b="1" dirty="0" err="1"/>
              <a:t>Deinvestiční</a:t>
            </a:r>
            <a:r>
              <a:rPr lang="cs-CZ" sz="1800" b="1" dirty="0"/>
              <a:t> strategie </a:t>
            </a:r>
            <a:r>
              <a:rPr lang="cs-CZ" sz="1800" dirty="0"/>
              <a:t>(</a:t>
            </a:r>
            <a:r>
              <a:rPr lang="cs-CZ" sz="1800" dirty="0" err="1"/>
              <a:t>divestace</a:t>
            </a:r>
            <a:r>
              <a:rPr lang="cs-CZ" sz="1800" dirty="0"/>
              <a:t>), představující prodej majetku, podniku nebo jeho části jinému subjektu. </a:t>
            </a:r>
          </a:p>
          <a:p>
            <a:pPr lvl="1" algn="just"/>
            <a:r>
              <a:rPr lang="cs-CZ" sz="1800" b="1" dirty="0"/>
              <a:t>Likvidační strategie</a:t>
            </a:r>
            <a:r>
              <a:rPr lang="cs-CZ" sz="1800" dirty="0"/>
              <a:t>, v jejichž důsledku dochází ke zrušení podniku.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Krizové strategie dle </a:t>
            </a:r>
            <a:r>
              <a:rPr lang="cs-CZ" dirty="0" err="1"/>
              <a:t>Slávika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62212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3235</TotalTime>
  <Words>2037</Words>
  <Application>Microsoft Office PowerPoint</Application>
  <PresentationFormat>Předvádění na obrazovce (16:9)</PresentationFormat>
  <Paragraphs>177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Enriqueta</vt:lpstr>
      <vt:lpstr>Times New Roman</vt:lpstr>
      <vt:lpstr>SLU</vt:lpstr>
      <vt:lpstr>Strategický krizový management </vt:lpstr>
      <vt:lpstr>Citát pro tento den</vt:lpstr>
      <vt:lpstr>Běžná a krizová situace v organizaci</vt:lpstr>
      <vt:lpstr>Krize v organizaci</vt:lpstr>
      <vt:lpstr>Krizový profil organizace</vt:lpstr>
      <vt:lpstr>Winterlingova krizová matice</vt:lpstr>
      <vt:lpstr>Krizové strategie dle Winterlingovy krizová matice</vt:lpstr>
      <vt:lpstr>Krizové strategie dle Slávika</vt:lpstr>
      <vt:lpstr>Krizové strategie dle Slávika</vt:lpstr>
      <vt:lpstr>Úkoly krizového plánování</vt:lpstr>
      <vt:lpstr>Význam krizového plánování</vt:lpstr>
      <vt:lpstr>Překážky krizového plánování</vt:lpstr>
      <vt:lpstr>Proces krizového managementu</vt:lpstr>
      <vt:lpstr>Krizový plán a krizový scénář</vt:lpstr>
      <vt:lpstr>Krizový plán</vt:lpstr>
      <vt:lpstr>Krizový plán</vt:lpstr>
      <vt:lpstr>Krizový scénář</vt:lpstr>
      <vt:lpstr>Poslání krizových scénářů</vt:lpstr>
      <vt:lpstr>Kroky zpracování krizových scénářů</vt:lpstr>
      <vt:lpstr>Zpracování krizového scénáře</vt:lpstr>
      <vt:lpstr>Krizová matice</vt:lpstr>
      <vt:lpstr>Situace potenciální a akutní krize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279</cp:revision>
  <dcterms:created xsi:type="dcterms:W3CDTF">2016-07-06T15:42:34Z</dcterms:created>
  <dcterms:modified xsi:type="dcterms:W3CDTF">2024-10-21T15:16:02Z</dcterms:modified>
</cp:coreProperties>
</file>