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85" r:id="rId2"/>
    <p:sldId id="386" r:id="rId3"/>
    <p:sldId id="387" r:id="rId4"/>
    <p:sldId id="388" r:id="rId5"/>
    <p:sldId id="389" r:id="rId6"/>
    <p:sldId id="390" r:id="rId7"/>
    <p:sldId id="396" r:id="rId8"/>
    <p:sldId id="398" r:id="rId9"/>
    <p:sldId id="400" r:id="rId10"/>
    <p:sldId id="401" r:id="rId11"/>
    <p:sldId id="402" r:id="rId12"/>
    <p:sldId id="406" r:id="rId13"/>
    <p:sldId id="407" r:id="rId14"/>
    <p:sldId id="412" r:id="rId15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103" d="100"/>
          <a:sy n="103" d="100"/>
        </p:scale>
        <p:origin x="811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DAA938-67D1-4D2B-9D14-B3924C25A0A9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AD40FF-8943-4E94-B098-FC26789D08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3813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07.10.2024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Vývoj po krizi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KRIZOVÝ MANAGEMENT</a:t>
            </a:r>
          </a:p>
        </p:txBody>
      </p:sp>
    </p:spTree>
    <p:extLst>
      <p:ext uri="{BB962C8B-B14F-4D97-AF65-F5344CB8AC3E}">
        <p14:creationId xmlns:p14="http://schemas.microsoft.com/office/powerpoint/2010/main" val="218746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V případě úpadku společnosti se může místo fúze nebo akvizice provést tzv. </a:t>
            </a:r>
            <a:r>
              <a:rPr lang="cs-CZ" sz="2000" i="1" dirty="0"/>
              <a:t>převod jmění na společníka</a:t>
            </a:r>
            <a:r>
              <a:rPr lang="cs-CZ" sz="2000" dirty="0"/>
              <a:t>. </a:t>
            </a:r>
          </a:p>
          <a:p>
            <a:pPr algn="just"/>
            <a:r>
              <a:rPr lang="cs-CZ" sz="2000" dirty="0"/>
              <a:t>Společníci nebo příslušný orgán společnosti se mohou rozhodnout, že společnost se zruší bez likvidace, a že kapitál včetně práv a povinností z pracovně právních vztahů na sebe převezme jeden ze společníků, který má sídlo nebo bydliště na území České republiky. </a:t>
            </a:r>
          </a:p>
          <a:p>
            <a:pPr algn="just"/>
            <a:r>
              <a:rPr lang="cs-CZ" sz="2000" dirty="0"/>
              <a:t>Právní účinky převodu opět nastávají až ke dni zápisu do obchodního rejstříku. </a:t>
            </a:r>
          </a:p>
          <a:p>
            <a:pPr algn="just"/>
            <a:r>
              <a:rPr lang="cs-CZ" sz="2000" dirty="0"/>
              <a:t>Společník, na kterého je společnost přepsána musí být zapsán v obchodním rejstříku a je jedno zda se jedná o fyzickou či právnickou osobu.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Převod jmění na společníka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124431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Konsolidace</a:t>
            </a:r>
            <a:r>
              <a:rPr lang="cs-CZ" sz="1800" dirty="0"/>
              <a:t> je jedna z dalších možností jak vyvést podnik z krizové situace ven. Podnik může být konsolidován ve vlastní režii nebo pomocí expertních specialistů.</a:t>
            </a:r>
          </a:p>
          <a:p>
            <a:pPr algn="just"/>
            <a:r>
              <a:rPr lang="cs-CZ" sz="1800" dirty="0"/>
              <a:t>Pokud se podnik rozhodne provést </a:t>
            </a:r>
            <a:r>
              <a:rPr lang="cs-CZ" sz="1800" b="1" i="1" dirty="0"/>
              <a:t>konsolidaci ve  vlastní režii, </a:t>
            </a:r>
            <a:r>
              <a:rPr lang="cs-CZ" sz="1800" dirty="0"/>
              <a:t>potom to tzn., že  v podniku dojde buď to  k výměně dosavadního managementu nebo se změní dosavadní styl manažerské práce (používají se nové metody řízení, zavede se nový kontrolní systém apod.).  Tuto formu konsolidace mohou manažeři v podniku provést sami bez poradenských a konzultačních firem a tudíž lze před veřejností utajit, že se podnik nachází v krizové situaci.</a:t>
            </a:r>
          </a:p>
          <a:p>
            <a:pPr algn="just"/>
            <a:r>
              <a:rPr lang="cs-CZ" sz="1800" dirty="0"/>
              <a:t>Konsolidace pomocí </a:t>
            </a:r>
            <a:r>
              <a:rPr lang="cs-CZ" sz="1800" b="1" i="1" dirty="0"/>
              <a:t>expertních krizových specialistů </a:t>
            </a:r>
            <a:r>
              <a:rPr lang="cs-CZ" sz="1800" dirty="0"/>
              <a:t>se provede podle předem stanoveného postupu. V podniku se provedou takové kroky, které racionalizují hospodářskou činnost podniku.  Tato varianta se častěji používá v případě, kdy do podniku vstupuje nový strategický partner.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Konsolidace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725515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8" y="703189"/>
            <a:ext cx="76680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Jestliže není možné podnik již ozdravit sanací, tak se musí přikročit buď k likvidaci nebo ke konkurzu nebo k reorganizaci.</a:t>
            </a:r>
          </a:p>
          <a:p>
            <a:pPr algn="just"/>
            <a:r>
              <a:rPr lang="cs-CZ" sz="1600" b="1" i="1" dirty="0"/>
              <a:t>Likvidace podniku </a:t>
            </a:r>
            <a:r>
              <a:rPr lang="cs-CZ" sz="1600" dirty="0"/>
              <a:t>je souborem ekonomických a právních aktivit a právních úkonů, které musí zajistit úplné vypořádání majetkových a právních poměrů podniku bez právního nástupce, s cílem vymazat podnik z obchodního rejstříku.</a:t>
            </a:r>
          </a:p>
          <a:p>
            <a:pPr algn="just"/>
            <a:r>
              <a:rPr lang="cs-CZ" sz="1600" dirty="0"/>
              <a:t>V likvidaci předpokládáme, že budou uspokojeni postupně všichni věřitelé, naproti tomu u konkurzu jen částečně. </a:t>
            </a:r>
          </a:p>
          <a:p>
            <a:pPr algn="just"/>
            <a:r>
              <a:rPr lang="cs-CZ" sz="1600" dirty="0"/>
              <a:t>Po celou dobu likvidace užívá společnost obchodní firmu s dovětkem „v likvidaci“. </a:t>
            </a:r>
          </a:p>
          <a:p>
            <a:pPr algn="just"/>
            <a:r>
              <a:rPr lang="cs-CZ" sz="1600" dirty="0"/>
              <a:t>Proces zahrnuje komplex právních, ekonomických a administrativních kroků k vypořádání majetkových a jiných poměrů zanikajícího subjektu bez právního nástupce. </a:t>
            </a:r>
          </a:p>
          <a:p>
            <a:pPr algn="just"/>
            <a:r>
              <a:rPr lang="cs-CZ" sz="1600" dirty="0"/>
              <a:t>Cílem likvidace je uspokojení všech věřitelů a rozdělení likvidačního zůstatku mezi společníky. </a:t>
            </a:r>
          </a:p>
          <a:p>
            <a:pPr algn="just"/>
            <a:r>
              <a:rPr lang="cs-CZ" sz="1600" dirty="0"/>
              <a:t>Společnost může vstoupit do likvidace za předpokladu, že není předlužena a že je schopna po skončení likvidace uhradit interní i externí závazky.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Likvidace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197576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8" y="703189"/>
            <a:ext cx="781202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Likvidaci podniku může provádět na základě zákona pouze osoba tzv. </a:t>
            </a:r>
            <a:r>
              <a:rPr lang="cs-CZ" sz="1800" b="1" i="1" dirty="0"/>
              <a:t>likvidátor</a:t>
            </a:r>
            <a:r>
              <a:rPr lang="cs-CZ" sz="1800" dirty="0"/>
              <a:t>.</a:t>
            </a:r>
          </a:p>
          <a:p>
            <a:pPr algn="just"/>
            <a:r>
              <a:rPr lang="cs-CZ" sz="1800" dirty="0"/>
              <a:t>Kromě samotného likvidátora se na likvidaci podniku podílejí ještě další účastníci (tzv. </a:t>
            </a:r>
            <a:r>
              <a:rPr lang="cs-CZ" sz="1800" b="1" i="1" dirty="0"/>
              <a:t>likvidační tým</a:t>
            </a:r>
            <a:r>
              <a:rPr lang="cs-CZ" sz="1800" dirty="0"/>
              <a:t>), mezi které patří:</a:t>
            </a:r>
          </a:p>
          <a:p>
            <a:pPr lvl="1" algn="just"/>
            <a:r>
              <a:rPr lang="cs-CZ" sz="1800" dirty="0"/>
              <a:t>vedoucí účetní;</a:t>
            </a:r>
          </a:p>
          <a:p>
            <a:pPr lvl="1" algn="just"/>
            <a:r>
              <a:rPr lang="cs-CZ" sz="1800" dirty="0"/>
              <a:t>daňový poradce;</a:t>
            </a:r>
          </a:p>
          <a:p>
            <a:pPr lvl="1" algn="just"/>
            <a:r>
              <a:rPr lang="cs-CZ" sz="1800" dirty="0"/>
              <a:t>zástupce vedení společnosti příp. její majitel;</a:t>
            </a:r>
          </a:p>
          <a:p>
            <a:pPr lvl="1" algn="just"/>
            <a:r>
              <a:rPr lang="cs-CZ" sz="1800" dirty="0"/>
              <a:t>externí poradenská společnost;</a:t>
            </a:r>
          </a:p>
          <a:p>
            <a:pPr lvl="1" algn="just"/>
            <a:r>
              <a:rPr lang="cs-CZ" sz="1800" dirty="0"/>
              <a:t>další pracovníci, které je potřeba pro zajištění útlumového provozu.</a:t>
            </a:r>
          </a:p>
          <a:p>
            <a:pPr algn="just"/>
            <a:r>
              <a:rPr lang="cs-CZ" sz="1800" dirty="0"/>
              <a:t>Tento tým si sestavuje samotný likvidátor a má zpravidla pouze poradní úlohu.</a:t>
            </a:r>
          </a:p>
          <a:p>
            <a:pPr algn="just"/>
            <a:r>
              <a:rPr lang="cs-CZ" sz="1800" dirty="0"/>
              <a:t>Na návrh osoby, která má právní zájem, může soud likvidátora odvolat, v případě, že porušuje své povinnosti a nahradit ho jinou osobou. Odvolat ho může pouze ten, který ho do funkce jmenoval.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Likvidace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52139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8" y="703189"/>
            <a:ext cx="76680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Jedná se v podstatě o tzv. likvidační cestu, kdy je zpeněžen majetek podniku (v případě fyzické osoby může jít i o zpeněžení majetku dlužníka) a výtěžek je dle pravidel rozdělen mezi věřitele. </a:t>
            </a:r>
          </a:p>
          <a:p>
            <a:pPr algn="just"/>
            <a:r>
              <a:rPr lang="cs-CZ" sz="1800" dirty="0"/>
              <a:t>Definice konkursu je obsažena v § 244 Insolvenčního zákona (Zákon č. 182/2006 Sb., o úpadku a způsobech jeho řešení), podle nějž jde o způsob řešení úpadku spočívající v tom, že na základě rozhodnutí o prohlášení konkursu jsou zjištěné pohledávky věřitelů zásadně poměrně uspokojeny z výnosu zpeněžení majetkové podstaty s tím, že neuspokojené pohledávky nebo jejich části nezanikají, pokud zákon nestanoví jinak. </a:t>
            </a:r>
          </a:p>
          <a:p>
            <a:pPr algn="just"/>
            <a:r>
              <a:rPr lang="cs-CZ" sz="1800" dirty="0"/>
              <a:t>Insolvenční zákon oproti předešlému konkursnímu zákonu rozšiřuje možnosti řešení úpadku dlužníka, a to na: </a:t>
            </a:r>
          </a:p>
          <a:p>
            <a:pPr lvl="1" algn="just"/>
            <a:r>
              <a:rPr lang="cs-CZ" sz="1800" dirty="0"/>
              <a:t>nepatrný konkurz; </a:t>
            </a:r>
          </a:p>
          <a:p>
            <a:pPr lvl="1" algn="just"/>
            <a:r>
              <a:rPr lang="cs-CZ" sz="1800" dirty="0"/>
              <a:t>reorganizaci.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Konkurz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757668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b="1" dirty="0"/>
              <a:t>Vývoj po krizi </a:t>
            </a:r>
            <a:r>
              <a:rPr lang="cs-CZ" sz="1700" dirty="0"/>
              <a:t>tak můžeme chápat jako proces změny ve vývoji určitého podnikatelského subjektu, kdy příčinou bylo narušení rovnovážného stavu, kde došlo k ochromení klíčových činností podniku a muselo dojít k jeho zásadní přeměně a bylo nutné využít jak známých manažerských metod, tak dostupných právních forem změn v podnikatelském subjektu.</a:t>
            </a:r>
          </a:p>
          <a:p>
            <a:pPr marL="0" indent="0" algn="just">
              <a:buNone/>
            </a:pPr>
            <a:r>
              <a:rPr lang="cs-CZ" sz="1700" dirty="0"/>
              <a:t>V této etapě je vhodné provést:</a:t>
            </a:r>
          </a:p>
          <a:p>
            <a:pPr algn="just"/>
            <a:r>
              <a:rPr lang="cs-CZ" sz="1700" dirty="0"/>
              <a:t>Rekapitulaci současného stavu;</a:t>
            </a:r>
          </a:p>
          <a:p>
            <a:pPr algn="just"/>
            <a:r>
              <a:rPr lang="cs-CZ" sz="1700" dirty="0"/>
              <a:t>Zhodnocení, zda příčina krize byla odstraněna;</a:t>
            </a:r>
          </a:p>
          <a:p>
            <a:pPr algn="just"/>
            <a:r>
              <a:rPr lang="cs-CZ" sz="1700" dirty="0"/>
              <a:t>Kritické zhodnocení provedených kroků;</a:t>
            </a:r>
          </a:p>
          <a:p>
            <a:pPr algn="just"/>
            <a:r>
              <a:rPr lang="cs-CZ" sz="1700" dirty="0"/>
              <a:t>Formulaci dalších kroků a stanovení odpovědnosti;</a:t>
            </a:r>
          </a:p>
          <a:p>
            <a:pPr algn="just"/>
            <a:r>
              <a:rPr lang="cs-CZ" sz="1700" dirty="0"/>
              <a:t>Zhodnocení průběhu krize v těch částech podniku, které nebyly zasaženy krizí;</a:t>
            </a:r>
          </a:p>
          <a:p>
            <a:pPr algn="just"/>
            <a:r>
              <a:rPr lang="cs-CZ" sz="1700" dirty="0"/>
              <a:t>Zhodnocení způsobu komunikace;</a:t>
            </a:r>
          </a:p>
          <a:p>
            <a:pPr algn="just"/>
            <a:r>
              <a:rPr lang="cs-CZ" sz="1700" dirty="0"/>
              <a:t>Zhodnocení dlouhodobých následků krize.</a:t>
            </a:r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Vývoj po krizi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649910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700" dirty="0"/>
              <a:t>Pokud se projevily vážné problémy ve fungování či financování podniku, měl by se podnikatel rychle rozhodnout pro rázný ozdravný proces, který spočívá v provedení změn a má řadu rovin (Hálek, 2006):</a:t>
            </a:r>
          </a:p>
          <a:p>
            <a:pPr lvl="0" algn="just"/>
            <a:r>
              <a:rPr lang="cs-CZ" sz="1700" b="1" dirty="0"/>
              <a:t>Personální</a:t>
            </a:r>
            <a:r>
              <a:rPr lang="cs-CZ" sz="1700" dirty="0"/>
              <a:t>, která se týká se klíčových vedoucích pracovníků, kde předmětem řízení bude získat důvěru v životaschopnost firmy a to závisí na charakteru krize.</a:t>
            </a:r>
          </a:p>
          <a:p>
            <a:pPr lvl="0" algn="just"/>
            <a:r>
              <a:rPr lang="cs-CZ" sz="1700" b="1" dirty="0"/>
              <a:t>Finanční</a:t>
            </a:r>
            <a:r>
              <a:rPr lang="cs-CZ" sz="1700" dirty="0"/>
              <a:t>, která řeší tento okruh problémů:</a:t>
            </a:r>
          </a:p>
          <a:p>
            <a:pPr lvl="1" algn="just"/>
            <a:r>
              <a:rPr lang="cs-CZ" sz="1400" dirty="0"/>
              <a:t>východiskem je podrobné zmapování ekonomické situace firmy nezávislým auditem tato podrobná účetní analýza by měla vypovědět o situaci firmy na počátku, při zahájení krizového řízení a zároveň ukázat hloubku problému ( stav závazků);</a:t>
            </a:r>
          </a:p>
          <a:p>
            <a:pPr lvl="1" algn="just"/>
            <a:r>
              <a:rPr lang="cs-CZ" sz="1400" dirty="0"/>
              <a:t>dále zajistit kontrolu nad finančními toky;</a:t>
            </a:r>
          </a:p>
          <a:p>
            <a:pPr lvl="1" algn="just"/>
            <a:r>
              <a:rPr lang="cs-CZ" sz="1400" dirty="0"/>
              <a:t>ujasnit si, na které lidi se může nadále spolehnout;</a:t>
            </a:r>
          </a:p>
          <a:p>
            <a:pPr lvl="1" algn="just"/>
            <a:r>
              <a:rPr lang="cs-CZ" sz="1400" dirty="0"/>
              <a:t>přesvědčit věřitele, že je lepší zadluženou firmu nechat žít, než ji poslat do konkurzu a připravit si argumenty;</a:t>
            </a:r>
          </a:p>
          <a:p>
            <a:pPr lvl="1" algn="just"/>
            <a:r>
              <a:rPr lang="cs-CZ" sz="1400" dirty="0"/>
              <a:t>najít aktiva, které lze odprodat, vytipovat životaschopnou část firmy , která bude nosnou částí pro řešení krizové situace, příprava krizového strategického scénáře, nejlépe několik variant, uvedené varianty by měly být pro věřitele výhodnější než přínosy ze zániku podniku </a:t>
            </a:r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Vývoj po krizi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660637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843558"/>
            <a:ext cx="784887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Kroky po krizi mají, de facto, dva odlišné cíle, a to:</a:t>
            </a:r>
          </a:p>
          <a:p>
            <a:pPr lvl="0" algn="just"/>
            <a:r>
              <a:rPr lang="cs-CZ" sz="1800" b="1" dirty="0"/>
              <a:t>Revitalizovat podnikatelský subjekt </a:t>
            </a:r>
          </a:p>
          <a:p>
            <a:pPr lvl="0" algn="just"/>
            <a:r>
              <a:rPr lang="cs-CZ" sz="1800" b="1" dirty="0"/>
              <a:t>Likvidovat podnik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Cíle a nástroje ve fázi po krizi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168207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Podnik nelze zachránit, ale nemusí dojít k jeho zániku.</a:t>
            </a:r>
          </a:p>
          <a:p>
            <a:pPr algn="just"/>
            <a:r>
              <a:rPr lang="cs-CZ" sz="1800" b="1" i="1" dirty="0"/>
              <a:t>Transformací </a:t>
            </a:r>
            <a:r>
              <a:rPr lang="cs-CZ" sz="1800" dirty="0"/>
              <a:t>se rozumí zánik transformované jednotky </a:t>
            </a:r>
            <a:r>
              <a:rPr lang="cs-CZ" sz="1800" b="1" i="1" dirty="0"/>
              <a:t>bez likvidace</a:t>
            </a:r>
            <a:r>
              <a:rPr lang="cs-CZ" sz="1800" dirty="0"/>
              <a:t>. Nástupnická účetní jednotka přebírá veškerý majetek transformované účetní jednotky.</a:t>
            </a:r>
          </a:p>
          <a:p>
            <a:pPr algn="just"/>
            <a:r>
              <a:rPr lang="cs-CZ" sz="1800" dirty="0"/>
              <a:t>Transformace podniku se musí řídit platnou legislativou v případě sanace podniku jde o ………………. (</a:t>
            </a:r>
            <a:r>
              <a:rPr lang="cs-CZ" sz="1800" dirty="0">
                <a:solidFill>
                  <a:srgbClr val="FF0000"/>
                </a:solidFill>
              </a:rPr>
              <a:t>studenti zjistí sami</a:t>
            </a:r>
            <a:r>
              <a:rPr lang="cs-CZ" sz="1800" dirty="0"/>
              <a:t>)</a:t>
            </a:r>
          </a:p>
          <a:p>
            <a:pPr algn="just"/>
            <a:r>
              <a:rPr lang="cs-CZ" sz="1800" dirty="0"/>
              <a:t>Samotný proces začíná rozhodnutím valné hromady zakladatelů nebo vlastníků podniku o provedení transformace a zvolení formy, kterou bude provedena na základě transformačního projektu. </a:t>
            </a:r>
          </a:p>
          <a:p>
            <a:pPr algn="just"/>
            <a:r>
              <a:rPr lang="cs-CZ" sz="1800" dirty="0"/>
              <a:t>Mezi formy transformace podniku patří:</a:t>
            </a:r>
          </a:p>
          <a:p>
            <a:pPr lvl="1" algn="just"/>
            <a:r>
              <a:rPr lang="cs-CZ" sz="1400" dirty="0"/>
              <a:t>sanace (restrukturalizace, </a:t>
            </a:r>
            <a:r>
              <a:rPr lang="cs-CZ" sz="1400" dirty="0" err="1"/>
              <a:t>turnaround</a:t>
            </a:r>
            <a:r>
              <a:rPr lang="cs-CZ" sz="1400" dirty="0"/>
              <a:t>);</a:t>
            </a:r>
          </a:p>
          <a:p>
            <a:pPr lvl="1" algn="just"/>
            <a:r>
              <a:rPr lang="cs-CZ" sz="1400" dirty="0"/>
              <a:t>Fúze, akvizice, rozdělení společnosti, převod jmění na společníka; </a:t>
            </a:r>
          </a:p>
          <a:p>
            <a:pPr lvl="1" algn="just"/>
            <a:r>
              <a:rPr lang="cs-CZ" sz="1400" dirty="0"/>
              <a:t>konsolidace (ve vlastní režii, pomocí expertních krizových specialistů).</a:t>
            </a:r>
          </a:p>
          <a:p>
            <a:pPr marL="109728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Transformace podniku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71048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 pojmem </a:t>
            </a:r>
            <a:r>
              <a:rPr lang="cs-CZ" sz="1800" b="1" i="1" dirty="0"/>
              <a:t>sanace </a:t>
            </a:r>
            <a:r>
              <a:rPr lang="cs-CZ" sz="1800" dirty="0"/>
              <a:t>se rozumí soubor opatření přijímaných ze strany vedení podniku, jejichž smyslem je zásadní ozdravení a obnova finanční výkonnosti a prosperity firmy. Tento pojem se v angl. překládá jako „</a:t>
            </a:r>
            <a:r>
              <a:rPr lang="cs-CZ" sz="1800" dirty="0" err="1"/>
              <a:t>turnaround</a:t>
            </a:r>
            <a:r>
              <a:rPr lang="cs-CZ" sz="1800" dirty="0"/>
              <a:t>“. (Synek, M. 2007)</a:t>
            </a:r>
          </a:p>
          <a:p>
            <a:pPr algn="just"/>
            <a:r>
              <a:rPr lang="cs-CZ" sz="1800" dirty="0"/>
              <a:t>Zpravidla se jedná o situaci kdy podnik je po dlouhou dobu ve ztrátě a není schopen uspokojit závazky svých věřitelů. To je jeden z hlavních příznaků. Mezi další můžeme uvést pokles objemu zakázek, nevyplácení mezd zaměstnancům, snižování počtu zaměstnanců atd. </a:t>
            </a:r>
          </a:p>
          <a:p>
            <a:pPr algn="just"/>
            <a:r>
              <a:rPr lang="cs-CZ" sz="1800" dirty="0"/>
              <a:t>Klíčovým faktorem sanace podniku jsou </a:t>
            </a:r>
            <a:r>
              <a:rPr lang="cs-CZ" sz="1800" b="1" i="1" dirty="0"/>
              <a:t>disponibilní finanční prostředky</a:t>
            </a:r>
            <a:r>
              <a:rPr lang="cs-CZ" sz="1800" dirty="0"/>
              <a:t>, které musí být opatřeny z vnitřních zdrojů.</a:t>
            </a:r>
          </a:p>
          <a:p>
            <a:pPr algn="just"/>
            <a:r>
              <a:rPr lang="cs-CZ" sz="1800" dirty="0"/>
              <a:t>Sanace podniku, která je provedena samostatně uvnitř podniku je tzv.  </a:t>
            </a:r>
            <a:r>
              <a:rPr lang="cs-CZ" sz="1800" b="1" i="1" dirty="0"/>
              <a:t>autonomní sanace. </a:t>
            </a:r>
          </a:p>
          <a:p>
            <a:pPr algn="just"/>
            <a:r>
              <a:rPr lang="cs-CZ" sz="1800" dirty="0"/>
              <a:t>Pokud je provedena za pomocí externí spolupráce se specializovanou firmou potom  mluvíme o </a:t>
            </a:r>
            <a:r>
              <a:rPr lang="cs-CZ" sz="1800" b="1" i="1" dirty="0"/>
              <a:t>heterogenní sanaci</a:t>
            </a:r>
            <a:r>
              <a:rPr lang="cs-CZ" sz="1800" dirty="0"/>
              <a:t>.</a:t>
            </a:r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Sanace (restrukturalizace) podniku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736038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Jedna z dalších možností řešení krize mimosoudní cestou je tzv. </a:t>
            </a:r>
            <a:r>
              <a:rPr lang="cs-CZ" sz="1800" b="1" i="1" dirty="0"/>
              <a:t>fúze</a:t>
            </a:r>
            <a:r>
              <a:rPr lang="cs-CZ" sz="1800" dirty="0"/>
              <a:t>. </a:t>
            </a:r>
          </a:p>
          <a:p>
            <a:pPr algn="just"/>
            <a:r>
              <a:rPr lang="cs-CZ" sz="1800" dirty="0"/>
              <a:t>Fúze se uskutečňuje </a:t>
            </a:r>
            <a:r>
              <a:rPr lang="cs-CZ" sz="1800" b="1" i="1" dirty="0"/>
              <a:t>splynutím </a:t>
            </a:r>
            <a:r>
              <a:rPr lang="cs-CZ" sz="1800" dirty="0"/>
              <a:t>dvou a více podniků. </a:t>
            </a:r>
          </a:p>
          <a:p>
            <a:pPr algn="just"/>
            <a:r>
              <a:rPr lang="cs-CZ" sz="1800" dirty="0"/>
              <a:t>Splynutí může proběhnou mezi minimálně dvěma společnostmi, které mají stejnou právní formu. </a:t>
            </a:r>
          </a:p>
          <a:p>
            <a:pPr algn="just"/>
            <a:r>
              <a:rPr lang="cs-CZ" sz="1800" dirty="0"/>
              <a:t>Splynutím dle …… (</a:t>
            </a:r>
            <a:r>
              <a:rPr lang="cs-CZ" sz="1800" dirty="0">
                <a:solidFill>
                  <a:srgbClr val="FF0000"/>
                </a:solidFill>
              </a:rPr>
              <a:t>studenti zjistí sami platnou legislativu</a:t>
            </a:r>
            <a:r>
              <a:rPr lang="cs-CZ" sz="1800" dirty="0"/>
              <a:t>) je takový způsob zániku společnosti, při kterém splývající obchodní společnosti A </a:t>
            </a:r>
            <a:r>
              <a:rPr lang="cs-CZ" sz="1800" dirty="0" err="1"/>
              <a:t>a</a:t>
            </a:r>
            <a:r>
              <a:rPr lang="cs-CZ" sz="1800" dirty="0"/>
              <a:t> B zanikají a vzniká nový právní subjekt C. </a:t>
            </a:r>
          </a:p>
          <a:p>
            <a:pPr algn="just"/>
            <a:r>
              <a:rPr lang="cs-CZ" sz="1800" dirty="0"/>
              <a:t>Splynutím přechází obchodní jmění společností A </a:t>
            </a:r>
            <a:r>
              <a:rPr lang="cs-CZ" sz="1800" dirty="0" err="1"/>
              <a:t>a</a:t>
            </a:r>
            <a:r>
              <a:rPr lang="cs-CZ" sz="1800" dirty="0"/>
              <a:t> B na novou vzniklou společnost, a to ke dni zápisu do obchodního rejstříku.</a:t>
            </a:r>
          </a:p>
          <a:p>
            <a:pPr algn="just"/>
            <a:r>
              <a:rPr lang="cs-CZ" sz="1800" dirty="0"/>
              <a:t>Veškerý kapitál včetně práv a povinností z pracovněprávních vztahů přechází na  nově založenou společnost. Rozdíl oproti sloučení je u splynutí v tom, že nově vznikla nástupnická společnost před tím neexistovala a společníci se zanikající společnosti jsou zakladateli nově vzniklé.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Fúze podniku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750280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Jedna z dalších možností řešení krize mimosoudní cestou je tzv. </a:t>
            </a:r>
            <a:r>
              <a:rPr lang="cs-CZ" sz="1800" b="1" i="1" dirty="0"/>
              <a:t>akvizice</a:t>
            </a:r>
            <a:r>
              <a:rPr lang="cs-CZ" sz="1800" dirty="0"/>
              <a:t>. </a:t>
            </a:r>
          </a:p>
          <a:p>
            <a:pPr algn="just"/>
            <a:r>
              <a:rPr lang="cs-CZ" sz="1800" dirty="0"/>
              <a:t>Akvizice se uskutečňuje </a:t>
            </a:r>
            <a:r>
              <a:rPr lang="cs-CZ" sz="1800" b="1" i="1" dirty="0"/>
              <a:t>sloučením </a:t>
            </a:r>
            <a:r>
              <a:rPr lang="cs-CZ" sz="1800" dirty="0"/>
              <a:t>dvou a více podniků. </a:t>
            </a:r>
          </a:p>
          <a:p>
            <a:pPr algn="just"/>
            <a:r>
              <a:rPr lang="cs-CZ" sz="1800" dirty="0"/>
              <a:t>Právní účinky akvizice nastávají až zápisem do obchodního rejstříku. Návrh na zápis akvizice podávají všechny zanikající i nástupnické osoby. </a:t>
            </a:r>
          </a:p>
          <a:p>
            <a:pPr algn="just"/>
            <a:r>
              <a:rPr lang="cs-CZ" sz="1800" dirty="0"/>
              <a:t>Akvizice může být provedena ve společnosti jen tehdy pokud není na společnost podán návrh na konkurz, a ani sama společnost tento návrh nepodala.</a:t>
            </a:r>
          </a:p>
          <a:p>
            <a:pPr algn="just"/>
            <a:r>
              <a:rPr lang="cs-CZ" sz="1800" b="1" i="1" dirty="0"/>
              <a:t>Sloučením </a:t>
            </a:r>
            <a:r>
              <a:rPr lang="cs-CZ" sz="1800" dirty="0"/>
              <a:t>dochází k zániku společnosti nebo více společností, jemuž předchází její zrušení bez likvidace. Kapitál zanikajících společností včetně práv a povinností z pracovněprávních vztahů přechází na nástupnickou společnost. Společníci zanikající společnosti se stávají společníky nástupnické společnosti, pokud není v zákoně stanoveno jinak.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Akvizice podniku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844089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dirty="0"/>
              <a:t>Majitelé společnosti se mohou rozhodnout na základě krize, která v podniku vznikla, že jejich podnik rozdělí na dvě či více společností. </a:t>
            </a:r>
            <a:r>
              <a:rPr lang="cs-CZ" sz="1700" b="1" dirty="0"/>
              <a:t>Rozdělením společnosti </a:t>
            </a:r>
            <a:r>
              <a:rPr lang="cs-CZ" sz="1700" dirty="0"/>
              <a:t>se dle …… (</a:t>
            </a:r>
            <a:r>
              <a:rPr lang="cs-CZ" sz="1700" dirty="0">
                <a:solidFill>
                  <a:srgbClr val="FF0000"/>
                </a:solidFill>
              </a:rPr>
              <a:t>studenti zjistí sami platnou legislativu</a:t>
            </a:r>
            <a:r>
              <a:rPr lang="cs-CZ" sz="1700" dirty="0"/>
              <a:t>) rozumí zánik společnosti A </a:t>
            </a:r>
            <a:r>
              <a:rPr lang="cs-CZ" sz="1700" dirty="0" err="1"/>
              <a:t>a</a:t>
            </a:r>
            <a:r>
              <a:rPr lang="cs-CZ" sz="1700" dirty="0"/>
              <a:t> vznik dvou nových právních subjektů B a C. </a:t>
            </a:r>
          </a:p>
          <a:p>
            <a:pPr algn="just"/>
            <a:r>
              <a:rPr lang="cs-CZ" sz="1700" dirty="0"/>
              <a:t>Při rozdělení přechází obchodní jmění (aktiva a pasiva) dosavadní společnosti na společnosti vzniklé rozdělením, a to ke dni zápisu do obchodního rejstříku.</a:t>
            </a:r>
          </a:p>
          <a:p>
            <a:pPr algn="just"/>
            <a:r>
              <a:rPr lang="cs-CZ" sz="1700" dirty="0"/>
              <a:t>Majetek nově vzniklých společností B a C vzniká rozdělením majetku zanikající společnosti A dle projektu rozdělení. Za závazky ručí každá z rozdělených společností do výše čistého obchodního jmění, které na ni přešlo rozdělením. Akcionáři zanikající společnosti mají nárok na akcie (podíly) v nově vzniklých společnostech, které získají výměnou za akcie (podíly) v zanikající společnosti. </a:t>
            </a:r>
          </a:p>
          <a:p>
            <a:pPr algn="just"/>
            <a:r>
              <a:rPr lang="cs-CZ" sz="1700" dirty="0"/>
              <a:t>Momentem zápisu rozdělení do obchodního rejstříku dochází k zrušení společnosti A bez likvidace.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Rozdělení společnosti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725476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3087</TotalTime>
  <Words>1727</Words>
  <Application>Microsoft Office PowerPoint</Application>
  <PresentationFormat>Předvádění na obrazovce (16:9)</PresentationFormat>
  <Paragraphs>106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Enriqueta</vt:lpstr>
      <vt:lpstr>Times New Roman</vt:lpstr>
      <vt:lpstr>SLU</vt:lpstr>
      <vt:lpstr>Vývoj po krizi </vt:lpstr>
      <vt:lpstr>Vývoj po krizi</vt:lpstr>
      <vt:lpstr>Vývoj po krizi</vt:lpstr>
      <vt:lpstr>Cíle a nástroje ve fázi po krizi</vt:lpstr>
      <vt:lpstr>Transformace podniku</vt:lpstr>
      <vt:lpstr>Sanace (restrukturalizace) podniku</vt:lpstr>
      <vt:lpstr>Fúze podniku</vt:lpstr>
      <vt:lpstr>Akvizice podniku</vt:lpstr>
      <vt:lpstr>Rozdělení společnosti</vt:lpstr>
      <vt:lpstr>Převod jmění na společníka</vt:lpstr>
      <vt:lpstr>Konsolidace</vt:lpstr>
      <vt:lpstr>Likvidace</vt:lpstr>
      <vt:lpstr>Likvidace</vt:lpstr>
      <vt:lpstr>Konkurz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Šárka Zapletalová</cp:lastModifiedBy>
  <cp:revision>226</cp:revision>
  <cp:lastPrinted>2021-09-24T09:02:27Z</cp:lastPrinted>
  <dcterms:created xsi:type="dcterms:W3CDTF">2016-07-06T15:42:34Z</dcterms:created>
  <dcterms:modified xsi:type="dcterms:W3CDTF">2024-10-07T06:58:50Z</dcterms:modified>
</cp:coreProperties>
</file>