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662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syntetického charakteru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 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19337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EFE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0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Smyslem matice hodnocení faktorů externí analýzy - EFE je dle Fotra a kolektivu </a:t>
            </a:r>
          </a:p>
          <a:p>
            <a:pPr algn="just"/>
            <a:r>
              <a:rPr lang="cs-CZ" sz="1600" dirty="0"/>
              <a:t>(2012, s. 41) vybrat z poznaných příležitostí a hrozeb takové faktory externího prostředí, které mají zásadní vliv na strategický záměr daného podniku a jejichž působení je shodné s časovým horizontem strategického plánu. Většinou jsou identifikované faktory považovány za rizikové faktory, a to buď s kladným, nebo záporným vlivem na strategický záměr. </a:t>
            </a:r>
          </a:p>
          <a:p>
            <a:pPr algn="just"/>
            <a:r>
              <a:rPr lang="cs-CZ" sz="1600" dirty="0"/>
              <a:t>Celkové vážené ohodnocení ukazuje celkovou citlivost strategického záměru firmy na externí prostředí. Největší citlivost indikuje ohodnocení 4, nízkou citlivost představuje 1, střední citlivost pak ohodnocení 2,5. </a:t>
            </a:r>
          </a:p>
          <a:p>
            <a:pPr algn="just"/>
            <a:r>
              <a:rPr lang="cs-CZ" sz="1600" dirty="0"/>
              <a:t>Dosažené ohodnocení informuje firmu, zda je vhodné věnovat úsilí práci se </a:t>
            </a:r>
          </a:p>
          <a:p>
            <a:pPr algn="just"/>
            <a:r>
              <a:rPr lang="cs-CZ" sz="1600" dirty="0"/>
              <a:t>scénáři (při vysoké citlivosti) nebo se spoléhat více na trendy ověřené v minulém období podnikatelské aktivity firmy bez významných odchylek od jeho základní verze (při nízké citlivosti).</a:t>
            </a:r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EFE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45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Matice IE = matice hodnocení interních a externích faktorů slouží k tomu, aby pomocí ní byla zvolena správná strategie, které bude vycházet a respektovat faktory zjištěné během analýzy prostředí.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</a:p>
          <a:p>
            <a:pPr algn="just"/>
            <a:endParaRPr lang="cs-CZ" sz="1600" b="1" dirty="0"/>
          </a:p>
          <a:p>
            <a:pPr algn="just"/>
            <a:r>
              <a:rPr lang="cs-CZ" sz="1600" dirty="0"/>
              <a:t>Graf matice je sestaven z devíti dílčích polí, ze kterých vychází rozdělení strategií do 3 skupin:</a:t>
            </a:r>
          </a:p>
          <a:p>
            <a:pPr lvl="1" algn="just"/>
            <a:r>
              <a:rPr lang="cs-CZ" sz="1600" dirty="0"/>
              <a:t>Oblasti I, II, IV - „Stavěj a zajišťuj růst“</a:t>
            </a:r>
          </a:p>
          <a:p>
            <a:pPr lvl="1" algn="just"/>
            <a:r>
              <a:rPr lang="cs-CZ" sz="1600" dirty="0"/>
              <a:t>Oblasti III, V, VII - „Udržuj a potvrzuj“</a:t>
            </a:r>
          </a:p>
          <a:p>
            <a:pPr lvl="1" algn="just"/>
            <a:r>
              <a:rPr lang="cs-CZ" sz="1600" dirty="0"/>
              <a:t>Oblasti VI, VIII, IX - 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IE</a:t>
            </a:r>
          </a:p>
        </p:txBody>
      </p:sp>
    </p:spTree>
    <p:extLst>
      <p:ext uri="{BB962C8B-B14F-4D97-AF65-F5344CB8AC3E}">
        <p14:creationId xmlns:p14="http://schemas.microsoft.com/office/powerpoint/2010/main" val="4736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3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Srovnává dvě základní oblasti, jimiž jsou:</a:t>
            </a:r>
          </a:p>
          <a:p>
            <a:pPr algn="just"/>
            <a:r>
              <a:rPr lang="cs-CZ" sz="1600" b="1" dirty="0"/>
              <a:t>oblasti vnitřních sil podniku (</a:t>
            </a:r>
            <a:r>
              <a:rPr lang="cs-CZ" sz="1600" dirty="0"/>
              <a:t>ukazatelé „finanční síla podniku“, „konkurenční výhody podniku“) </a:t>
            </a:r>
          </a:p>
          <a:p>
            <a:pPr algn="just"/>
            <a:r>
              <a:rPr lang="cs-CZ" sz="1600" b="1" dirty="0"/>
              <a:t>oblasti vnějšího prostředí podniku </a:t>
            </a:r>
            <a:r>
              <a:rPr lang="cs-CZ" sz="1600" dirty="0"/>
              <a:t>kam patří ukazatelé „síla odvětví“ a „stabilita prostředí“.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 rámci SPACE analýzy jsou zjištěné hodnoty jednotlivých ukazatelů zhodnoceny body a zobrazeny v grafu, který má rozmezí hodnot od +6 do -6 na obou osách 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SPACE analýza</a:t>
            </a:r>
          </a:p>
        </p:txBody>
      </p:sp>
    </p:spTree>
    <p:extLst>
      <p:ext uri="{BB962C8B-B14F-4D97-AF65-F5344CB8AC3E}">
        <p14:creationId xmlns:p14="http://schemas.microsoft.com/office/powerpoint/2010/main" val="123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Význam </a:t>
            </a:r>
            <a:r>
              <a:rPr lang="cs-CZ" sz="1600" b="1" dirty="0"/>
              <a:t>stability prostředí</a:t>
            </a:r>
            <a:r>
              <a:rPr lang="cs-CZ" sz="1600" b="1" i="1" dirty="0"/>
              <a:t> </a:t>
            </a:r>
            <a:r>
              <a:rPr lang="cs-CZ" sz="1600" dirty="0"/>
              <a:t>je nutno spojovat s </a:t>
            </a:r>
            <a:r>
              <a:rPr lang="cs-CZ" sz="1600" b="1" dirty="0"/>
              <a:t>flexibilitou podniku</a:t>
            </a:r>
            <a:r>
              <a:rPr lang="cs-CZ" sz="1600" dirty="0"/>
              <a:t>, kde v době vysoké turbulence podnikatelského prostředí musí podnik reagovat pružně a rychle na rozhodující změny.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Naopak </a:t>
            </a:r>
            <a:r>
              <a:rPr lang="cs-CZ" sz="1600" b="1" dirty="0"/>
              <a:t>síla odvětví</a:t>
            </a:r>
            <a:r>
              <a:rPr lang="cs-CZ" sz="1600" dirty="0"/>
              <a:t> signalizuje nejen významnost této oblasti, ale i optimální využití zdrojů, růst a tím i přitažlivost pro investování.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Současně finanční</a:t>
            </a:r>
            <a:r>
              <a:rPr lang="cs-CZ" sz="1600" b="1" dirty="0"/>
              <a:t> síla podniku</a:t>
            </a:r>
            <a:r>
              <a:rPr lang="cs-CZ" sz="1600" dirty="0"/>
              <a:t> představuje faktor důležitý za nestabilních situací, kdy potřebná finanční síla může umožnit podniku přejít do jiného odvětví nebo finančně agresivní akcí oslabit konkurenty ve vlastním odvětví.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Ukazatel </a:t>
            </a:r>
            <a:r>
              <a:rPr lang="cs-CZ" sz="1600" b="1" dirty="0"/>
              <a:t>konkurenční výhoda </a:t>
            </a:r>
            <a:r>
              <a:rPr lang="cs-CZ" sz="1600" dirty="0"/>
              <a:t>slouží k zdůraznění síly podniku v boji o zákazníka a vytváří jedinečnou příležitost pro uplatnění svých produktů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Ukazatelé SPACE analýzy</a:t>
            </a:r>
          </a:p>
        </p:txBody>
      </p:sp>
    </p:spTree>
    <p:extLst>
      <p:ext uri="{BB962C8B-B14F-4D97-AF65-F5344CB8AC3E}">
        <p14:creationId xmlns:p14="http://schemas.microsoft.com/office/powerpoint/2010/main" val="3569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výrobků..</a:t>
            </a:r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směry SPACE analýzy</a:t>
            </a:r>
          </a:p>
        </p:txBody>
      </p:sp>
    </p:spTree>
    <p:extLst>
      <p:ext uri="{BB962C8B-B14F-4D97-AF65-F5344CB8AC3E}">
        <p14:creationId xmlns:p14="http://schemas.microsoft.com/office/powerpoint/2010/main" val="366139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Zobrazení SPACE analýzy</a:t>
            </a:r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9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Tato matice slouží k vyhodnocení jednotlivých strategií, tedy možných variant spadajících do daných strategií.</a:t>
            </a:r>
          </a:p>
          <a:p>
            <a:pPr algn="just"/>
            <a:r>
              <a:rPr lang="cs-CZ" sz="1600" dirty="0"/>
              <a:t>Matice QSPM je založena na informacích získaných z analýzy prostředí, konkrétně navazuje na výstupy analýzy prostředí tedy na analýzy EFE a IFE. </a:t>
            </a:r>
          </a:p>
          <a:p>
            <a:pPr algn="just"/>
            <a:r>
              <a:rPr lang="cs-CZ" sz="1600" dirty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1 – málo atraktivní, 2 – více atraktivní, 3 – průměrně atraktivní, 4 – velice 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Matice QSPM (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Plannning</a:t>
            </a:r>
            <a:r>
              <a:rPr lang="cs-CZ" dirty="0"/>
              <a:t> Matrix </a:t>
            </a:r>
          </a:p>
        </p:txBody>
      </p:sp>
    </p:spTree>
    <p:extLst>
      <p:ext uri="{BB962C8B-B14F-4D97-AF65-F5344CB8AC3E}">
        <p14:creationId xmlns:p14="http://schemas.microsoft.com/office/powerpoint/2010/main" val="21491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cs-CZ" sz="1600" dirty="0"/>
              <a:t>1. 	Výčet všech faktorů zvolených do analýzy vnitřního a vnějšího prostředí.</a:t>
            </a:r>
          </a:p>
          <a:p>
            <a:pPr marL="357188" indent="-357188" algn="just">
              <a:buNone/>
            </a:pPr>
            <a:r>
              <a:rPr lang="cs-CZ" sz="1600" dirty="0"/>
              <a:t>2.	Přiřazení vah, které byly stanoveny při sestavování IFE a EFE analýz.</a:t>
            </a:r>
          </a:p>
          <a:p>
            <a:pPr marL="357188" indent="-357188" algn="just">
              <a:buNone/>
            </a:pPr>
            <a:r>
              <a:rPr lang="cs-CZ" sz="1600" dirty="0"/>
              <a:t>3. 	Stanovení jednotlivých strategických variant.</a:t>
            </a:r>
          </a:p>
          <a:p>
            <a:pPr marL="357188" indent="-357188" algn="just">
              <a:buNone/>
            </a:pPr>
            <a:r>
              <a:rPr lang="cs-CZ" sz="1600" dirty="0"/>
              <a:t>4. 	Stanovení koeficientu důležitosti (atraktivity) zvlášť pro každý faktor s návazností na dané strategické varianty</a:t>
            </a:r>
          </a:p>
          <a:p>
            <a:pPr marL="357188" indent="-357188" algn="just">
              <a:buNone/>
            </a:pPr>
            <a:r>
              <a:rPr lang="cs-CZ" sz="1600" dirty="0"/>
              <a:t>5. 	Stanovení celkové důležitosti faktorů, vynásobením váhy a koeficientem důležitosti.</a:t>
            </a:r>
          </a:p>
          <a:p>
            <a:pPr marL="357188" indent="-357188" algn="just">
              <a:buAutoNum type="arabicPeriod" startAt="6"/>
            </a:pPr>
            <a:r>
              <a:rPr lang="cs-CZ" sz="1600" dirty="0"/>
              <a:t>Vyhodnocení každé varianty strategie, jako sumy celkových důležitostí faktorů.</a:t>
            </a:r>
          </a:p>
          <a:p>
            <a:pPr marL="357188" indent="-357188" algn="just">
              <a:buAutoNum type="arabicPeriod" startAt="6"/>
            </a:pPr>
            <a:endParaRPr lang="cs-CZ" sz="1600" dirty="0"/>
          </a:p>
          <a:p>
            <a:pPr algn="just"/>
            <a:r>
              <a:rPr lang="cs-CZ" sz="1600" dirty="0"/>
              <a:t>Varianta s nejvyšší celkovým hodnocením bude mít nejlepší uplatnění pro vnější i vnitřní prostředí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Matice QSPM - postup</a:t>
            </a:r>
          </a:p>
        </p:txBody>
      </p:sp>
    </p:spTree>
    <p:extLst>
      <p:ext uri="{BB962C8B-B14F-4D97-AF65-F5344CB8AC3E}">
        <p14:creationId xmlns:p14="http://schemas.microsoft.com/office/powerpoint/2010/main" val="152531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dispozici.</a:t>
            </a:r>
          </a:p>
          <a:p>
            <a:endParaRPr lang="cs-CZ" sz="1600" dirty="0"/>
          </a:p>
          <a:p>
            <a:r>
              <a:rPr lang="cs-CZ" sz="1600" dirty="0"/>
              <a:t>Konfrontační 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syntetického charakteru</a:t>
            </a:r>
          </a:p>
        </p:txBody>
      </p:sp>
    </p:spTree>
    <p:extLst>
      <p:ext uri="{BB962C8B-B14F-4D97-AF65-F5344CB8AC3E}">
        <p14:creationId xmlns:p14="http://schemas.microsoft.com/office/powerpoint/2010/main" val="24563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QSPM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83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</a:p>
          <a:p>
            <a:pPr algn="just"/>
            <a:r>
              <a:rPr lang="cs-CZ" sz="1600" dirty="0"/>
              <a:t>Základem 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Dynamická strategická rozvaha</a:t>
            </a:r>
          </a:p>
        </p:txBody>
      </p:sp>
    </p:spTree>
    <p:extLst>
      <p:ext uri="{BB962C8B-B14F-4D97-AF65-F5344CB8AC3E}">
        <p14:creationId xmlns:p14="http://schemas.microsoft.com/office/powerpoint/2010/main" val="13131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Základem této nové metody je tedy spirálovitý proces tvořivého uvažování, přemýšlení a kombinování, které využívá praktickou představivost a její postupnou kultivaci pomocí postupného doplňování nových poznatků a informací. Proto je také v názvu metody použito slovní spojení "dynamická rozvaha", jež vhodně charakterizuje postup našeho myšlení. </a:t>
            </a:r>
          </a:p>
          <a:p>
            <a:pPr algn="just"/>
            <a:r>
              <a:rPr lang="cs-CZ" sz="1600" dirty="0"/>
              <a:t>Budoucnost nelze mechanicky vykalkulovat, ale je nezbytné ji odhadovat i za obtížně redukovatelné nejistoty a neurčitosti. </a:t>
            </a:r>
          </a:p>
          <a:p>
            <a:pPr algn="just"/>
            <a:r>
              <a:rPr lang="cs-CZ" sz="1600" dirty="0"/>
              <a:t>Tato metoda tedy nevede k nebezpečnému redukování situace </a:t>
            </a:r>
            <a:r>
              <a:rPr lang="cs-CZ" sz="1600" dirty="0" err="1"/>
              <a:t>rozhodovatele</a:t>
            </a:r>
            <a:r>
              <a:rPr lang="cs-CZ" sz="1600" dirty="0"/>
              <a:t> jen na ty prvky, jež je možné měřit a jejich trendy vypočítat. Naopak, podněcuje plné využití všech předností našeho myšlení včetně nezbytné intuice a fantazie. </a:t>
            </a:r>
          </a:p>
          <a:p>
            <a:pPr algn="just"/>
            <a:r>
              <a:rPr lang="cs-CZ" sz="1600" dirty="0"/>
              <a:t>Neponechává je ovšem napospas překotnosti a zkratkovitosti nekontrolovaných spontánních duševních pochodů, ale poskytuje jim systémovou oporu podobně, jako je tomu u základních metod rozhodování..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Dynamická strategická rozvaha – podstata metody</a:t>
            </a:r>
          </a:p>
        </p:txBody>
      </p:sp>
    </p:spTree>
    <p:extLst>
      <p:ext uri="{BB962C8B-B14F-4D97-AF65-F5344CB8AC3E}">
        <p14:creationId xmlns:p14="http://schemas.microsoft.com/office/powerpoint/2010/main" val="136397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Vytvoření dílčích scénářů (vývoj trhu v daném sektoru, vývoj procesů v daném sektoru, vývoj teritoriální alokace, vývoj financování v daném sektoru, vývoj konkurence, vývoj okolí podniku).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sektoru – ukazuje ve stručnosti na význam hlavních událostí, které mohou nastat a jež mohou v rozhodující míře ovlivnit pozici podniku. Souhrnný scénář tak představuje kombinaci logických závěrů z možnosti hodnocené vývojové situace a intuitivních představ zpracovatelů opírajících se o dosavadní znalosti budoucího vývoje a o vlastní poznatky i zkušenosti.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podniku - v podobě určení vlivu vnějšího prostředí na podnik ukazuje možnosti uplatnění podniku v daném sektoru a zároveň i na nutnost podílení zjištěných slabostí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segmentu – vzniká vzájemnou konfrontací souhrnného vývoje a síly či slabosti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/>
              <a:t>Dynamická strategická rozvaha - postup</a:t>
            </a:r>
          </a:p>
        </p:txBody>
      </p:sp>
    </p:spTree>
    <p:extLst>
      <p:ext uri="{BB962C8B-B14F-4D97-AF65-F5344CB8AC3E}">
        <p14:creationId xmlns:p14="http://schemas.microsoft.com/office/powerpoint/2010/main" val="11645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Zobrazení dynamické strategické rozvahy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34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vývoje trhu v sektoru podnikání, </a:t>
            </a:r>
            <a:r>
              <a:rPr lang="cs-CZ" sz="1600" dirty="0"/>
              <a:t>kdy je popisován vývoj možných podporujících a omezujících faktorů trhu v podobě inovací, surovin, použití náhražek, nabídky a poptávky trhu atd.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procesů v sektoru podnikání, </a:t>
            </a:r>
            <a:r>
              <a:rPr lang="cs-CZ" sz="1600" dirty="0"/>
              <a:t>kdy vytváříme přehled o výzkumu a vývoji v oboru a o vývoji hlavních operací v logistice, výrobě, prodeji, poprodejním servisu apod.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teritoriální alokace, v němž</a:t>
            </a:r>
            <a:r>
              <a:rPr lang="cs-CZ" sz="1600" dirty="0"/>
              <a:t> popisujeme v budoucnosti postupnou, možnou přeměnu rozmístění klíčových a perspektivních zákazníků, řídících a politických center, rozvoj případně úpadek určitých oblastí.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využitelné dílčí scénáře</a:t>
            </a:r>
          </a:p>
        </p:txBody>
      </p:sp>
    </p:spTree>
    <p:extLst>
      <p:ext uri="{BB962C8B-B14F-4D97-AF65-F5344CB8AC3E}">
        <p14:creationId xmlns:p14="http://schemas.microsoft.com/office/powerpoint/2010/main" val="36726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66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financování v sektoru podnikání</a:t>
            </a:r>
            <a:r>
              <a:rPr lang="cs-CZ" sz="1600" dirty="0"/>
              <a:t> kde předmětem zájmu je odhad budoucích forem investování v sektoru a jeho rentability, vývoj přitažlivosti sektoru pro investory, vývoj přístupnosti podniku k finančním zdrojům, výšce úroku, finanční stabilita prostředí.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konkurence</a:t>
            </a:r>
            <a:r>
              <a:rPr lang="cs-CZ" sz="1600" dirty="0"/>
              <a:t>, který je zaměřen na popis konkurenčního prostředí v daném podnikatelském sektoru, předpokládaný vývoj konkurenčních přístupů hlavních i případně možných konkurentů, uplatňování konkurenčních praktik v podobě cenové války, snižování nákladů, nových produktů, nadstandardních služeb apod.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Scénář vývoje okolí podniku</a:t>
            </a:r>
            <a:r>
              <a:rPr lang="cs-CZ" sz="1600" dirty="0"/>
              <a:t>, který sleduje vývoj vnějších faktorů širšího podnikového okolí v podobě politického, demografického, sociálního, ekonomického, ekologického, technického a technologického segmentu. Musí zde být zvýšená pozornost věnována především problematice bezpečnosti, změnám hodnot lidí a růstu jejich znalostí.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využitelné dílčí scénáře</a:t>
            </a:r>
          </a:p>
        </p:txBody>
      </p:sp>
    </p:spTree>
    <p:extLst>
      <p:ext uri="{BB962C8B-B14F-4D97-AF65-F5344CB8AC3E}">
        <p14:creationId xmlns:p14="http://schemas.microsoft.com/office/powerpoint/2010/main" val="2072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Dynamická strategická rozvaha tím, že vzájemně propojuje jednotlivé, často i běžné prvky do přirozeného logického sledu, umožňuje i méně zkušenému strategickému </a:t>
            </a:r>
            <a:r>
              <a:rPr lang="cs-CZ" sz="1600" dirty="0" err="1"/>
              <a:t>rozhodovateli</a:t>
            </a:r>
            <a:r>
              <a:rPr lang="cs-CZ" sz="1600" dirty="0"/>
              <a:t> úspěšně zvládnout postupné odvozování a kombinování strategických úvah.</a:t>
            </a:r>
          </a:p>
          <a:p>
            <a:pPr lvl="0" algn="just"/>
            <a:r>
              <a:rPr lang="cs-CZ" sz="1600" dirty="0"/>
              <a:t>Výhodou této metody je využití poznatků z výchozí analýzy a prognózy vývoje oboru, neboť ty významně usnadňují a zkvalitňují odhadování nebezpečných konkurenčních protiakcí vůči inovované strategii firmy.</a:t>
            </a:r>
          </a:p>
          <a:p>
            <a:pPr lvl="0" algn="just"/>
            <a:r>
              <a:rPr lang="cs-CZ" sz="1600" dirty="0"/>
              <a:t>Výhodou je i možnost provést první strategickou rozvahu velmi rychle, a pak ji v reálném čase a za rozumných nákladů v dalších kolech zpřesňovat nebo zásadně měnit na základě nových informací a nových zkušeností s aplikací této metody.</a:t>
            </a:r>
          </a:p>
          <a:p>
            <a:pPr lvl="0" algn="just"/>
            <a:r>
              <a:rPr lang="cs-CZ" sz="1600" dirty="0"/>
              <a:t>Dynamická strategická </a:t>
            </a:r>
            <a:r>
              <a:rPr lang="cs-CZ" sz="1600" dirty="0" err="1"/>
              <a:t>rozvha</a:t>
            </a:r>
            <a:r>
              <a:rPr lang="cs-CZ" sz="1600" dirty="0"/>
              <a:t> pomáhá podstatně kultivovat účast týmů na strategickém managementu firmy a racionálněji využívat dosavadní běžně užívané metody, podporující strategické myšlení a rozhodování</a:t>
            </a:r>
          </a:p>
          <a:p>
            <a:pPr marL="0" lvl="0" indent="0" algn="just">
              <a:buNone/>
            </a:pPr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výhody</a:t>
            </a:r>
          </a:p>
        </p:txBody>
      </p:sp>
    </p:spTree>
    <p:extLst>
      <p:ext uri="{BB962C8B-B14F-4D97-AF65-F5344CB8AC3E}">
        <p14:creationId xmlns:p14="http://schemas.microsoft.com/office/powerpoint/2010/main" val="225598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metod, jako je třeba </a:t>
            </a:r>
            <a:r>
              <a:rPr lang="cs-CZ" sz="1600" dirty="0" err="1"/>
              <a:t>benchmarking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Jedná o tvůrčí napodobování a využívání poznatků nejlepších podniků, které získáme jejich systematickým pozorováním a srovnáváním s našimi 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nákladnost.</a:t>
            </a:r>
          </a:p>
          <a:p>
            <a:pPr algn="just"/>
            <a:r>
              <a:rPr lang="cs-CZ" sz="1600" dirty="0" err="1"/>
              <a:t>Benchmarking</a:t>
            </a:r>
            <a:r>
              <a:rPr lang="cs-CZ" sz="1600" dirty="0"/>
              <a:t> 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r>
              <a:rPr lang="cs-CZ" dirty="0"/>
              <a:t> - výhody</a:t>
            </a:r>
          </a:p>
        </p:txBody>
      </p:sp>
    </p:spTree>
    <p:extLst>
      <p:ext uri="{BB962C8B-B14F-4D97-AF65-F5344CB8AC3E}">
        <p14:creationId xmlns:p14="http://schemas.microsoft.com/office/powerpoint/2010/main" val="16918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SWOT analýza</a:t>
            </a:r>
            <a:r>
              <a:rPr lang="cs-CZ" sz="1600" dirty="0"/>
              <a:t> představuje analýzu, která sleduje 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a 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 </a:t>
            </a:r>
          </a:p>
          <a:p>
            <a:pPr algn="just"/>
            <a:r>
              <a:rPr lang="cs-CZ" sz="1600" dirty="0"/>
              <a:t>Konfrontací a kombinací těchto čtyř hodnocených faktorů je možno zobrazit čtyři základní strategické směry, které se stávají základem zvolené podnikové strategie.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Konfrontační SWOT 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71750"/>
            <a:ext cx="604867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MINI-MAXI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MAXI-MAXI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příležitostí. 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MAXI-MINI – „konfrontace“ </a:t>
            </a:r>
            <a:r>
              <a:rPr lang="cs-CZ" sz="1600" dirty="0"/>
              <a:t>představuje potřebu včas určit hrozby a přeměnit je využitím silných stránek v příležitosti nebo jejich vliv na podnik zmírnit.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MINI-MINI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Strategické přístupy konfrontační SWOT analýzy</a:t>
            </a:r>
          </a:p>
        </p:txBody>
      </p:sp>
    </p:spTree>
    <p:extLst>
      <p:ext uri="{BB962C8B-B14F-4D97-AF65-F5344CB8AC3E}">
        <p14:creationId xmlns:p14="http://schemas.microsoft.com/office/powerpoint/2010/main" val="26582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Problémy spojené s využitím SWOT analýzy</a:t>
            </a:r>
          </a:p>
        </p:txBody>
      </p:sp>
    </p:spTree>
    <p:extLst>
      <p:ext uri="{BB962C8B-B14F-4D97-AF65-F5344CB8AC3E}">
        <p14:creationId xmlns:p14="http://schemas.microsoft.com/office/powerpoint/2010/main" val="3729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</a:p>
          <a:p>
            <a:pPr algn="just"/>
            <a:r>
              <a:rPr lang="cs-CZ" sz="1600" dirty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/>
              <a:t>K sestavení matice IFE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Poté je potřeba jednotlivé faktory ohodnotit pomocí čtyř stupňů: 4 (významná silná stránka), 3 (méně důležitá silná stránka), 2 (méně důležitá slabá stránka), 1 (významná slabá stránka).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Matice IFE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00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97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1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Zjištěné celkové vážené ohodnocení hodnotí interní pozici podniku vůči strategickému záměru. </a:t>
            </a:r>
          </a:p>
          <a:p>
            <a:pPr algn="just"/>
            <a:r>
              <a:rPr lang="cs-CZ" sz="1600" dirty="0"/>
              <a:t>Silné interní pozici s vysokou nadějností splnění strategického záměru odpovídá ohodnocení 4. </a:t>
            </a:r>
          </a:p>
          <a:p>
            <a:pPr algn="just"/>
            <a:r>
              <a:rPr lang="cs-CZ" sz="1600" dirty="0"/>
              <a:t>Slabou interní pozici vůči ambicím strategického záměru charakterizuje ohodnocení 1 a průměrné interní síle podniku odpovídá ohodnocení 2,5.</a:t>
            </a:r>
          </a:p>
          <a:p>
            <a:pPr algn="just"/>
            <a:r>
              <a:rPr lang="cs-CZ" sz="1600" dirty="0"/>
              <a:t>Silná pozice znamená, že strategický záměr se může opřít o velmi silné interní prostředí, slabá interní pozice naopak znamená, že firma není připravena strategický záměr v celé šíři realizovat, resp. vzhledem k podstupovanému riziku je výhodnější zaměřit strategii primárně na posílení interního prostředí.</a:t>
            </a:r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Matice IFE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</a:p>
          <a:p>
            <a:pPr algn="just"/>
            <a:r>
              <a:rPr lang="cs-CZ" sz="1600" dirty="0"/>
              <a:t>Při sestavování Matice EFE, stejně jako u Matice IFE, můžeme pracovat se stejnými faktory jako v případě SWOT analýzy.</a:t>
            </a:r>
          </a:p>
          <a:p>
            <a:pPr algn="just"/>
            <a:r>
              <a:rPr lang="cs-CZ" sz="1600" dirty="0"/>
              <a:t>Při sestavování matice EFE se postupuje obdobně jako u matice IFE s tím rozdílem, že stupně vlivu jsou následující: 4 (nejvyšší), 3 (nadprůměrný), 2 (střední), 1 (nízký). </a:t>
            </a:r>
          </a:p>
          <a:p>
            <a:pPr algn="just"/>
            <a:r>
              <a:rPr lang="cs-CZ" sz="1600" dirty="0"/>
              <a:t>K sestavení matice EFE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EFE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33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3399</Words>
  <Application>Microsoft Office PowerPoint</Application>
  <PresentationFormat>Předvádění na obrazovce (16:9)</PresentationFormat>
  <Paragraphs>489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Metody syntetického charakteru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IFE (Internal Forces Evaluation)</vt:lpstr>
      <vt:lpstr>Matice EFE (External Forces Evaluation)</vt:lpstr>
      <vt:lpstr>Příklad matice EFE</vt:lpstr>
      <vt:lpstr>Matice EFE (External Forces Evaluation)</vt:lpstr>
      <vt:lpstr>Matice IE</vt:lpstr>
      <vt:lpstr>Příklad matice IE</vt:lpstr>
      <vt:lpstr>SPACE analýza</vt:lpstr>
      <vt:lpstr>Ukazatelé SPACE analýzy</vt:lpstr>
      <vt:lpstr>Strategické směry SPACE analýzy</vt:lpstr>
      <vt:lpstr>Zobrazení SPACE analýzy</vt:lpstr>
      <vt:lpstr>Matice QSPM (Quantitative Strategic Plannning Matrix </vt:lpstr>
      <vt:lpstr>Matice QSPM - postup</vt:lpstr>
      <vt:lpstr>Příklad matice QSPM</vt:lpstr>
      <vt:lpstr>Dynamická strategická rozvaha</vt:lpstr>
      <vt:lpstr>Dynamická strategická rozvaha – podstata metody</vt:lpstr>
      <vt:lpstr>Dynamická strategická rozvaha - postup</vt:lpstr>
      <vt:lpstr>Zobrazení dynamické strategické rozvahy</vt:lpstr>
      <vt:lpstr>Dynamická strategická rozvaha – využitelné dílčí scénáře</vt:lpstr>
      <vt:lpstr>Dynamická strategická rozvaha – využitelné dílčí scénáře</vt:lpstr>
      <vt:lpstr>Dynamická strategická rozvaha – výhody</vt:lpstr>
      <vt:lpstr>Benchmarking</vt:lpstr>
      <vt:lpstr>Benchmarking - 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149</cp:revision>
  <dcterms:created xsi:type="dcterms:W3CDTF">2016-07-06T15:42:34Z</dcterms:created>
  <dcterms:modified xsi:type="dcterms:W3CDTF">2025-02-10T10:47:06Z</dcterms:modified>
</cp:coreProperties>
</file>