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256" r:id="rId2"/>
    <p:sldId id="323" r:id="rId3"/>
    <p:sldId id="303" r:id="rId4"/>
    <p:sldId id="324" r:id="rId5"/>
    <p:sldId id="325" r:id="rId6"/>
    <p:sldId id="326" r:id="rId7"/>
    <p:sldId id="327" r:id="rId8"/>
    <p:sldId id="328" r:id="rId9"/>
    <p:sldId id="329" r:id="rId10"/>
    <p:sldId id="330" r:id="rId11"/>
    <p:sldId id="297" r:id="rId12"/>
    <p:sldId id="331" r:id="rId13"/>
    <p:sldId id="298" r:id="rId14"/>
    <p:sldId id="302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296" r:id="rId23"/>
    <p:sldId id="332" r:id="rId24"/>
    <p:sldId id="334" r:id="rId25"/>
    <p:sldId id="335" r:id="rId26"/>
    <p:sldId id="336" r:id="rId27"/>
    <p:sldId id="337" r:id="rId28"/>
    <p:sldId id="338" r:id="rId29"/>
    <p:sldId id="339" r:id="rId30"/>
    <p:sldId id="340" r:id="rId31"/>
    <p:sldId id="341" r:id="rId32"/>
    <p:sldId id="299" r:id="rId33"/>
    <p:sldId id="318" r:id="rId34"/>
    <p:sldId id="319" r:id="rId35"/>
    <p:sldId id="320" r:id="rId36"/>
    <p:sldId id="300" r:id="rId37"/>
    <p:sldId id="301" r:id="rId38"/>
    <p:sldId id="312" r:id="rId39"/>
    <p:sldId id="313" r:id="rId40"/>
    <p:sldId id="314" r:id="rId41"/>
    <p:sldId id="315" r:id="rId42"/>
    <p:sldId id="316" r:id="rId43"/>
    <p:sldId id="399" r:id="rId44"/>
    <p:sldId id="400" r:id="rId45"/>
    <p:sldId id="401" r:id="rId46"/>
    <p:sldId id="321" r:id="rId4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802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10.02.2025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Strategické představy a cíle 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strategie podniku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4011910"/>
            <a:ext cx="3888432" cy="57606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Strategický management</a:t>
            </a: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přednáška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b="1" dirty="0"/>
              <a:t>Heuristické metody</a:t>
            </a:r>
          </a:p>
          <a:p>
            <a:pPr lvl="1"/>
            <a:r>
              <a:rPr lang="cs-CZ" sz="1600" dirty="0"/>
              <a:t>Metoda delfská</a:t>
            </a:r>
          </a:p>
          <a:p>
            <a:pPr lvl="1"/>
            <a:r>
              <a:rPr lang="cs-CZ" sz="1600" dirty="0"/>
              <a:t>Metoda brainstormingu</a:t>
            </a:r>
          </a:p>
          <a:p>
            <a:pPr lvl="1"/>
            <a:r>
              <a:rPr lang="cs-CZ" sz="1600" dirty="0"/>
              <a:t>Metoda </a:t>
            </a:r>
            <a:r>
              <a:rPr lang="cs-CZ" sz="1600" dirty="0" err="1"/>
              <a:t>brainwritingu</a:t>
            </a:r>
            <a:endParaRPr lang="cs-CZ" sz="1600" dirty="0"/>
          </a:p>
          <a:p>
            <a:pPr lvl="1"/>
            <a:r>
              <a:rPr lang="cs-CZ" sz="1600" dirty="0"/>
              <a:t>Panelová metoda</a:t>
            </a:r>
          </a:p>
          <a:p>
            <a:pPr lvl="1"/>
            <a:r>
              <a:rPr lang="cs-CZ" sz="1600" dirty="0"/>
              <a:t>Osobní hodnocení</a:t>
            </a:r>
          </a:p>
          <a:p>
            <a:pPr lvl="1"/>
            <a:r>
              <a:rPr lang="cs-CZ" sz="1600" dirty="0"/>
              <a:t>Výzkum trhu</a:t>
            </a:r>
          </a:p>
          <a:p>
            <a:pPr lvl="1"/>
            <a:r>
              <a:rPr lang="cs-CZ" sz="1600" dirty="0"/>
              <a:t>Scénáře budoucnosti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Kvalitativní prognostické metody</a:t>
            </a:r>
          </a:p>
        </p:txBody>
      </p:sp>
    </p:spTree>
    <p:extLst>
      <p:ext uri="{BB962C8B-B14F-4D97-AF65-F5344CB8AC3E}">
        <p14:creationId xmlns:p14="http://schemas.microsoft.com/office/powerpoint/2010/main" val="1318827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2768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Volná diskuse týmu k získání nových tvůrčích nápadů a myšlenek na zlepšení nebo nalezení správného řešení v krátkém čase.</a:t>
            </a:r>
          </a:p>
          <a:p>
            <a:pPr algn="just"/>
            <a:r>
              <a:rPr lang="cs-CZ" sz="1600" dirty="0"/>
              <a:t>Logické myšlení je nahrazeno intuitivním</a:t>
            </a:r>
          </a:p>
          <a:p>
            <a:pPr algn="just"/>
            <a:r>
              <a:rPr lang="cs-CZ" sz="1600" dirty="0"/>
              <a:t>Při řešení zamlženého problému, rámcově vymezená oblast</a:t>
            </a:r>
          </a:p>
          <a:p>
            <a:pPr algn="just"/>
            <a:r>
              <a:rPr lang="cs-CZ" sz="1600" dirty="0"/>
              <a:t>Účastníci – odborníci z oboru 50%, odborníci z příbuzných oborů 30%, osoby bez spojitosti s daným oborem 20%</a:t>
            </a:r>
          </a:p>
          <a:p>
            <a:pPr algn="just"/>
            <a:r>
              <a:rPr lang="cs-CZ" sz="1600" dirty="0"/>
              <a:t>Pravidla – zákaz kritiky, uvolnění fantazie, vzájemná inspirace, co největší množství, rovnost účastníků</a:t>
            </a:r>
          </a:p>
          <a:p>
            <a:pPr algn="just"/>
            <a:r>
              <a:rPr lang="cs-CZ" sz="1600" dirty="0"/>
              <a:t>Průběh brainstormingu: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1600" dirty="0"/>
              <a:t>Vedoucí zopakuje základní pravidla brainstormingu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1600" dirty="0"/>
              <a:t>Seznámení účastníků s problémem, který bude diskutován a řešen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1600" dirty="0"/>
              <a:t>Rozcvička – odreagování účastníků a naladění na tvůrčí myšlení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1600" dirty="0"/>
              <a:t>Diskuse k samotnému tématu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1600" dirty="0"/>
              <a:t>Zpracování a vyhodnocení námětů</a:t>
            </a:r>
          </a:p>
          <a:p>
            <a:pPr algn="just"/>
            <a:endParaRPr lang="cs-CZ" sz="1600" dirty="0"/>
          </a:p>
          <a:p>
            <a:pPr marL="457200" lvl="1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/>
              <a:t>Brainstorming</a:t>
            </a:r>
          </a:p>
        </p:txBody>
      </p:sp>
    </p:spTree>
    <p:extLst>
      <p:ext uri="{BB962C8B-B14F-4D97-AF65-F5344CB8AC3E}">
        <p14:creationId xmlns:p14="http://schemas.microsoft.com/office/powerpoint/2010/main" val="2421547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Účelem je získání prognostických informací nebo názorů od vybrané skupiny expertů vztahujících se k identifikaci nebo předpovědi budoucích událostí, vývojových problémů nebo trendů</a:t>
            </a:r>
          </a:p>
          <a:p>
            <a:pPr algn="just"/>
            <a:r>
              <a:rPr lang="cs-CZ" sz="1600" b="1" i="1" dirty="0"/>
              <a:t>Formy</a:t>
            </a:r>
            <a:r>
              <a:rPr lang="cs-CZ" sz="1600" dirty="0"/>
              <a:t>: </a:t>
            </a:r>
            <a:r>
              <a:rPr lang="cs-CZ" sz="1600" dirty="0" err="1"/>
              <a:t>Conventional</a:t>
            </a:r>
            <a:r>
              <a:rPr lang="cs-CZ" sz="1600" dirty="0"/>
              <a:t> </a:t>
            </a:r>
            <a:r>
              <a:rPr lang="cs-CZ" sz="1600" dirty="0" err="1"/>
              <a:t>Delphi</a:t>
            </a:r>
            <a:r>
              <a:rPr lang="cs-CZ" sz="1600" dirty="0"/>
              <a:t>, Argument </a:t>
            </a:r>
            <a:r>
              <a:rPr lang="cs-CZ" sz="1600" dirty="0" err="1"/>
              <a:t>Delphi</a:t>
            </a:r>
            <a:r>
              <a:rPr lang="cs-CZ" sz="1600" dirty="0"/>
              <a:t>, </a:t>
            </a:r>
            <a:r>
              <a:rPr lang="cs-CZ" sz="1600" dirty="0" err="1"/>
              <a:t>Policy</a:t>
            </a:r>
            <a:r>
              <a:rPr lang="cs-CZ" sz="1600" dirty="0"/>
              <a:t> </a:t>
            </a:r>
            <a:r>
              <a:rPr lang="cs-CZ" sz="1600" dirty="0" err="1"/>
              <a:t>Delphi</a:t>
            </a:r>
            <a:endParaRPr lang="cs-CZ" sz="1600" dirty="0"/>
          </a:p>
          <a:p>
            <a:pPr algn="just"/>
            <a:r>
              <a:rPr lang="cs-CZ" sz="1600" b="1" i="1" dirty="0"/>
              <a:t>Základní principy</a:t>
            </a:r>
            <a:r>
              <a:rPr lang="cs-CZ" sz="1600" dirty="0"/>
              <a:t>: anonymita, interakce, kontrolovaná zpětná vazba, statistické vyhodnocení odpovědí</a:t>
            </a:r>
          </a:p>
          <a:p>
            <a:pPr algn="just"/>
            <a:r>
              <a:rPr lang="cs-CZ" sz="1600" b="1" i="1" dirty="0"/>
              <a:t>Podstata</a:t>
            </a:r>
            <a:r>
              <a:rPr lang="cs-CZ" sz="1600" dirty="0"/>
              <a:t>: </a:t>
            </a:r>
          </a:p>
          <a:p>
            <a:pPr lvl="1" algn="just"/>
            <a:r>
              <a:rPr lang="cs-CZ" sz="1600" dirty="0"/>
              <a:t>Zasílání promyšleně volené série otázek (formalizovaný dotazník)</a:t>
            </a:r>
          </a:p>
          <a:p>
            <a:pPr lvl="1" algn="just"/>
            <a:r>
              <a:rPr lang="cs-CZ" sz="1600" dirty="0"/>
              <a:t>Nezávislí odborníci</a:t>
            </a:r>
          </a:p>
          <a:p>
            <a:pPr lvl="1" algn="just"/>
            <a:r>
              <a:rPr lang="cs-CZ" sz="1600" dirty="0"/>
              <a:t>Opakované zasílání – sblížení názorů</a:t>
            </a:r>
          </a:p>
          <a:p>
            <a:pPr lvl="1" algn="just"/>
            <a:r>
              <a:rPr lang="cs-CZ" sz="1600" dirty="0"/>
              <a:t>Konsenzu je dosaženo teprve nad správným řešením</a:t>
            </a:r>
          </a:p>
          <a:p>
            <a:pPr lvl="1" algn="just"/>
            <a:r>
              <a:rPr lang="cs-CZ" sz="1600" dirty="0"/>
              <a:t>Nahrazuje přímou diskusi nebo seminář</a:t>
            </a:r>
          </a:p>
          <a:p>
            <a:pPr marL="457200" lvl="1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/>
              <a:t>Metoda DELPHI</a:t>
            </a:r>
          </a:p>
        </p:txBody>
      </p:sp>
    </p:spTree>
    <p:extLst>
      <p:ext uri="{BB962C8B-B14F-4D97-AF65-F5344CB8AC3E}">
        <p14:creationId xmlns:p14="http://schemas.microsoft.com/office/powerpoint/2010/main" val="194040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Využívána v případě existence nekontinuálních změn v okolí podniku.</a:t>
            </a:r>
          </a:p>
          <a:p>
            <a:pPr algn="just"/>
            <a:r>
              <a:rPr lang="cs-CZ" sz="1600" b="1" dirty="0"/>
              <a:t>Scénář</a:t>
            </a:r>
            <a:r>
              <a:rPr lang="cs-CZ" sz="1600" dirty="0"/>
              <a:t> je obraz uspořádaný ze všech dosažitelných a významných prognóz a informací. orientační, kontextově závislý popis možné budoucí situace, která vede z výchozího (současného) stavu skrze logické souvislosti řetězce událostí k předpokládanému stavu konečné situace </a:t>
            </a:r>
          </a:p>
          <a:p>
            <a:pPr algn="just"/>
            <a:r>
              <a:rPr lang="cs-CZ" sz="1600" dirty="0"/>
              <a:t>Cílem scénářů je určit kritické okamžiky vývoje, u který je třeba uskutečnit zásadní rozhodnutí.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Základní skupiny scénářů:</a:t>
            </a:r>
          </a:p>
          <a:p>
            <a:pPr lvl="1" algn="just"/>
            <a:r>
              <a:rPr lang="cs-CZ" sz="1600" dirty="0"/>
              <a:t>Scénáře možných událostí</a:t>
            </a:r>
          </a:p>
          <a:p>
            <a:pPr lvl="1" algn="just"/>
            <a:r>
              <a:rPr lang="cs-CZ" sz="1600" dirty="0"/>
              <a:t>Simulační scénáře</a:t>
            </a:r>
          </a:p>
          <a:p>
            <a:pPr lvl="1" algn="just"/>
            <a:r>
              <a:rPr lang="cs-CZ" sz="1600" dirty="0"/>
              <a:t>Scénáře stavu okolí</a:t>
            </a:r>
          </a:p>
          <a:p>
            <a:pPr lvl="1" algn="just"/>
            <a:r>
              <a:rPr lang="cs-CZ" sz="1600" dirty="0"/>
              <a:t>Scénáře procesu okolí</a:t>
            </a:r>
          </a:p>
          <a:p>
            <a:pPr marL="457200" lvl="1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/>
              <a:t>Metoda scénářů</a:t>
            </a:r>
          </a:p>
        </p:txBody>
      </p:sp>
    </p:spTree>
    <p:extLst>
      <p:ext uri="{BB962C8B-B14F-4D97-AF65-F5344CB8AC3E}">
        <p14:creationId xmlns:p14="http://schemas.microsoft.com/office/powerpoint/2010/main" val="2709884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Vize pomáhají popsat cíl organizace. Vyjadřuje co by podnik chtěl dosáhnout a jakým způsobem.</a:t>
            </a:r>
          </a:p>
          <a:p>
            <a:pPr algn="just"/>
            <a:r>
              <a:rPr lang="cs-CZ" sz="1600" dirty="0"/>
              <a:t>Vize podniku představuje model budoucího vývoje a stavu podniku v konkrétně časově vymezeném období.</a:t>
            </a:r>
          </a:p>
          <a:p>
            <a:pPr algn="just"/>
            <a:r>
              <a:rPr lang="cs-CZ" sz="1600" dirty="0"/>
              <a:t>Vize se stává dlouhodobou, přitažlivou, smysluplnou a motivující představou usilující o dosažení pozitivní podnikové budoucnosti</a:t>
            </a:r>
          </a:p>
          <a:p>
            <a:pPr algn="just"/>
            <a:r>
              <a:rPr lang="cs-CZ" sz="1600" dirty="0"/>
              <a:t>Často také zahrnují hodnoty organizace.</a:t>
            </a:r>
          </a:p>
          <a:p>
            <a:pPr algn="just"/>
            <a:r>
              <a:rPr lang="cs-CZ" sz="1600" dirty="0"/>
              <a:t>Měly by být inspirací pro chování zaměstnanců.</a:t>
            </a:r>
          </a:p>
          <a:p>
            <a:pPr algn="just"/>
            <a:r>
              <a:rPr lang="cs-CZ" sz="1600" dirty="0"/>
              <a:t>Vize je určena a slouží především vlastním pracovníkům podniku. </a:t>
            </a:r>
          </a:p>
          <a:p>
            <a:pPr algn="just"/>
            <a:r>
              <a:rPr lang="cs-CZ" sz="1600" b="1" dirty="0"/>
              <a:t>Úkolem vize</a:t>
            </a:r>
            <a:r>
              <a:rPr lang="cs-CZ" sz="1600" dirty="0"/>
              <a:t> je zachytávat a reagovat na podněty o nastupujícím vývoji, které mohou být v současné době mlhavé, nepřesné a nevýrazné, ale v budoucnosti se mohou stát </a:t>
            </a:r>
            <a:r>
              <a:rPr lang="cs-CZ" sz="1600" b="1" dirty="0"/>
              <a:t>impulsem, který ovlivní vývoj podniku.</a:t>
            </a:r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/>
              <a:t>Vize</a:t>
            </a:r>
          </a:p>
        </p:txBody>
      </p:sp>
    </p:spTree>
    <p:extLst>
      <p:ext uri="{BB962C8B-B14F-4D97-AF65-F5344CB8AC3E}">
        <p14:creationId xmlns:p14="http://schemas.microsoft.com/office/powerpoint/2010/main" val="336009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snadno představitelná a uskutečnitelná;</a:t>
            </a:r>
          </a:p>
          <a:p>
            <a:pPr lvl="0" algn="just"/>
            <a:r>
              <a:rPr lang="cs-CZ" sz="1600" dirty="0"/>
              <a:t>adresně přitažlivá pro rozhodující zájmové skupiny v podniku;</a:t>
            </a:r>
          </a:p>
          <a:p>
            <a:pPr lvl="0" algn="just"/>
            <a:r>
              <a:rPr lang="cs-CZ" sz="1600" dirty="0"/>
              <a:t>jasně zaměřená k dosažení cíle čímž je usnadněno zaměření základních rozhodujících procesů;</a:t>
            </a:r>
          </a:p>
          <a:p>
            <a:pPr lvl="0" algn="just"/>
            <a:r>
              <a:rPr lang="cs-CZ" sz="1600" dirty="0"/>
              <a:t>flexibilní, jež umožní reagovat pružně na měnící se podmínky okolí i vhodnou iniciativu jedinců;</a:t>
            </a:r>
          </a:p>
          <a:p>
            <a:pPr lvl="0" algn="just"/>
            <a:r>
              <a:rPr lang="cs-CZ" sz="1600" dirty="0"/>
              <a:t>srozumitelná a snadno sdělitelná a přístupně vysvětlitelná;</a:t>
            </a:r>
          </a:p>
          <a:p>
            <a:pPr lvl="0" algn="just"/>
            <a:r>
              <a:rPr lang="cs-CZ" sz="1600" dirty="0"/>
              <a:t>dostatečně široká, aby byla při implementaci strategie pružná, ale zase nikoliv tak široká, aby se vytratila koncentrace na hlavní cíle;</a:t>
            </a:r>
          </a:p>
          <a:p>
            <a:pPr lvl="0" algn="just"/>
            <a:r>
              <a:rPr lang="cs-CZ" sz="1600" dirty="0"/>
              <a:t>je spojnicí různých dílčích cílů i priorit a vytváří v podniku uznávaný dominantní cíl;</a:t>
            </a:r>
          </a:p>
          <a:p>
            <a:pPr algn="just"/>
            <a:r>
              <a:rPr lang="cs-CZ" sz="1600" dirty="0"/>
              <a:t>současně může vize připomínat chyby, kterých se podnik dopustil v minulosti a tak je i upozorněním na omyly a nedostatky.</a:t>
            </a:r>
            <a:r>
              <a:rPr lang="cs-CZ" sz="1600" b="1" dirty="0"/>
              <a:t>.</a:t>
            </a:r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/>
              <a:t>Požadavky na vizi </a:t>
            </a:r>
          </a:p>
        </p:txBody>
      </p:sp>
    </p:spTree>
    <p:extLst>
      <p:ext uri="{BB962C8B-B14F-4D97-AF65-F5344CB8AC3E}">
        <p14:creationId xmlns:p14="http://schemas.microsoft.com/office/powerpoint/2010/main" val="3274304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4078" indent="-514350">
              <a:buAutoNum type="arabicPeriod"/>
            </a:pPr>
            <a:r>
              <a:rPr lang="cs-CZ" sz="1600" dirty="0"/>
              <a:t>Vytvoření představy o své budoucnosti</a:t>
            </a:r>
          </a:p>
          <a:p>
            <a:pPr marL="624078" indent="-514350">
              <a:buAutoNum type="arabicPeriod"/>
            </a:pPr>
            <a:endParaRPr lang="cs-CZ" sz="1600" dirty="0"/>
          </a:p>
          <a:p>
            <a:pPr marL="624078" indent="-514350">
              <a:buAutoNum type="arabicPeriod"/>
            </a:pPr>
            <a:r>
              <a:rPr lang="cs-CZ" sz="1600" dirty="0"/>
              <a:t>Popsat jakých cílů by chtěl podnik v nejbližších asi 5 letech dosáhnout</a:t>
            </a:r>
          </a:p>
          <a:p>
            <a:pPr marL="624078" indent="-514350">
              <a:buAutoNum type="arabicPeriod"/>
            </a:pPr>
            <a:endParaRPr lang="cs-CZ" sz="1600" dirty="0"/>
          </a:p>
          <a:p>
            <a:pPr marL="624078" indent="-514350">
              <a:buAutoNum type="arabicPeriod"/>
            </a:pPr>
            <a:r>
              <a:rPr lang="cs-CZ" sz="1600" dirty="0"/>
              <a:t>Brainstorming s klíčovými zaměstnanci podniku (získat jejich představu)</a:t>
            </a:r>
          </a:p>
          <a:p>
            <a:pPr marL="624078" indent="-514350">
              <a:buAutoNum type="arabicPeriod"/>
            </a:pPr>
            <a:endParaRPr lang="cs-CZ" sz="1600" dirty="0"/>
          </a:p>
          <a:p>
            <a:pPr marL="624078" indent="-514350">
              <a:buAutoNum type="arabicPeriod"/>
            </a:pPr>
            <a:r>
              <a:rPr lang="cs-CZ" sz="1600" dirty="0"/>
              <a:t>Identifikace hlavní, centrální myšlenky (jak a v čem budu lepší než konkurence)</a:t>
            </a:r>
          </a:p>
          <a:p>
            <a:pPr marL="624078" indent="-514350">
              <a:buAutoNum type="arabicPeriod"/>
            </a:pPr>
            <a:endParaRPr lang="cs-CZ" sz="1600" dirty="0"/>
          </a:p>
          <a:p>
            <a:pPr marL="624078" indent="-514350">
              <a:buAutoNum type="arabicPeriod"/>
            </a:pPr>
            <a:r>
              <a:rPr lang="cs-CZ" sz="1600" dirty="0"/>
              <a:t>Způsob měření dosažených výsledků (seznam měřitelných faktorů)</a:t>
            </a:r>
          </a:p>
          <a:p>
            <a:pPr marL="624078" indent="-514350">
              <a:buAutoNum type="arabicPeriod"/>
            </a:pPr>
            <a:endParaRPr lang="cs-CZ" sz="1600" dirty="0"/>
          </a:p>
          <a:p>
            <a:pPr marL="624078" indent="-514350">
              <a:buAutoNum type="arabicPeriod"/>
            </a:pPr>
            <a:r>
              <a:rPr lang="cs-CZ" sz="1600" dirty="0"/>
              <a:t>Popis hodnot podniku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Postup tvorby vize</a:t>
            </a:r>
          </a:p>
        </p:txBody>
      </p:sp>
    </p:spTree>
    <p:extLst>
      <p:ext uri="{BB962C8B-B14F-4D97-AF65-F5344CB8AC3E}">
        <p14:creationId xmlns:p14="http://schemas.microsoft.com/office/powerpoint/2010/main" val="1722382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Mise specifikuje podnikatelské aktivity, ve kterých chce podnik působit a se kterými chce konkurovat.</a:t>
            </a:r>
          </a:p>
          <a:p>
            <a:pPr algn="just"/>
            <a:r>
              <a:rPr lang="cs-CZ" sz="1600" dirty="0"/>
              <a:t>Poslání podniku má být veřejným, jasným a pochopitelným vyhlášením vývojového směru podniku, kterým je informovaná veřejnost a motivací zaměstnanců, jimž má dodat potřebnou sociální jistotu, kterou podnik svou existencí zajišťuje</a:t>
            </a:r>
          </a:p>
          <a:p>
            <a:pPr algn="just"/>
            <a:r>
              <a:rPr lang="cs-CZ" sz="1600" dirty="0"/>
              <a:t>Je více konkrétnější než vize.</a:t>
            </a:r>
          </a:p>
          <a:p>
            <a:pPr algn="just"/>
            <a:r>
              <a:rPr lang="cs-CZ" sz="1600" dirty="0"/>
              <a:t>Mise odůvodňuje a vysvětluje existenci podniku.</a:t>
            </a:r>
          </a:p>
          <a:p>
            <a:pPr algn="just"/>
            <a:r>
              <a:rPr lang="cs-CZ" sz="1600" dirty="0"/>
              <a:t>Mise dává odpověď na otázku: „Jakou přidanou hodnotu může náš podnik nabídnout trhu nebo lidstvu?“</a:t>
            </a:r>
          </a:p>
          <a:p>
            <a:pPr algn="just"/>
            <a:r>
              <a:rPr lang="cs-CZ" sz="1600" dirty="0"/>
              <a:t>Poslání (mise) podniku zdůvodňuje oprávněnost existence podniku a vyjadřuje přání vedení podniku, jak by měl být podnik chápán a přijímán veřejností. </a:t>
            </a:r>
            <a:endParaRPr lang="cs-CZ" sz="1600" i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Mise - poslání</a:t>
            </a:r>
          </a:p>
        </p:txBody>
      </p:sp>
    </p:spTree>
    <p:extLst>
      <p:ext uri="{BB962C8B-B14F-4D97-AF65-F5344CB8AC3E}">
        <p14:creationId xmlns:p14="http://schemas.microsoft.com/office/powerpoint/2010/main" val="716570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/>
              <a:t>V důsledku toho vyplývá, že poslání podniku přímo definuje </a:t>
            </a:r>
            <a:r>
              <a:rPr lang="cs-CZ" sz="1600" b="1" dirty="0"/>
              <a:t>směry podnikatelských aktivit, </a:t>
            </a:r>
            <a:r>
              <a:rPr lang="cs-CZ" sz="1600" dirty="0"/>
              <a:t>stanovuje zásady </a:t>
            </a:r>
            <a:r>
              <a:rPr lang="cs-CZ" sz="1600" b="1" dirty="0"/>
              <a:t>podnikové kultury</a:t>
            </a:r>
            <a:r>
              <a:rPr lang="cs-CZ" sz="1600" dirty="0"/>
              <a:t> spolu s vhodnými </a:t>
            </a:r>
            <a:r>
              <a:rPr lang="cs-CZ" sz="1600" b="1" dirty="0"/>
              <a:t>vazbami na zaměstnance a </a:t>
            </a:r>
            <a:r>
              <a:rPr lang="cs-CZ" sz="1600" dirty="0"/>
              <a:t>vytváří </a:t>
            </a:r>
            <a:r>
              <a:rPr lang="cs-CZ" sz="1600" b="1" dirty="0"/>
              <a:t>vztah k zákazníkovi i konkurenci. </a:t>
            </a:r>
            <a:r>
              <a:rPr lang="cs-CZ" sz="1600" dirty="0"/>
              <a:t>Proto dobře vytvořené poslání podniku by mělo obsahovat:</a:t>
            </a:r>
          </a:p>
          <a:p>
            <a:pPr algn="just"/>
            <a:r>
              <a:rPr lang="cs-CZ" sz="1600" dirty="0"/>
              <a:t>Cíl podniku.</a:t>
            </a:r>
          </a:p>
          <a:p>
            <a:pPr algn="just"/>
            <a:r>
              <a:rPr lang="cs-CZ" sz="1600" dirty="0"/>
              <a:t>Zdůvodnění existence podniku (</a:t>
            </a:r>
            <a:r>
              <a:rPr lang="cs-CZ" sz="1600" i="1" dirty="0" err="1"/>
              <a:t>Be</a:t>
            </a:r>
            <a:r>
              <a:rPr lang="cs-CZ" sz="1600" i="1" dirty="0"/>
              <a:t> </a:t>
            </a:r>
            <a:r>
              <a:rPr lang="cs-CZ" sz="1600" i="1" dirty="0" err="1"/>
              <a:t>the</a:t>
            </a:r>
            <a:r>
              <a:rPr lang="cs-CZ" sz="1600" i="1" dirty="0"/>
              <a:t> </a:t>
            </a:r>
            <a:r>
              <a:rPr lang="cs-CZ" sz="1600" i="1" dirty="0" err="1"/>
              <a:t>best</a:t>
            </a:r>
            <a:r>
              <a:rPr lang="cs-CZ" sz="1600" i="1" dirty="0"/>
              <a:t> </a:t>
            </a:r>
            <a:r>
              <a:rPr lang="cs-CZ" sz="1600" i="1" dirty="0" err="1"/>
              <a:t>employer</a:t>
            </a:r>
            <a:r>
              <a:rPr lang="cs-CZ" sz="1600" i="1" dirty="0"/>
              <a:t> </a:t>
            </a:r>
            <a:r>
              <a:rPr lang="cs-CZ" sz="1600" i="1" dirty="0" err="1"/>
              <a:t>for</a:t>
            </a:r>
            <a:r>
              <a:rPr lang="cs-CZ" sz="1600" i="1" dirty="0"/>
              <a:t> </a:t>
            </a:r>
            <a:r>
              <a:rPr lang="cs-CZ" sz="1600" i="1" dirty="0" err="1"/>
              <a:t>our</a:t>
            </a:r>
            <a:r>
              <a:rPr lang="cs-CZ" sz="1600" i="1" dirty="0"/>
              <a:t> </a:t>
            </a:r>
            <a:r>
              <a:rPr lang="cs-CZ" sz="1600" i="1" dirty="0" err="1"/>
              <a:t>people</a:t>
            </a:r>
            <a:r>
              <a:rPr lang="cs-CZ" sz="1600" i="1" dirty="0"/>
              <a:t> in </a:t>
            </a:r>
            <a:r>
              <a:rPr lang="cs-CZ" sz="1600" i="1" dirty="0" err="1"/>
              <a:t>each</a:t>
            </a:r>
            <a:r>
              <a:rPr lang="cs-CZ" sz="1600" i="1" dirty="0"/>
              <a:t> </a:t>
            </a:r>
            <a:r>
              <a:rPr lang="cs-CZ" sz="1600" i="1" dirty="0" err="1"/>
              <a:t>community</a:t>
            </a:r>
            <a:r>
              <a:rPr lang="cs-CZ" sz="1600" i="1" dirty="0"/>
              <a:t> </a:t>
            </a:r>
            <a:r>
              <a:rPr lang="cs-CZ" sz="1600" i="1" dirty="0" err="1"/>
              <a:t>around</a:t>
            </a:r>
            <a:r>
              <a:rPr lang="cs-CZ" sz="1600" i="1" dirty="0"/>
              <a:t> </a:t>
            </a:r>
            <a:r>
              <a:rPr lang="cs-CZ" sz="1600" i="1" dirty="0" err="1"/>
              <a:t>the</a:t>
            </a:r>
            <a:r>
              <a:rPr lang="cs-CZ" sz="1600" i="1" dirty="0"/>
              <a:t> </a:t>
            </a:r>
            <a:r>
              <a:rPr lang="cs-CZ" sz="1600" i="1" dirty="0" err="1"/>
              <a:t>world</a:t>
            </a:r>
            <a:r>
              <a:rPr lang="cs-CZ" sz="1600" i="1" dirty="0"/>
              <a:t> and </a:t>
            </a:r>
            <a:r>
              <a:rPr lang="cs-CZ" sz="1600" i="1" dirty="0" err="1"/>
              <a:t>deliver</a:t>
            </a:r>
            <a:r>
              <a:rPr lang="cs-CZ" sz="1600" i="1" dirty="0"/>
              <a:t> </a:t>
            </a:r>
            <a:r>
              <a:rPr lang="cs-CZ" sz="1600" i="1" dirty="0" err="1"/>
              <a:t>operational</a:t>
            </a:r>
            <a:r>
              <a:rPr lang="cs-CZ" sz="1600" i="1" dirty="0"/>
              <a:t> excellence to </a:t>
            </a:r>
            <a:r>
              <a:rPr lang="cs-CZ" sz="1600" i="1" dirty="0" err="1"/>
              <a:t>our</a:t>
            </a:r>
            <a:r>
              <a:rPr lang="cs-CZ" sz="1600" i="1" dirty="0"/>
              <a:t> </a:t>
            </a:r>
            <a:r>
              <a:rPr lang="cs-CZ" sz="1600" i="1" dirty="0" err="1"/>
              <a:t>customers</a:t>
            </a:r>
            <a:r>
              <a:rPr lang="cs-CZ" sz="1600" i="1" dirty="0"/>
              <a:t> in </a:t>
            </a:r>
            <a:r>
              <a:rPr lang="cs-CZ" sz="1600" i="1" dirty="0" err="1"/>
              <a:t>each</a:t>
            </a:r>
            <a:r>
              <a:rPr lang="cs-CZ" sz="1600" i="1" dirty="0"/>
              <a:t> </a:t>
            </a:r>
            <a:r>
              <a:rPr lang="cs-CZ" sz="1600" i="1" dirty="0" err="1"/>
              <a:t>of</a:t>
            </a:r>
            <a:r>
              <a:rPr lang="cs-CZ" sz="1600" i="1" dirty="0"/>
              <a:t> </a:t>
            </a:r>
            <a:r>
              <a:rPr lang="cs-CZ" sz="1600" i="1" dirty="0" err="1"/>
              <a:t>our</a:t>
            </a:r>
            <a:r>
              <a:rPr lang="cs-CZ" sz="1600" i="1" dirty="0"/>
              <a:t> </a:t>
            </a:r>
            <a:r>
              <a:rPr lang="cs-CZ" sz="1600" i="1" dirty="0" err="1"/>
              <a:t>restaurants</a:t>
            </a:r>
            <a:r>
              <a:rPr lang="cs-CZ" sz="1600" i="1" dirty="0"/>
              <a:t> (</a:t>
            </a:r>
            <a:r>
              <a:rPr lang="cs-CZ" sz="1600" i="1" dirty="0" err="1"/>
              <a:t>McDonald´s</a:t>
            </a:r>
            <a:r>
              <a:rPr lang="cs-CZ" sz="1600" i="1" dirty="0"/>
              <a:t>)</a:t>
            </a:r>
            <a:r>
              <a:rPr lang="cs-CZ" sz="1600" dirty="0"/>
              <a:t>).</a:t>
            </a:r>
          </a:p>
          <a:p>
            <a:pPr algn="just"/>
            <a:r>
              <a:rPr lang="cs-CZ" sz="1600" dirty="0"/>
              <a:t>Étos podniku: kultura, základní hodnoty, ambice.</a:t>
            </a:r>
          </a:p>
          <a:p>
            <a:pPr algn="just"/>
            <a:r>
              <a:rPr lang="cs-CZ" sz="1600" dirty="0"/>
              <a:t>Čím se odlišujeme od konkurence (</a:t>
            </a:r>
            <a:r>
              <a:rPr lang="cs-CZ" sz="1600" i="1" dirty="0" err="1"/>
              <a:t>Be</a:t>
            </a:r>
            <a:r>
              <a:rPr lang="cs-CZ" sz="1600" i="1" dirty="0"/>
              <a:t> </a:t>
            </a:r>
            <a:r>
              <a:rPr lang="cs-CZ" sz="1600" i="1" dirty="0" err="1"/>
              <a:t>America´s</a:t>
            </a:r>
            <a:r>
              <a:rPr lang="cs-CZ" sz="1600" i="1" dirty="0"/>
              <a:t> Best </a:t>
            </a:r>
            <a:r>
              <a:rPr lang="cs-CZ" sz="1600" i="1" dirty="0" err="1"/>
              <a:t>Quick-Service</a:t>
            </a:r>
            <a:r>
              <a:rPr lang="cs-CZ" sz="1600" i="1" dirty="0"/>
              <a:t> Restaurant</a:t>
            </a:r>
            <a:r>
              <a:rPr lang="cs-CZ" sz="1600" dirty="0"/>
              <a:t>).</a:t>
            </a:r>
          </a:p>
          <a:p>
            <a:pPr algn="just"/>
            <a:r>
              <a:rPr lang="cs-CZ" sz="1600" dirty="0"/>
              <a:t>Konkurenční výhoda (</a:t>
            </a:r>
            <a:r>
              <a:rPr lang="cs-CZ" sz="1600" i="1" dirty="0"/>
              <a:t>To </a:t>
            </a:r>
            <a:r>
              <a:rPr lang="cs-CZ" sz="1600" i="1" dirty="0" err="1"/>
              <a:t>be</a:t>
            </a:r>
            <a:r>
              <a:rPr lang="cs-CZ" sz="1600" i="1" dirty="0"/>
              <a:t> </a:t>
            </a:r>
            <a:r>
              <a:rPr lang="cs-CZ" sz="1600" i="1" dirty="0" err="1"/>
              <a:t>the</a:t>
            </a:r>
            <a:r>
              <a:rPr lang="cs-CZ" sz="1600" i="1" dirty="0"/>
              <a:t> </a:t>
            </a:r>
            <a:r>
              <a:rPr lang="cs-CZ" sz="1600" i="1" dirty="0" err="1"/>
              <a:t>world´s</a:t>
            </a:r>
            <a:r>
              <a:rPr lang="cs-CZ" sz="1600" i="1" dirty="0"/>
              <a:t> </a:t>
            </a:r>
            <a:r>
              <a:rPr lang="cs-CZ" sz="1600" i="1" dirty="0" err="1"/>
              <a:t>largest</a:t>
            </a:r>
            <a:r>
              <a:rPr lang="cs-CZ" sz="1600" i="1" dirty="0"/>
              <a:t> mobile </a:t>
            </a:r>
            <a:r>
              <a:rPr lang="cs-CZ" sz="1600" i="1" dirty="0" err="1"/>
              <a:t>apps</a:t>
            </a:r>
            <a:r>
              <a:rPr lang="cs-CZ" sz="1600" i="1" dirty="0"/>
              <a:t> developer</a:t>
            </a:r>
            <a:r>
              <a:rPr lang="cs-CZ" sz="1600" dirty="0"/>
              <a:t>).</a:t>
            </a:r>
          </a:p>
          <a:p>
            <a:pPr algn="just"/>
            <a:r>
              <a:rPr lang="cs-CZ" sz="1600" dirty="0"/>
              <a:t>Identifikace trhu a zákazníků (</a:t>
            </a:r>
            <a:r>
              <a:rPr lang="cs-CZ" sz="1600" i="1" dirty="0"/>
              <a:t>To </a:t>
            </a:r>
            <a:r>
              <a:rPr lang="cs-CZ" sz="1600" i="1" dirty="0" err="1"/>
              <a:t>be</a:t>
            </a:r>
            <a:r>
              <a:rPr lang="cs-CZ" sz="1600" i="1" dirty="0"/>
              <a:t> </a:t>
            </a:r>
            <a:r>
              <a:rPr lang="cs-CZ" sz="1600" i="1" dirty="0" err="1"/>
              <a:t>the</a:t>
            </a:r>
            <a:r>
              <a:rPr lang="cs-CZ" sz="1600" i="1" dirty="0"/>
              <a:t> </a:t>
            </a:r>
            <a:r>
              <a:rPr lang="cs-CZ" sz="1600" i="1" dirty="0" err="1"/>
              <a:t>largest</a:t>
            </a:r>
            <a:r>
              <a:rPr lang="cs-CZ" sz="1600" i="1" dirty="0"/>
              <a:t> </a:t>
            </a:r>
            <a:r>
              <a:rPr lang="cs-CZ" sz="1600" i="1" dirty="0" err="1"/>
              <a:t>oncology</a:t>
            </a:r>
            <a:r>
              <a:rPr lang="cs-CZ" sz="1600" i="1" dirty="0"/>
              <a:t> </a:t>
            </a:r>
            <a:r>
              <a:rPr lang="cs-CZ" sz="1600" i="1" dirty="0" err="1"/>
              <a:t>practice</a:t>
            </a:r>
            <a:r>
              <a:rPr lang="cs-CZ" sz="1600" i="1" dirty="0"/>
              <a:t> in St. Louis</a:t>
            </a:r>
            <a:r>
              <a:rPr lang="cs-CZ" sz="1600" dirty="0"/>
              <a:t>).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Co by měla obsahovat mise</a:t>
            </a:r>
          </a:p>
        </p:txBody>
      </p:sp>
    </p:spTree>
    <p:extLst>
      <p:ext uri="{BB962C8B-B14F-4D97-AF65-F5344CB8AC3E}">
        <p14:creationId xmlns:p14="http://schemas.microsoft.com/office/powerpoint/2010/main" val="2210510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Informativní </a:t>
            </a:r>
          </a:p>
          <a:p>
            <a:pPr algn="just"/>
            <a:r>
              <a:rPr lang="cs-CZ" sz="1600" dirty="0"/>
              <a:t>Jednoduchá</a:t>
            </a:r>
          </a:p>
          <a:p>
            <a:pPr algn="just"/>
            <a:r>
              <a:rPr lang="cs-CZ" sz="1600" dirty="0"/>
              <a:t>Zapamatovatelná</a:t>
            </a:r>
          </a:p>
          <a:p>
            <a:pPr algn="just"/>
            <a:r>
              <a:rPr lang="cs-CZ" sz="1600" dirty="0"/>
              <a:t>Dosažitelná</a:t>
            </a:r>
          </a:p>
          <a:p>
            <a:pPr algn="just"/>
            <a:r>
              <a:rPr lang="cs-CZ" sz="1600" dirty="0"/>
              <a:t>Získávající zaměstnance</a:t>
            </a:r>
          </a:p>
          <a:p>
            <a:pPr lvl="0" algn="just"/>
            <a:r>
              <a:rPr lang="cs-CZ" sz="1600" dirty="0"/>
              <a:t>Tržně orientovaná</a:t>
            </a:r>
          </a:p>
          <a:p>
            <a:pPr lvl="0" algn="just"/>
            <a:r>
              <a:rPr lang="cs-CZ" sz="1600" dirty="0"/>
              <a:t>Realizovatelná</a:t>
            </a:r>
          </a:p>
          <a:p>
            <a:pPr lvl="0" algn="just"/>
            <a:r>
              <a:rPr lang="cs-CZ" sz="1600" dirty="0"/>
              <a:t>Mít motivační dopad</a:t>
            </a:r>
          </a:p>
          <a:p>
            <a:pPr lvl="0" algn="just"/>
            <a:r>
              <a:rPr lang="cs-CZ" sz="1600" dirty="0"/>
              <a:t>Být specifická, originální, přitažlivá</a:t>
            </a:r>
          </a:p>
          <a:p>
            <a:pPr algn="just"/>
            <a:r>
              <a:rPr lang="cs-CZ" sz="1600" dirty="0"/>
              <a:t>Nabízet nejen výrobek, ale i služby spojené s jeho servisem a případně i s ekologickou likvidací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Základní pravidla pro tvorbu mise</a:t>
            </a:r>
          </a:p>
        </p:txBody>
      </p:sp>
    </p:spTree>
    <p:extLst>
      <p:ext uri="{BB962C8B-B14F-4D97-AF65-F5344CB8AC3E}">
        <p14:creationId xmlns:p14="http://schemas.microsoft.com/office/powerpoint/2010/main" val="1577857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Prognózování </a:t>
            </a:r>
            <a:r>
              <a:rPr lang="cs-CZ" sz="1600" dirty="0"/>
              <a:t>– odborné posouzení budoucího vývoje, kdy na základě zkoumání minulých a stávajících procesů a jevů jsou určovány možné budoucí procesy a jevy, přičemž charakteristickým rysem těchto procesů a jevů je jejich nejistota, resp. neurčitost. </a:t>
            </a:r>
          </a:p>
          <a:p>
            <a:pPr algn="just"/>
            <a:r>
              <a:rPr lang="cs-CZ" sz="1600" dirty="0"/>
              <a:t>Výsledkem prognózování je prognóza.</a:t>
            </a:r>
          </a:p>
          <a:p>
            <a:pPr algn="just"/>
            <a:r>
              <a:rPr lang="cs-CZ" sz="1600" dirty="0"/>
              <a:t>Bývá realizováno v úvodní, plánovací fázi strategického procesu.</a:t>
            </a:r>
          </a:p>
          <a:p>
            <a:pPr algn="just"/>
            <a:r>
              <a:rPr lang="cs-CZ" sz="1600" dirty="0"/>
              <a:t>Každá prognóza má určité časové i prostorové rozměry musíme si být vědomi, že přesnost předpovědi budoucnosti klesá s delším časovým obdobím a zvětšujícím se prostorem, pro něž je prognóza určena.</a:t>
            </a:r>
          </a:p>
          <a:p>
            <a:pPr algn="just"/>
            <a:r>
              <a:rPr lang="cs-CZ" sz="1600" dirty="0"/>
              <a:t>Prognózování se stává významnou </a:t>
            </a:r>
            <a:r>
              <a:rPr lang="cs-CZ" sz="1600" b="1" dirty="0"/>
              <a:t>komparativní výhodou</a:t>
            </a:r>
            <a:r>
              <a:rPr lang="cs-CZ" sz="1600" dirty="0"/>
              <a:t> v konkurenčním soupeření na trhu</a:t>
            </a:r>
          </a:p>
          <a:p>
            <a:pPr marL="0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Prognózování a tvorba strategie</a:t>
            </a:r>
          </a:p>
        </p:txBody>
      </p:sp>
    </p:spTree>
    <p:extLst>
      <p:ext uri="{BB962C8B-B14F-4D97-AF65-F5344CB8AC3E}">
        <p14:creationId xmlns:p14="http://schemas.microsoft.com/office/powerpoint/2010/main" val="1372546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Hodnoty podniku představují skutečnosti, které podnik vyznává, dodržuje, považuje je za významné a řídí se jimi.</a:t>
            </a:r>
          </a:p>
          <a:p>
            <a:r>
              <a:rPr lang="cs-CZ" sz="1600" dirty="0"/>
              <a:t>Hodnoty podniku jsou zásady, které organizace přijala za vlastní. Tvoří mantinely její činnosti a pomáhají při rozhodování v nerozhodných situacích</a:t>
            </a:r>
          </a:p>
          <a:p>
            <a:pPr algn="just"/>
            <a:r>
              <a:rPr lang="cs-CZ" sz="1600" dirty="0"/>
              <a:t>Tím se vytváří dobré </a:t>
            </a:r>
            <a:r>
              <a:rPr lang="cs-CZ" sz="1600" b="1" dirty="0"/>
              <a:t>image</a:t>
            </a:r>
            <a:r>
              <a:rPr lang="cs-CZ" sz="1600" dirty="0"/>
              <a:t> podniku, které vždy přitahuje zákazníky i dodavatele a je oceňováno veřejností. Stanovené podnikové hodnoty, aby mohly úspěšně plnit svou úlohu, musí se stát </a:t>
            </a:r>
            <a:r>
              <a:rPr lang="cs-CZ" sz="1600" b="1" dirty="0"/>
              <a:t>sdílenými, společnými hodnotami</a:t>
            </a:r>
            <a:r>
              <a:rPr lang="cs-CZ" sz="1600" dirty="0"/>
              <a:t>, které mají řadu úkolů:</a:t>
            </a:r>
          </a:p>
          <a:p>
            <a:pPr lvl="1" algn="just"/>
            <a:r>
              <a:rPr lang="cs-CZ" sz="1600" dirty="0"/>
              <a:t>jsou návodem pro rozhodování a aktivity manažerů;</a:t>
            </a:r>
          </a:p>
          <a:p>
            <a:pPr lvl="1" algn="just"/>
            <a:r>
              <a:rPr lang="cs-CZ" sz="1600" dirty="0"/>
              <a:t>ovlivňují způsoby chování i komunikaci zaměstnanců;</a:t>
            </a:r>
          </a:p>
          <a:p>
            <a:pPr lvl="1" algn="just"/>
            <a:r>
              <a:rPr lang="cs-CZ" sz="1600" dirty="0"/>
              <a:t>mají vliv na charakter aktivit podniku na trhu a jeho vztahy ke konkurenci, zákazníkům i dodavatelům;</a:t>
            </a:r>
          </a:p>
          <a:p>
            <a:pPr lvl="1" algn="just"/>
            <a:r>
              <a:rPr lang="cs-CZ" sz="1600" dirty="0"/>
              <a:t>uplatňují se při formulování týmového ducha podniku;</a:t>
            </a:r>
          </a:p>
          <a:p>
            <a:pPr lvl="1" algn="just"/>
            <a:r>
              <a:rPr lang="cs-CZ" sz="1600" dirty="0"/>
              <a:t>pomáhají účinně formulovat podnikovou kulturu.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Hodnoty podniku</a:t>
            </a:r>
          </a:p>
        </p:txBody>
      </p:sp>
    </p:spTree>
    <p:extLst>
      <p:ext uri="{BB962C8B-B14F-4D97-AF65-F5344CB8AC3E}">
        <p14:creationId xmlns:p14="http://schemas.microsoft.com/office/powerpoint/2010/main" val="2615801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8154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400" dirty="0"/>
              <a:t>Podnikové hodnoty podniku </a:t>
            </a:r>
            <a:r>
              <a:rPr lang="cs-CZ" sz="1400" dirty="0" err="1"/>
              <a:t>Wicona</a:t>
            </a:r>
            <a:r>
              <a:rPr lang="cs-CZ" sz="1400" dirty="0"/>
              <a:t> Česká republika:</a:t>
            </a:r>
          </a:p>
          <a:p>
            <a:pPr lvl="1" algn="just"/>
            <a:r>
              <a:rPr lang="cs-CZ" sz="1400" dirty="0"/>
              <a:t>ODVAHA: Vytvářet si pro sebe výzvy a akceptovat vypočitatelná rizika, i když je výsledek v nedohlednu. Jednat na vlastní odpovědnost. Rozhodovat se. Nezůstat stát. Něčím chtít pohnout.</a:t>
            </a:r>
          </a:p>
          <a:p>
            <a:pPr lvl="1" algn="just"/>
            <a:r>
              <a:rPr lang="cs-CZ" sz="1400" dirty="0"/>
              <a:t>RESPEKT: Upřímné jednání a respekt k individuální hodnotě každého jednotlivce, k hodnotě země a jejích zdrojů. Ať děláme cokoliv, děláme to s integritou. Porušení integrity nebo základních pravidel respektu se netoleruje, tj. vždy je třeba jednat s respektem vůči partnerovi nebo organizaci.</a:t>
            </a:r>
          </a:p>
          <a:p>
            <a:pPr lvl="1" algn="just"/>
            <a:r>
              <a:rPr lang="cs-CZ" sz="1400" dirty="0"/>
              <a:t>SPOLUPRÁCE: Spolupracovat s ostatními a nikoho nevylučovat. Partnerské myšlení a týmově orientované jednání. Výměna informací a zkušeností k oboustrannému užitku. Snaha o oboustranně výhodné situace typu „</a:t>
            </a:r>
            <a:r>
              <a:rPr lang="cs-CZ" sz="1400" dirty="0" err="1"/>
              <a:t>win-win</a:t>
            </a:r>
            <a:r>
              <a:rPr lang="cs-CZ" sz="1400" dirty="0"/>
              <a:t>“, tj. interní spolupráce a externí kooperace.</a:t>
            </a:r>
          </a:p>
          <a:p>
            <a:pPr lvl="1" algn="just"/>
            <a:r>
              <a:rPr lang="cs-CZ" sz="1400" dirty="0"/>
              <a:t>ROZHODNOST: Stanovit si cíl a držet se ho, tj. jednat rozhodně - to zvyšuje sebejistotu a přináší úspěch rozhodovat se odpovědně (ve spojení se čtyřmi ostatními zásadami).</a:t>
            </a:r>
          </a:p>
          <a:p>
            <a:pPr lvl="1" algn="just"/>
            <a:r>
              <a:rPr lang="cs-CZ" sz="1400" dirty="0"/>
              <a:t>PROZÍRAVOST: Dívat se dále než za další roh a dlouhodobě rozeznávat šance. Kontinuálně sledovat cíle. Myslet dlouhodobě. Pracovat kontinuálně, tj. poučit se i z "prohraných bitev" a s odvahou a rozhodností setrvale pokračovat v práci zaměřené na cíl.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Příklad hodnot podniku</a:t>
            </a:r>
          </a:p>
        </p:txBody>
      </p:sp>
    </p:spTree>
    <p:extLst>
      <p:ext uri="{BB962C8B-B14F-4D97-AF65-F5344CB8AC3E}">
        <p14:creationId xmlns:p14="http://schemas.microsoft.com/office/powerpoint/2010/main" val="2564834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Cíle popisují, kam se má podnik dostat, tak aby byl zajištěn požadovaný budoucí stav, který má podniku zabezpečit zdravý růst a prosperitu. </a:t>
            </a:r>
          </a:p>
          <a:p>
            <a:pPr algn="just"/>
            <a:r>
              <a:rPr lang="cs-CZ" sz="1600" dirty="0"/>
              <a:t>Cíle představují úkoly, které musí podnik splnit ve vymezeném čase, aby dosáhla požadovaného stavu. </a:t>
            </a:r>
          </a:p>
          <a:p>
            <a:pPr algn="just"/>
            <a:r>
              <a:rPr lang="cs-CZ" sz="1600" dirty="0"/>
              <a:t>Cíle neobsahují pokyny ani instrukce, jak dosáhnout jejich naplnění, ale pouze požadovaný cílový stav.</a:t>
            </a:r>
          </a:p>
          <a:p>
            <a:pPr algn="just"/>
            <a:r>
              <a:rPr lang="cs-CZ" sz="1600" dirty="0"/>
              <a:t>Strategický cíl podniku představuje konkrétní žádoucí stav, jehož dosažení je předpokládáno v určitém časovém období.</a:t>
            </a:r>
          </a:p>
          <a:p>
            <a:pPr algn="just"/>
            <a:r>
              <a:rPr lang="cs-CZ" sz="1600" dirty="0"/>
              <a:t>Stanovení a znalost cílů poskytuje vedení podniku základ pro formování strategie podniku, pro její zaměření a konkrétnost. Prostřednictvím cílů se široce formulované poslání podniku i neurčitá rozvojová vize transformují do konkrétních budoucích výsledků a tím se stávají závazkem, o jehož splnění musí podnik usilovat ve vymezeném čase. </a:t>
            </a:r>
          </a:p>
          <a:p>
            <a:pPr algn="just"/>
            <a:r>
              <a:rPr lang="cs-CZ" sz="1600" b="1" dirty="0"/>
              <a:t>Jasně stanovené cíle </a:t>
            </a:r>
            <a:r>
              <a:rPr lang="cs-CZ" sz="1600" dirty="0"/>
              <a:t>se tak stávají konkrétními </a:t>
            </a:r>
            <a:r>
              <a:rPr lang="cs-CZ" sz="1600" b="1" dirty="0"/>
              <a:t>úkoly pro přesně určený časový horizont.</a:t>
            </a:r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Strategické cíle podniku</a:t>
            </a:r>
          </a:p>
        </p:txBody>
      </p:sp>
    </p:spTree>
    <p:extLst>
      <p:ext uri="{BB962C8B-B14F-4D97-AF65-F5344CB8AC3E}">
        <p14:creationId xmlns:p14="http://schemas.microsoft.com/office/powerpoint/2010/main" val="4513042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43921" y="68630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Obecně se říká, že strategické cíle musí být </a:t>
            </a:r>
            <a:r>
              <a:rPr lang="cs-CZ" sz="1600" b="1" dirty="0"/>
              <a:t>SMART</a:t>
            </a:r>
            <a:r>
              <a:rPr lang="cs-CZ" sz="1600" dirty="0"/>
              <a:t>:</a:t>
            </a:r>
          </a:p>
          <a:p>
            <a:pPr lvl="1" algn="just"/>
            <a:r>
              <a:rPr lang="cs-CZ" sz="1400" b="1" dirty="0"/>
              <a:t>S – </a:t>
            </a:r>
            <a:r>
              <a:rPr lang="cs-CZ" sz="1400" dirty="0"/>
              <a:t>specifický, originální, stimulující</a:t>
            </a:r>
          </a:p>
          <a:p>
            <a:pPr lvl="1" algn="just"/>
            <a:r>
              <a:rPr lang="cs-CZ" sz="1400" b="1" dirty="0"/>
              <a:t>M – </a:t>
            </a:r>
            <a:r>
              <a:rPr lang="cs-CZ" sz="1400" dirty="0"/>
              <a:t>měřitelný</a:t>
            </a:r>
          </a:p>
          <a:p>
            <a:pPr lvl="1" algn="just"/>
            <a:r>
              <a:rPr lang="cs-CZ" sz="1400" b="1" dirty="0"/>
              <a:t>A – </a:t>
            </a:r>
            <a:r>
              <a:rPr lang="cs-CZ" sz="1400" dirty="0"/>
              <a:t>akceptovatelný</a:t>
            </a:r>
          </a:p>
          <a:p>
            <a:pPr lvl="1" algn="just"/>
            <a:r>
              <a:rPr lang="cs-CZ" sz="1400" b="1" dirty="0"/>
              <a:t>R – </a:t>
            </a:r>
            <a:r>
              <a:rPr lang="cs-CZ" sz="1400" dirty="0"/>
              <a:t>reálný</a:t>
            </a:r>
          </a:p>
          <a:p>
            <a:pPr lvl="1" algn="just"/>
            <a:r>
              <a:rPr lang="cs-CZ" sz="1400" b="1" dirty="0"/>
              <a:t>T – </a:t>
            </a:r>
            <a:r>
              <a:rPr lang="cs-CZ" sz="1400" dirty="0"/>
              <a:t>termínovaný</a:t>
            </a:r>
          </a:p>
          <a:p>
            <a:pPr algn="just"/>
            <a:r>
              <a:rPr lang="cs-CZ" sz="1600" dirty="0"/>
              <a:t>V poslední době však se uplatňuje tento souhrn cílů v podobě zkratky </a:t>
            </a:r>
            <a:r>
              <a:rPr lang="cs-CZ" sz="1600" b="1" dirty="0"/>
              <a:t>SMARTEE</a:t>
            </a:r>
            <a:r>
              <a:rPr lang="cs-CZ" sz="1600" dirty="0"/>
              <a:t>:</a:t>
            </a:r>
          </a:p>
          <a:p>
            <a:pPr lvl="1" algn="just"/>
            <a:r>
              <a:rPr lang="cs-CZ" sz="1400" b="1" dirty="0"/>
              <a:t>S – </a:t>
            </a:r>
            <a:r>
              <a:rPr lang="cs-CZ" sz="1400" dirty="0"/>
              <a:t>specifický, originální, stimulující</a:t>
            </a:r>
          </a:p>
          <a:p>
            <a:pPr lvl="1" algn="just"/>
            <a:r>
              <a:rPr lang="cs-CZ" sz="1400" b="1" dirty="0"/>
              <a:t>M – </a:t>
            </a:r>
            <a:r>
              <a:rPr lang="cs-CZ" sz="1400" dirty="0"/>
              <a:t>měřitelný</a:t>
            </a:r>
          </a:p>
          <a:p>
            <a:pPr lvl="1" algn="just"/>
            <a:r>
              <a:rPr lang="cs-CZ" sz="1400" b="1" dirty="0"/>
              <a:t>A – </a:t>
            </a:r>
            <a:r>
              <a:rPr lang="cs-CZ" sz="1400" dirty="0"/>
              <a:t>akceptovatelný</a:t>
            </a:r>
          </a:p>
          <a:p>
            <a:pPr lvl="1" algn="just"/>
            <a:r>
              <a:rPr lang="cs-CZ" sz="1400" b="1" dirty="0"/>
              <a:t>R – </a:t>
            </a:r>
            <a:r>
              <a:rPr lang="cs-CZ" sz="1400" dirty="0"/>
              <a:t>reálný</a:t>
            </a:r>
          </a:p>
          <a:p>
            <a:pPr lvl="1" algn="just"/>
            <a:r>
              <a:rPr lang="cs-CZ" sz="1400" b="1" dirty="0"/>
              <a:t>T – </a:t>
            </a:r>
            <a:r>
              <a:rPr lang="cs-CZ" sz="1400" dirty="0"/>
              <a:t>termínovaný</a:t>
            </a:r>
          </a:p>
          <a:p>
            <a:pPr lvl="1" algn="just"/>
            <a:r>
              <a:rPr lang="cs-CZ" sz="1400" b="1" dirty="0"/>
              <a:t>E</a:t>
            </a:r>
            <a:r>
              <a:rPr lang="cs-CZ" sz="1400" dirty="0"/>
              <a:t> – efektivní, ekonomický</a:t>
            </a:r>
          </a:p>
          <a:p>
            <a:pPr lvl="1" algn="just"/>
            <a:r>
              <a:rPr lang="cs-CZ" sz="1400" b="1" dirty="0"/>
              <a:t>E – </a:t>
            </a:r>
            <a:r>
              <a:rPr lang="cs-CZ" sz="1400" dirty="0"/>
              <a:t>ekologický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Pravidla pro stanovení cílů podniku I</a:t>
            </a:r>
          </a:p>
        </p:txBody>
      </p:sp>
    </p:spTree>
    <p:extLst>
      <p:ext uri="{BB962C8B-B14F-4D97-AF65-F5344CB8AC3E}">
        <p14:creationId xmlns:p14="http://schemas.microsoft.com/office/powerpoint/2010/main" val="23357348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Někteří autoři používají k charakteristice vlastnosti cílů akronym </a:t>
            </a:r>
            <a:r>
              <a:rPr lang="cs-CZ" sz="1600" b="1" dirty="0"/>
              <a:t>SMARTER, </a:t>
            </a:r>
            <a:r>
              <a:rPr lang="cs-CZ" sz="1600" dirty="0"/>
              <a:t>který navazuje na starší akronyma </a:t>
            </a:r>
            <a:r>
              <a:rPr lang="cs-CZ" sz="1600" b="1" dirty="0"/>
              <a:t>SMART</a:t>
            </a:r>
            <a:r>
              <a:rPr lang="cs-CZ" sz="1600" dirty="0"/>
              <a:t> kde písmeno „</a:t>
            </a:r>
            <a:r>
              <a:rPr lang="cs-CZ" sz="1600" b="1" dirty="0"/>
              <a:t>E“ </a:t>
            </a:r>
            <a:r>
              <a:rPr lang="cs-CZ" sz="1600" dirty="0"/>
              <a:t>vyjadřuje vlastnost</a:t>
            </a:r>
            <a:r>
              <a:rPr lang="cs-CZ" sz="1600" b="1" dirty="0"/>
              <a:t> „</a:t>
            </a:r>
            <a:r>
              <a:rPr lang="cs-CZ" sz="1600" b="1" dirty="0" err="1"/>
              <a:t>ethical</a:t>
            </a:r>
            <a:r>
              <a:rPr lang="cs-CZ" sz="1600" b="1" dirty="0"/>
              <a:t> </a:t>
            </a:r>
            <a:r>
              <a:rPr lang="cs-CZ" sz="1600" dirty="0"/>
              <a:t>(etický) a písmeno </a:t>
            </a:r>
            <a:r>
              <a:rPr lang="cs-CZ" sz="1600" b="1" dirty="0"/>
              <a:t>„R“</a:t>
            </a:r>
            <a:r>
              <a:rPr lang="cs-CZ" sz="1600" dirty="0"/>
              <a:t> pak označuje </a:t>
            </a:r>
            <a:r>
              <a:rPr lang="cs-CZ" sz="1600" b="1" dirty="0" err="1"/>
              <a:t>resourced</a:t>
            </a:r>
            <a:r>
              <a:rPr lang="cs-CZ" sz="1600" b="1" dirty="0"/>
              <a:t> </a:t>
            </a:r>
            <a:r>
              <a:rPr lang="cs-CZ" sz="1600" dirty="0"/>
              <a:t>(zaměřený na zdroje).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V podmínkách České republiky někteří autoři využívají akronym </a:t>
            </a:r>
            <a:r>
              <a:rPr lang="cs-CZ" sz="1600" b="1" dirty="0"/>
              <a:t>KARAT, </a:t>
            </a:r>
            <a:r>
              <a:rPr lang="cs-CZ" sz="1600" dirty="0"/>
              <a:t>kde jednotlivá písmena označují následující vlastnosti cílů:</a:t>
            </a:r>
          </a:p>
          <a:p>
            <a:pPr lvl="1" algn="just"/>
            <a:r>
              <a:rPr lang="cs-CZ" sz="1600" b="1" dirty="0"/>
              <a:t>K – </a:t>
            </a:r>
            <a:r>
              <a:rPr lang="cs-CZ" sz="1600" dirty="0"/>
              <a:t>konkrétní</a:t>
            </a:r>
          </a:p>
          <a:p>
            <a:pPr lvl="1" algn="just"/>
            <a:r>
              <a:rPr lang="cs-CZ" sz="1600" b="1" dirty="0"/>
              <a:t>A – </a:t>
            </a:r>
            <a:r>
              <a:rPr lang="cs-CZ" sz="1600" dirty="0"/>
              <a:t>ambiciózní</a:t>
            </a:r>
          </a:p>
          <a:p>
            <a:pPr lvl="1" algn="just"/>
            <a:r>
              <a:rPr lang="cs-CZ" sz="1600" b="1" dirty="0"/>
              <a:t>R – </a:t>
            </a:r>
            <a:r>
              <a:rPr lang="cs-CZ" sz="1600" dirty="0"/>
              <a:t>reálné</a:t>
            </a:r>
          </a:p>
          <a:p>
            <a:pPr lvl="1" algn="just"/>
            <a:r>
              <a:rPr lang="cs-CZ" sz="1600" b="1" dirty="0"/>
              <a:t>A – </a:t>
            </a:r>
            <a:r>
              <a:rPr lang="cs-CZ" sz="1600" dirty="0"/>
              <a:t>akceptovatelné</a:t>
            </a:r>
          </a:p>
          <a:p>
            <a:pPr lvl="1" algn="just"/>
            <a:r>
              <a:rPr lang="cs-CZ" sz="1600" b="1" dirty="0"/>
              <a:t>T – </a:t>
            </a:r>
            <a:r>
              <a:rPr lang="cs-CZ" sz="1600" dirty="0"/>
              <a:t>terminované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Pravidla pro stanovení cílů podniku II</a:t>
            </a:r>
          </a:p>
        </p:txBody>
      </p:sp>
    </p:spTree>
    <p:extLst>
      <p:ext uri="{BB962C8B-B14F-4D97-AF65-F5344CB8AC3E}">
        <p14:creationId xmlns:p14="http://schemas.microsoft.com/office/powerpoint/2010/main" val="11396576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cíle týkající se postavení podniku na trhu (tržní podíl, objem prodeje, velikost obratu aj.);</a:t>
            </a:r>
          </a:p>
          <a:p>
            <a:pPr lvl="0" algn="just"/>
            <a:r>
              <a:rPr lang="cs-CZ" sz="1600" dirty="0"/>
              <a:t>cíle týkající se rentability (zisk, rentabilita z obratu, z vlastního a celkového kapitálu);</a:t>
            </a:r>
          </a:p>
          <a:p>
            <a:pPr lvl="0" algn="just"/>
            <a:r>
              <a:rPr lang="cs-CZ" sz="1600" dirty="0"/>
              <a:t>finanční cíle (likvidita, struktura kapitálu, úvěrová důvěra, schopnost samofinancování);</a:t>
            </a:r>
          </a:p>
          <a:p>
            <a:pPr lvl="0" algn="just"/>
            <a:r>
              <a:rPr lang="cs-CZ" sz="1600" dirty="0"/>
              <a:t>sociální cíle (ekonomické a sociální zabezpečení zaměstnanců, výkony a postoje zaměstnanců a managementu, rozvoj osobnosti, pracovní uspokojení);</a:t>
            </a:r>
          </a:p>
          <a:p>
            <a:pPr lvl="0" algn="just"/>
            <a:r>
              <a:rPr lang="cs-CZ" sz="1600" dirty="0"/>
              <a:t>cíle týkající se tržní prestiže a společenského postavení (image a prestiž, společenský a regionální vliv, politický vliv, vztah k veřejnosti aj.).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Skupiny oblasti cílů</a:t>
            </a:r>
          </a:p>
        </p:txBody>
      </p:sp>
    </p:spTree>
    <p:extLst>
      <p:ext uri="{BB962C8B-B14F-4D97-AF65-F5344CB8AC3E}">
        <p14:creationId xmlns:p14="http://schemas.microsoft.com/office/powerpoint/2010/main" val="7903060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V podstatě lze cíle rozdělit do dvou základních skupin, kam patří:</a:t>
            </a:r>
          </a:p>
          <a:p>
            <a:pPr lvl="1" algn="just"/>
            <a:r>
              <a:rPr lang="cs-CZ" sz="1600" b="1" dirty="0"/>
              <a:t>Cíle obecné</a:t>
            </a:r>
            <a:r>
              <a:rPr lang="cs-CZ" sz="1600" dirty="0"/>
              <a:t>, které představují integrující prvek, z něhož vychází jak strategické tak i operativní řízení. Většinou mají charakter </a:t>
            </a:r>
            <a:r>
              <a:rPr lang="cs-CZ" sz="1600" b="1" dirty="0"/>
              <a:t>vůdčí ideje a </a:t>
            </a:r>
            <a:r>
              <a:rPr lang="cs-CZ" sz="1600" dirty="0"/>
              <a:t>orientují se na dosažení hodnot a realizovatelnost vize i poslání.</a:t>
            </a:r>
          </a:p>
          <a:p>
            <a:pPr lvl="1" algn="just"/>
            <a:r>
              <a:rPr lang="cs-CZ" sz="1600" b="1" dirty="0"/>
              <a:t>Cíle konkrétní, </a:t>
            </a:r>
            <a:r>
              <a:rPr lang="cs-CZ" sz="1600" dirty="0"/>
              <a:t>které představují rozvití obecných cílů a jsou zaměřeny na hlavní aktivitu podniku, specifikuji potřebnou alokaci zdrojů a usměrňují budoucí rozhodování. Jedná se tudíž převážně o cíle operačního charakteru.</a:t>
            </a:r>
          </a:p>
          <a:p>
            <a:pPr algn="just"/>
            <a:r>
              <a:rPr lang="cs-CZ" sz="1600" b="1" dirty="0"/>
              <a:t>Hierarchizace cílů</a:t>
            </a:r>
            <a:r>
              <a:rPr lang="cs-CZ" sz="1600" dirty="0"/>
              <a:t> znamená, že pro formulaci cílů je vhodné použít diferencovaný přístup rozlišující různé úrovně cílů. Cíle potom můžeme dělit na:</a:t>
            </a:r>
          </a:p>
          <a:p>
            <a:pPr lvl="1" algn="just"/>
            <a:r>
              <a:rPr lang="cs-CZ" sz="1600" dirty="0"/>
              <a:t>nadřazené – vrcholové cíle (mise podniku, formulace identity podniku, podniková politika), </a:t>
            </a:r>
          </a:p>
          <a:p>
            <a:pPr lvl="1" algn="just"/>
            <a:r>
              <a:rPr lang="cs-CZ" sz="1600" dirty="0"/>
              <a:t>prováděcí cíle (cíle funkčních oblastí), </a:t>
            </a:r>
          </a:p>
          <a:p>
            <a:pPr lvl="1" algn="just"/>
            <a:r>
              <a:rPr lang="cs-CZ" sz="1600" dirty="0"/>
              <a:t>dílčí cíle </a:t>
            </a:r>
          </a:p>
          <a:p>
            <a:pPr lvl="1" algn="just"/>
            <a:r>
              <a:rPr lang="cs-CZ" sz="1600" dirty="0"/>
              <a:t>elementární cíle (operace s nástroji marketingového mixu).</a:t>
            </a:r>
          </a:p>
          <a:p>
            <a:pPr lvl="0" algn="just"/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Hierarchizace a skupiny cílů</a:t>
            </a:r>
          </a:p>
        </p:txBody>
      </p:sp>
    </p:spTree>
    <p:extLst>
      <p:ext uri="{BB962C8B-B14F-4D97-AF65-F5344CB8AC3E}">
        <p14:creationId xmlns:p14="http://schemas.microsoft.com/office/powerpoint/2010/main" val="21976691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82124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Správně vytvořené strategické cíle musí respektovat především potřebu a zájmy podniku přičemž vychází jak z podnikové vize tak poslání podniku. 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Často v průběhu vývoje strategie dochází ke změnám cílů, jimiž mohou být různé příčiny, jako je:</a:t>
            </a:r>
          </a:p>
          <a:p>
            <a:pPr lvl="1" algn="just"/>
            <a:r>
              <a:rPr lang="cs-CZ" sz="1600" dirty="0"/>
              <a:t>změna aspirací vedení podniku;</a:t>
            </a:r>
          </a:p>
          <a:p>
            <a:pPr lvl="1" algn="just"/>
            <a:r>
              <a:rPr lang="cs-CZ" sz="1600" dirty="0"/>
              <a:t>výraznější změny vnějšího prostředí – konkurence, legislativa, módní trendy;</a:t>
            </a:r>
          </a:p>
          <a:p>
            <a:pPr lvl="1" algn="just"/>
            <a:r>
              <a:rPr lang="cs-CZ" sz="1600" dirty="0"/>
              <a:t>změny v technologii výroby;</a:t>
            </a:r>
          </a:p>
          <a:p>
            <a:pPr lvl="1" algn="just"/>
            <a:r>
              <a:rPr lang="cs-CZ" sz="1600" dirty="0"/>
              <a:t>prodlužování životního stádia výrobků – jejich nová inovace.</a:t>
            </a:r>
          </a:p>
          <a:p>
            <a:pPr lvl="0" algn="just"/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Strategické cíle respektující potřeby a zájmy podniku</a:t>
            </a:r>
          </a:p>
        </p:txBody>
      </p:sp>
    </p:spTree>
    <p:extLst>
      <p:ext uri="{BB962C8B-B14F-4D97-AF65-F5344CB8AC3E}">
        <p14:creationId xmlns:p14="http://schemas.microsoft.com/office/powerpoint/2010/main" val="7394119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82124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S ohledem na skutečnost, že rozhodujícím činitelem na trhu je zákazník, většina cílů sleduje naplnění </a:t>
            </a:r>
            <a:r>
              <a:rPr lang="cs-CZ" sz="1600" b="1" dirty="0"/>
              <a:t>zájmů zákazníka, </a:t>
            </a:r>
            <a:r>
              <a:rPr lang="cs-CZ" sz="1600" dirty="0"/>
              <a:t>takže musí zajistit následující skutečnosti:</a:t>
            </a:r>
          </a:p>
          <a:p>
            <a:pPr lvl="1" algn="just"/>
            <a:r>
              <a:rPr lang="cs-CZ" sz="1600" dirty="0"/>
              <a:t>inovaci produktů podle přání a požadavků zákazníků;</a:t>
            </a:r>
          </a:p>
          <a:p>
            <a:pPr lvl="1" algn="just"/>
            <a:r>
              <a:rPr lang="cs-CZ" sz="1600" dirty="0"/>
              <a:t>spolehlivost produktů a jejich dodávek v požadované kvalitě, množství i čase;</a:t>
            </a:r>
          </a:p>
          <a:p>
            <a:pPr lvl="1" algn="just"/>
            <a:r>
              <a:rPr lang="cs-CZ" sz="1600" dirty="0"/>
              <a:t>odpovídající relace ceny k hodnotě;</a:t>
            </a:r>
          </a:p>
          <a:p>
            <a:pPr lvl="1" algn="just"/>
            <a:r>
              <a:rPr lang="cs-CZ" sz="1600" dirty="0"/>
              <a:t>požadované příznivé parametry výrobků a možnost jejich ekologické likvidace.</a:t>
            </a:r>
          </a:p>
          <a:p>
            <a:pPr lvl="0" algn="just"/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Strategické cíle respektující zájmy zákazníků</a:t>
            </a:r>
          </a:p>
        </p:txBody>
      </p:sp>
    </p:spTree>
    <p:extLst>
      <p:ext uri="{BB962C8B-B14F-4D97-AF65-F5344CB8AC3E}">
        <p14:creationId xmlns:p14="http://schemas.microsoft.com/office/powerpoint/2010/main" val="669502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82124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Jelikož spokojenost zákazníků závisí nejen na úrovni produktů, ale i na schopnostech pracovníkům podniku, je nutno zaměřit obsah cílů i vzhledem k </a:t>
            </a:r>
            <a:r>
              <a:rPr lang="cs-CZ" sz="1600" b="1" dirty="0"/>
              <a:t>zaměstnancům.</a:t>
            </a:r>
            <a:r>
              <a:rPr lang="cs-CZ" sz="1600" dirty="0"/>
              <a:t> Zde sledujeme následující toto cílové zaměření:</a:t>
            </a:r>
          </a:p>
          <a:p>
            <a:pPr lvl="1" algn="just"/>
            <a:r>
              <a:rPr lang="cs-CZ" sz="1600" dirty="0"/>
              <a:t>zvýšení jejich kvalifikace na potřebnou úroveň podle zaměření podniku;</a:t>
            </a:r>
          </a:p>
          <a:p>
            <a:pPr lvl="1" algn="just"/>
            <a:r>
              <a:rPr lang="cs-CZ" sz="1600" dirty="0"/>
              <a:t>vhodná motivace vedení podniku i řadových zaměstnanců;</a:t>
            </a:r>
          </a:p>
          <a:p>
            <a:pPr lvl="1" algn="just"/>
            <a:r>
              <a:rPr lang="cs-CZ" sz="1600" dirty="0"/>
              <a:t>zajištění perspektivní kariery pracovníků, kteří projeví požadované schopnosti;</a:t>
            </a:r>
          </a:p>
          <a:p>
            <a:pPr lvl="1" algn="just"/>
            <a:r>
              <a:rPr lang="cs-CZ" sz="1600" dirty="0"/>
              <a:t>uplatnění odpovídajícího sociálního programu v podobě zaměstnaneckých výhod;</a:t>
            </a:r>
          </a:p>
          <a:p>
            <a:pPr lvl="1" algn="just"/>
            <a:r>
              <a:rPr lang="cs-CZ" sz="1600" dirty="0"/>
              <a:t>zavedení odpovídajícího typu podnikové kultury.</a:t>
            </a:r>
          </a:p>
          <a:p>
            <a:pPr lvl="0" algn="just"/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Strategické cíle respektující zájmy zaměstnanců</a:t>
            </a:r>
          </a:p>
        </p:txBody>
      </p:sp>
    </p:spTree>
    <p:extLst>
      <p:ext uri="{BB962C8B-B14F-4D97-AF65-F5344CB8AC3E}">
        <p14:creationId xmlns:p14="http://schemas.microsoft.com/office/powerpoint/2010/main" val="2901334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Prognóza </a:t>
            </a:r>
            <a:r>
              <a:rPr lang="cs-CZ" sz="1600" dirty="0"/>
              <a:t>(Dvořáček, 1996) </a:t>
            </a:r>
            <a:r>
              <a:rPr lang="cs-CZ" sz="1600" i="1" dirty="0"/>
              <a:t>- </a:t>
            </a:r>
            <a:r>
              <a:rPr lang="cs-CZ" sz="1600" dirty="0"/>
              <a:t>kvalifikované a zdůvodněné vyjádření vztahující se k neznámé budoucí události, jejímž obsahem je pravděpodobnostní výpověď o budoucnosti s relativně vysokým stupněm spolehlivosti.</a:t>
            </a:r>
          </a:p>
          <a:p>
            <a:pPr algn="just">
              <a:buNone/>
            </a:pPr>
            <a:endParaRPr lang="cs-CZ" sz="1600" dirty="0"/>
          </a:p>
          <a:p>
            <a:pPr algn="just"/>
            <a:r>
              <a:rPr lang="cs-CZ" sz="1600" b="1" dirty="0"/>
              <a:t>Prognóza</a:t>
            </a:r>
            <a:r>
              <a:rPr lang="cs-CZ" sz="1600" dirty="0"/>
              <a:t> (</a:t>
            </a:r>
            <a:r>
              <a:rPr lang="cs-CZ" sz="1600" dirty="0" err="1"/>
              <a:t>Grasseová</a:t>
            </a:r>
            <a:r>
              <a:rPr lang="cs-CZ" sz="1600" dirty="0"/>
              <a:t>, 2013) - systém alternativních možných budoucích a variantních cest k nim vedoucích.</a:t>
            </a:r>
          </a:p>
          <a:p>
            <a:pPr algn="just">
              <a:buNone/>
            </a:pPr>
            <a:endParaRPr lang="cs-CZ" sz="1600" dirty="0"/>
          </a:p>
          <a:p>
            <a:pPr algn="just"/>
            <a:r>
              <a:rPr lang="cs-CZ" sz="1600" dirty="0"/>
              <a:t>Opírá se o vědecké poznatky a konkrétní metody.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Je systematicky odvozená, spolehlivě ohodnotitelná a nastává za určitých podmínek a v určitém čase.</a:t>
            </a:r>
          </a:p>
          <a:p>
            <a:pPr marL="0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Vymezení pojmu prognóza</a:t>
            </a:r>
          </a:p>
        </p:txBody>
      </p:sp>
    </p:spTree>
    <p:extLst>
      <p:ext uri="{BB962C8B-B14F-4D97-AF65-F5344CB8AC3E}">
        <p14:creationId xmlns:p14="http://schemas.microsoft.com/office/powerpoint/2010/main" val="3818344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8416" y="1159432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Současně však musí podnikové cíle zahrnovat i zásady respektující </a:t>
            </a:r>
            <a:r>
              <a:rPr lang="cs-CZ" sz="1600" b="1" dirty="0"/>
              <a:t>společenské cíle </a:t>
            </a:r>
            <a:r>
              <a:rPr lang="cs-CZ" sz="1600" dirty="0"/>
              <a:t>kam patří:</a:t>
            </a:r>
          </a:p>
          <a:p>
            <a:pPr lvl="1" algn="just"/>
            <a:r>
              <a:rPr lang="cs-CZ" sz="1600" dirty="0"/>
              <a:t>ochrana životního prostředí i národních tradic a bohatství;</a:t>
            </a:r>
          </a:p>
          <a:p>
            <a:pPr lvl="1" algn="just"/>
            <a:r>
              <a:rPr lang="cs-CZ" sz="1600" dirty="0"/>
              <a:t>dodržování právních i etických norem;</a:t>
            </a:r>
          </a:p>
          <a:p>
            <a:pPr lvl="1" algn="just"/>
            <a:r>
              <a:rPr lang="cs-CZ" sz="1600" dirty="0"/>
              <a:t>dodržování podmínek spravedlivé soutěže a morálního chování na trhu;</a:t>
            </a:r>
          </a:p>
          <a:p>
            <a:pPr lvl="1" algn="just"/>
            <a:r>
              <a:rPr lang="cs-CZ" sz="1600" dirty="0"/>
              <a:t>dodržování podmínek sociálních, pracovních apod.</a:t>
            </a:r>
          </a:p>
          <a:p>
            <a:pPr lvl="0" algn="just"/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Strategické cíle respektující zájmy společnosti</a:t>
            </a:r>
          </a:p>
        </p:txBody>
      </p:sp>
    </p:spTree>
    <p:extLst>
      <p:ext uri="{BB962C8B-B14F-4D97-AF65-F5344CB8AC3E}">
        <p14:creationId xmlns:p14="http://schemas.microsoft.com/office/powerpoint/2010/main" val="1809809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Strategické cíle podniku </a:t>
            </a:r>
            <a:r>
              <a:rPr lang="cs-CZ" sz="1600" dirty="0" err="1"/>
              <a:t>Geosan</a:t>
            </a:r>
            <a:r>
              <a:rPr lang="cs-CZ" sz="1600" dirty="0"/>
              <a:t> Group:</a:t>
            </a:r>
          </a:p>
          <a:p>
            <a:pPr lvl="1" algn="just"/>
            <a:r>
              <a:rPr lang="cs-CZ" sz="1400" dirty="0"/>
              <a:t>stát se jednou z nejvýznamnějších stavebních společností na tuzemském trhu a realizovat zakázky (stavební díla) celostátního významu</a:t>
            </a:r>
          </a:p>
          <a:p>
            <a:pPr lvl="1" algn="just"/>
            <a:r>
              <a:rPr lang="cs-CZ" sz="1400" dirty="0"/>
              <a:t>přispívat svou činností ke zvýšení úrovně realizovaných stavebních děl na tuzemském trhu, ale i v zahraničí</a:t>
            </a:r>
          </a:p>
          <a:p>
            <a:pPr lvl="1" algn="just"/>
            <a:r>
              <a:rPr lang="cs-CZ" sz="1400" dirty="0"/>
              <a:t>v rámci realizace občanské a bytové výstavby zvyšovat standard bydlení</a:t>
            </a:r>
          </a:p>
          <a:p>
            <a:pPr lvl="1" algn="just"/>
            <a:r>
              <a:rPr lang="cs-CZ" sz="1400" dirty="0"/>
              <a:t>být stabilním a solidním podnikatelským partnerem</a:t>
            </a:r>
          </a:p>
          <a:p>
            <a:pPr lvl="1" algn="just"/>
            <a:r>
              <a:rPr lang="cs-CZ" sz="1400" dirty="0"/>
              <a:t>zvýšit a upevnit jistotu a důvěru současných i budoucích zákazníků a subdodavatelů ve stabilitu, serióznost a solidnost společnosti</a:t>
            </a:r>
          </a:p>
          <a:p>
            <a:pPr lvl="1" algn="just"/>
            <a:r>
              <a:rPr lang="cs-CZ" sz="1400" dirty="0"/>
              <a:t>zvyšovat a upevňovat jakost všech prováděných činností</a:t>
            </a:r>
          </a:p>
          <a:p>
            <a:pPr lvl="1" algn="just"/>
            <a:r>
              <a:rPr lang="cs-CZ" sz="1400" dirty="0"/>
              <a:t>neustále rozvíjet a zvyšovat úroveň vzdělávání svých zaměstnanců</a:t>
            </a:r>
          </a:p>
          <a:p>
            <a:pPr lvl="1" algn="just"/>
            <a:r>
              <a:rPr lang="cs-CZ" sz="1400" dirty="0"/>
              <a:t>reagovat pružně na změny v oblasti stavebnictví, rychle se přizpůsobovat novým parametrům Evropské unie se zvýšeným důrazem na dopad prováděných činností na životní prostředí</a:t>
            </a:r>
          </a:p>
          <a:p>
            <a:pPr lvl="1" algn="just"/>
            <a:r>
              <a:rPr lang="cs-CZ" sz="1400" dirty="0"/>
              <a:t>stát se významnou konkurencí stavebním společnostem členských států Evropské unie</a:t>
            </a:r>
          </a:p>
          <a:p>
            <a:pPr lvl="0" algn="just"/>
            <a:endParaRPr lang="cs-CZ" sz="1600" dirty="0"/>
          </a:p>
          <a:p>
            <a:pPr lvl="0" algn="just"/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Příklad strategických cílů</a:t>
            </a:r>
          </a:p>
        </p:txBody>
      </p:sp>
    </p:spTree>
    <p:extLst>
      <p:ext uri="{BB962C8B-B14F-4D97-AF65-F5344CB8AC3E}">
        <p14:creationId xmlns:p14="http://schemas.microsoft.com/office/powerpoint/2010/main" val="41701937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Strategie představuje kroky, které vedou k naplnění stanoveného strategického cíle, přičemž strategický cíl podniku představuje konkrétní žádoucí stav, jehož dosažení je předpokládáno v určitém časovém období.</a:t>
            </a:r>
          </a:p>
          <a:p>
            <a:pPr algn="just"/>
            <a:r>
              <a:rPr lang="cs-CZ" sz="1600" dirty="0"/>
              <a:t>Strategie  je soubor cílených kroků, které firma podniká, aby získala a udržela si lepší výkonnost ve srovnání s konkurencí. (</a:t>
            </a:r>
            <a:r>
              <a:rPr lang="cs-CZ" sz="1600" dirty="0" err="1"/>
              <a:t>Rothaermel</a:t>
            </a:r>
            <a:r>
              <a:rPr lang="cs-CZ" sz="1600" dirty="0"/>
              <a:t>, 2017)</a:t>
            </a:r>
          </a:p>
          <a:p>
            <a:pPr algn="just"/>
            <a:r>
              <a:rPr lang="cs-CZ" sz="1600" dirty="0"/>
              <a:t>Strategie je soubor cíleně řízených aktivit, které podniku umožní získat a udržet prvotřídní výkon vzhledem ke konkurentům. Jedná se o koncepci dlouhodobé povahy, která má přinést organizaci dlouhodobě udržitelnou konkurenční výhodu a tím upevnit její postavení na trhu. (</a:t>
            </a:r>
            <a:r>
              <a:rPr lang="cs-CZ" sz="1600" dirty="0" err="1"/>
              <a:t>McGrath</a:t>
            </a:r>
            <a:r>
              <a:rPr lang="cs-CZ" sz="1600" dirty="0"/>
              <a:t>, 2013)</a:t>
            </a:r>
          </a:p>
          <a:p>
            <a:pPr algn="just"/>
            <a:r>
              <a:rPr lang="cs-CZ" sz="1600" dirty="0"/>
              <a:t>Strategie definuje osobitý přístup společnosti ke konkurenci a konkurenční výhody, na kterých bude založena. (M.E. Porter)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336704" cy="507703"/>
          </a:xfrm>
        </p:spPr>
        <p:txBody>
          <a:bodyPr/>
          <a:lstStyle/>
          <a:p>
            <a:r>
              <a:rPr lang="cs-CZ" dirty="0"/>
              <a:t>Strategie</a:t>
            </a:r>
          </a:p>
        </p:txBody>
      </p:sp>
    </p:spTree>
    <p:extLst>
      <p:ext uri="{BB962C8B-B14F-4D97-AF65-F5344CB8AC3E}">
        <p14:creationId xmlns:p14="http://schemas.microsoft.com/office/powerpoint/2010/main" val="1998929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 err="1"/>
              <a:t>Rumelt</a:t>
            </a:r>
            <a:r>
              <a:rPr lang="cs-CZ" sz="1600" dirty="0"/>
              <a:t> (2011) poukazuje na to, co strategie není: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600" b="1" dirty="0"/>
              <a:t>Strategie není bombastické prohlášení </a:t>
            </a:r>
            <a:r>
              <a:rPr lang="cs-CZ" sz="1600" dirty="0"/>
              <a:t>(jako třeba: Naše strategie je zvítězit), které je pouhou propagací vlastních přání a myšlenek.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600" b="1" dirty="0"/>
              <a:t>Strategie není neschopnost čelit konkurenčním výzvám</a:t>
            </a:r>
            <a:r>
              <a:rPr lang="cs-CZ" sz="1600" dirty="0"/>
              <a:t>, kdy podnik nemá jasně definované konkurenční možnosti a manažeři nemají přesně stanovený postup.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600" b="1" dirty="0"/>
              <a:t>Strategie nejsou operativní opatření, konkurenční srovnání nebo taktické nástroje </a:t>
            </a:r>
            <a:r>
              <a:rPr lang="cs-CZ" sz="1600" dirty="0"/>
              <a:t>(jako např. slevy, marketingová opatření apod.).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336704" cy="507703"/>
          </a:xfrm>
        </p:spPr>
        <p:txBody>
          <a:bodyPr/>
          <a:lstStyle/>
          <a:p>
            <a:r>
              <a:rPr lang="cs-CZ" dirty="0"/>
              <a:t>Co strategie není</a:t>
            </a:r>
          </a:p>
        </p:txBody>
      </p:sp>
    </p:spTree>
    <p:extLst>
      <p:ext uri="{BB962C8B-B14F-4D97-AF65-F5344CB8AC3E}">
        <p14:creationId xmlns:p14="http://schemas.microsoft.com/office/powerpoint/2010/main" val="1285104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/>
              <a:t>„Dobrá strategie“ je tvořena třemi elementy (</a:t>
            </a:r>
            <a:r>
              <a:rPr lang="cs-CZ" sz="1600" dirty="0" err="1"/>
              <a:t>Rothaermel</a:t>
            </a:r>
            <a:r>
              <a:rPr lang="cs-CZ" sz="1600" dirty="0"/>
              <a:t>, 2017):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600" b="1" dirty="0"/>
              <a:t>Diagnostika konkurenční výzvy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600" b="1" dirty="0"/>
              <a:t>Hlavní politika k řešení konkurenční výzvy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600" b="1" dirty="0"/>
              <a:t>Soubor ucelených opatření k realizaci hlavní politiky podniku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endParaRPr lang="cs-CZ" sz="1600" b="1" dirty="0"/>
          </a:p>
          <a:p>
            <a:pPr marL="0" lvl="1" indent="0" algn="just">
              <a:buNone/>
            </a:pPr>
            <a:r>
              <a:rPr lang="cs-CZ" sz="1600" dirty="0"/>
              <a:t>Koncepční rámec strategie podle M.E. </a:t>
            </a:r>
            <a:r>
              <a:rPr lang="cs-CZ" sz="1600" dirty="0" err="1"/>
              <a:t>Portera</a:t>
            </a:r>
            <a:r>
              <a:rPr lang="cs-CZ" sz="1600" dirty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600" b="1" dirty="0"/>
              <a:t>Jedinečnost (unikátnost)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600" b="1" dirty="0"/>
              <a:t>Vytváření kompromisů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600" b="1" dirty="0"/>
              <a:t>Soulad v celém hodnotovém řetězci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endParaRPr lang="cs-CZ" sz="1600" b="1" dirty="0"/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600" b="1" dirty="0"/>
              <a:t>M.E. Porter: být nejlepší x být jedinečný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336704" cy="507703"/>
          </a:xfrm>
        </p:spPr>
        <p:txBody>
          <a:bodyPr/>
          <a:lstStyle/>
          <a:p>
            <a:r>
              <a:rPr lang="cs-CZ" dirty="0"/>
              <a:t>„Dobrá strategie“</a:t>
            </a:r>
          </a:p>
        </p:txBody>
      </p:sp>
    </p:spTree>
    <p:extLst>
      <p:ext uri="{BB962C8B-B14F-4D97-AF65-F5344CB8AC3E}">
        <p14:creationId xmlns:p14="http://schemas.microsoft.com/office/powerpoint/2010/main" val="3639488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Udržitelná konkurenční výhoda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Konkurenční nevýhoda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Konkurenční parita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endParaRPr lang="cs-CZ" sz="1600" b="1" dirty="0"/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Strategické umístění</a:t>
            </a:r>
            <a:r>
              <a:rPr lang="cs-CZ" sz="2000" dirty="0"/>
              <a:t>: vyšší hodnota x náklady – </a:t>
            </a:r>
            <a:r>
              <a:rPr lang="cs-CZ" sz="2000" b="1" dirty="0"/>
              <a:t>ekonomický přínos</a:t>
            </a:r>
            <a:r>
              <a:rPr lang="cs-CZ" sz="2000" dirty="0"/>
              <a:t> (největší rozdíl) – </a:t>
            </a:r>
            <a:r>
              <a:rPr lang="cs-CZ" sz="2000" b="1" dirty="0"/>
              <a:t>kompromis</a:t>
            </a:r>
            <a:r>
              <a:rPr lang="cs-CZ" sz="2000" dirty="0"/>
              <a:t> 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336704" cy="507703"/>
          </a:xfrm>
        </p:spPr>
        <p:txBody>
          <a:bodyPr/>
          <a:lstStyle/>
          <a:p>
            <a:r>
              <a:rPr lang="cs-CZ" dirty="0"/>
              <a:t>Strategie a konkurenční výhoda</a:t>
            </a:r>
          </a:p>
        </p:txBody>
      </p:sp>
    </p:spTree>
    <p:extLst>
      <p:ext uri="{BB962C8B-B14F-4D97-AF65-F5344CB8AC3E}">
        <p14:creationId xmlns:p14="http://schemas.microsoft.com/office/powerpoint/2010/main" val="818428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1170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top management podniku</a:t>
            </a:r>
          </a:p>
          <a:p>
            <a:pPr lvl="0" algn="just"/>
            <a:r>
              <a:rPr lang="cs-CZ" sz="1600" dirty="0"/>
              <a:t>pracovníci střední úrovně managementu </a:t>
            </a:r>
          </a:p>
          <a:p>
            <a:pPr lvl="0" algn="just"/>
            <a:r>
              <a:rPr lang="cs-CZ" sz="1600" dirty="0"/>
              <a:t>externisté</a:t>
            </a:r>
          </a:p>
          <a:p>
            <a:pPr algn="just"/>
            <a:r>
              <a:rPr lang="cs-CZ" sz="1600" dirty="0"/>
              <a:t>vlastnící podniku</a:t>
            </a:r>
          </a:p>
          <a:p>
            <a:pPr algn="just"/>
            <a:r>
              <a:rPr lang="cs-CZ" sz="1600" dirty="0"/>
              <a:t>zaměstnanci</a:t>
            </a:r>
          </a:p>
          <a:p>
            <a:pPr lvl="0" algn="just"/>
            <a:r>
              <a:rPr lang="cs-CZ" sz="1600" dirty="0"/>
              <a:t>odbory</a:t>
            </a:r>
          </a:p>
          <a:p>
            <a:pPr lvl="0" algn="just"/>
            <a:r>
              <a:rPr lang="cs-CZ" sz="1600" dirty="0"/>
              <a:t>věřitelé</a:t>
            </a:r>
          </a:p>
          <a:p>
            <a:pPr algn="just"/>
            <a:r>
              <a:rPr lang="cs-CZ" sz="1600" dirty="0"/>
              <a:t>zákazníci</a:t>
            </a:r>
          </a:p>
          <a:p>
            <a:pPr lvl="0" algn="just"/>
            <a:r>
              <a:rPr lang="cs-CZ" sz="1600" dirty="0"/>
              <a:t>dodavatelé</a:t>
            </a:r>
          </a:p>
          <a:p>
            <a:pPr lvl="0" algn="just"/>
            <a:r>
              <a:rPr lang="cs-CZ" sz="1600" dirty="0"/>
              <a:t>konkurenti</a:t>
            </a:r>
          </a:p>
          <a:p>
            <a:pPr lvl="0" algn="just"/>
            <a:r>
              <a:rPr lang="cs-CZ" sz="1600" dirty="0"/>
              <a:t>místní komunita </a:t>
            </a:r>
          </a:p>
          <a:p>
            <a:pPr lvl="0" algn="just"/>
            <a:r>
              <a:rPr lang="cs-CZ" sz="1600" dirty="0"/>
              <a:t>široká veřejnost</a:t>
            </a:r>
          </a:p>
          <a:p>
            <a:pPr algn="just"/>
            <a:r>
              <a:rPr lang="cs-CZ" sz="1600" dirty="0"/>
              <a:t>stát (vláda)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Zájmové skupiny podílející se na tvorbě podnikové strategie</a:t>
            </a:r>
          </a:p>
        </p:txBody>
      </p:sp>
    </p:spTree>
    <p:extLst>
      <p:ext uri="{BB962C8B-B14F-4D97-AF65-F5344CB8AC3E}">
        <p14:creationId xmlns:p14="http://schemas.microsoft.com/office/powerpoint/2010/main" val="1294590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Strategické plánování</a:t>
            </a:r>
          </a:p>
          <a:p>
            <a:pPr lvl="1" algn="just"/>
            <a:r>
              <a:rPr lang="cs-CZ" sz="1400" dirty="0"/>
              <a:t>Strategická analýza</a:t>
            </a:r>
          </a:p>
          <a:p>
            <a:pPr lvl="1" algn="just"/>
            <a:r>
              <a:rPr lang="cs-CZ" sz="1400" dirty="0"/>
              <a:t>Stanovení strategického cíle</a:t>
            </a:r>
          </a:p>
          <a:p>
            <a:pPr lvl="1" algn="just"/>
            <a:r>
              <a:rPr lang="cs-CZ" sz="1400" dirty="0"/>
              <a:t>Formulace strategie</a:t>
            </a:r>
          </a:p>
          <a:p>
            <a:pPr lvl="1" algn="just"/>
            <a:r>
              <a:rPr lang="cs-CZ" sz="1400" dirty="0"/>
              <a:t>Tvorba strategického plánu</a:t>
            </a:r>
          </a:p>
          <a:p>
            <a:pPr algn="just"/>
            <a:r>
              <a:rPr lang="cs-CZ" sz="1600" b="1" dirty="0"/>
              <a:t>Implementace strategie</a:t>
            </a:r>
          </a:p>
          <a:p>
            <a:pPr marL="0" indent="0" algn="just">
              <a:buNone/>
            </a:pPr>
            <a:endParaRPr lang="cs-CZ" sz="1600" b="1" dirty="0"/>
          </a:p>
          <a:p>
            <a:pPr algn="just"/>
            <a:r>
              <a:rPr lang="cs-CZ" sz="1600" b="1" dirty="0"/>
              <a:t>Strategická kontrola</a:t>
            </a:r>
          </a:p>
          <a:p>
            <a:endParaRPr lang="cs-CZ" sz="1600" dirty="0"/>
          </a:p>
          <a:p>
            <a:pPr marL="0" indent="0" algn="just">
              <a:buNone/>
            </a:pPr>
            <a:endParaRPr lang="cs-CZ" sz="1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Model strategie podniku</a:t>
            </a:r>
          </a:p>
        </p:txBody>
      </p:sp>
    </p:spTree>
    <p:extLst>
      <p:ext uri="{BB962C8B-B14F-4D97-AF65-F5344CB8AC3E}">
        <p14:creationId xmlns:p14="http://schemas.microsoft.com/office/powerpoint/2010/main" val="3251240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/>
              <a:t>Autoři: T. J. </a:t>
            </a:r>
            <a:r>
              <a:rPr lang="cs-CZ" sz="1600" dirty="0" err="1"/>
              <a:t>Wheelen</a:t>
            </a:r>
            <a:r>
              <a:rPr lang="cs-CZ" sz="1600" dirty="0"/>
              <a:t> a D. J. </a:t>
            </a:r>
            <a:r>
              <a:rPr lang="cs-CZ" sz="1600" dirty="0" err="1"/>
              <a:t>Hunger</a:t>
            </a:r>
            <a:endParaRPr lang="cs-CZ" sz="1600" dirty="0"/>
          </a:p>
          <a:p>
            <a:pPr marL="0" indent="0" algn="just">
              <a:buNone/>
            </a:pPr>
            <a:r>
              <a:rPr lang="cs-CZ" sz="1600" dirty="0"/>
              <a:t>Čtyři základní fáze</a:t>
            </a:r>
          </a:p>
          <a:p>
            <a:pPr algn="just"/>
            <a:r>
              <a:rPr lang="cs-CZ" sz="1600" b="1" dirty="0"/>
              <a:t>Zkoumání prostředí</a:t>
            </a:r>
          </a:p>
          <a:p>
            <a:pPr lvl="1" algn="just"/>
            <a:r>
              <a:rPr lang="cs-CZ" sz="1200" dirty="0"/>
              <a:t>Analýza externích a interních východisek</a:t>
            </a:r>
          </a:p>
          <a:p>
            <a:pPr algn="just"/>
            <a:r>
              <a:rPr lang="cs-CZ" sz="1600" b="1" dirty="0"/>
              <a:t>Formulace strategie</a:t>
            </a:r>
          </a:p>
          <a:p>
            <a:pPr lvl="1" algn="just"/>
            <a:r>
              <a:rPr lang="cs-CZ" sz="1200" dirty="0"/>
              <a:t>Tvorba vize, mise a cíle</a:t>
            </a:r>
          </a:p>
          <a:p>
            <a:pPr lvl="1" algn="just"/>
            <a:r>
              <a:rPr lang="cs-CZ" sz="1200" dirty="0"/>
              <a:t>Strategie </a:t>
            </a:r>
          </a:p>
          <a:p>
            <a:pPr lvl="1" algn="just"/>
            <a:r>
              <a:rPr lang="cs-CZ" sz="1200" dirty="0"/>
              <a:t>Politiky </a:t>
            </a:r>
          </a:p>
          <a:p>
            <a:pPr algn="just"/>
            <a:r>
              <a:rPr lang="cs-CZ" sz="1600" b="1" dirty="0"/>
              <a:t>Implementace a realizace strategie</a:t>
            </a:r>
          </a:p>
          <a:p>
            <a:pPr lvl="1" algn="just"/>
            <a:r>
              <a:rPr lang="cs-CZ" sz="1200" dirty="0"/>
              <a:t>Programy</a:t>
            </a:r>
          </a:p>
          <a:p>
            <a:pPr lvl="1" algn="just"/>
            <a:r>
              <a:rPr lang="cs-CZ" sz="1200" dirty="0"/>
              <a:t>Rozpočty</a:t>
            </a:r>
          </a:p>
          <a:p>
            <a:pPr lvl="1" algn="just"/>
            <a:r>
              <a:rPr lang="cs-CZ" sz="1200" dirty="0"/>
              <a:t>Procedury </a:t>
            </a:r>
          </a:p>
          <a:p>
            <a:pPr algn="just"/>
            <a:r>
              <a:rPr lang="cs-CZ" sz="1600" b="1" dirty="0"/>
              <a:t>Hodnocení a kontrola</a:t>
            </a:r>
          </a:p>
          <a:p>
            <a:pPr lvl="1" algn="just"/>
            <a:r>
              <a:rPr lang="cs-CZ" sz="1200" dirty="0"/>
              <a:t>Sledování výkonu</a:t>
            </a:r>
          </a:p>
          <a:p>
            <a:pPr lvl="1" algn="just"/>
            <a:r>
              <a:rPr lang="cs-CZ" sz="1200" dirty="0"/>
              <a:t>Vyhodnocování odchylek</a:t>
            </a:r>
          </a:p>
          <a:p>
            <a:pPr lvl="1" algn="just"/>
            <a:r>
              <a:rPr lang="cs-CZ" sz="1200" dirty="0"/>
              <a:t>Korekce </a:t>
            </a:r>
          </a:p>
          <a:p>
            <a:pPr marL="457200" lvl="1" indent="0" algn="just">
              <a:buNone/>
            </a:pPr>
            <a:endParaRPr lang="cs-CZ" sz="1200" b="1" dirty="0"/>
          </a:p>
          <a:p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92688" cy="507703"/>
          </a:xfrm>
        </p:spPr>
        <p:txBody>
          <a:bodyPr/>
          <a:lstStyle/>
          <a:p>
            <a:r>
              <a:rPr lang="cs-CZ" dirty="0" err="1"/>
              <a:t>Whelenův</a:t>
            </a:r>
            <a:r>
              <a:rPr lang="cs-CZ" dirty="0"/>
              <a:t> model strategického managementu</a:t>
            </a:r>
          </a:p>
        </p:txBody>
      </p:sp>
    </p:spTree>
    <p:extLst>
      <p:ext uri="{BB962C8B-B14F-4D97-AF65-F5344CB8AC3E}">
        <p14:creationId xmlns:p14="http://schemas.microsoft.com/office/powerpoint/2010/main" val="3201055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/>
              <a:t>Autoři: A. A. Thompson a </a:t>
            </a:r>
            <a:r>
              <a:rPr lang="cs-CZ" sz="1600" dirty="0" err="1"/>
              <a:t>A</a:t>
            </a:r>
            <a:r>
              <a:rPr lang="cs-CZ" sz="1600" dirty="0"/>
              <a:t>. J. </a:t>
            </a:r>
            <a:r>
              <a:rPr lang="cs-CZ" sz="1600" dirty="0" err="1"/>
              <a:t>Strickland</a:t>
            </a:r>
            <a:r>
              <a:rPr lang="cs-CZ" sz="1600" dirty="0"/>
              <a:t> III.</a:t>
            </a:r>
          </a:p>
          <a:p>
            <a:pPr marL="457200" lvl="1" indent="0" algn="just">
              <a:buNone/>
            </a:pPr>
            <a:endParaRPr lang="cs-CZ" sz="1200" b="1" dirty="0"/>
          </a:p>
          <a:p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92688" cy="507703"/>
          </a:xfrm>
        </p:spPr>
        <p:txBody>
          <a:bodyPr/>
          <a:lstStyle/>
          <a:p>
            <a:r>
              <a:rPr lang="cs-CZ" dirty="0" err="1"/>
              <a:t>Thompsonův</a:t>
            </a:r>
            <a:r>
              <a:rPr lang="cs-CZ" dirty="0"/>
              <a:t> a </a:t>
            </a:r>
            <a:r>
              <a:rPr lang="cs-CZ" dirty="0" err="1"/>
              <a:t>Stricklandův</a:t>
            </a:r>
            <a:r>
              <a:rPr lang="cs-CZ" dirty="0"/>
              <a:t> model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552" y="1347614"/>
            <a:ext cx="1224136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91952" y="1500014"/>
            <a:ext cx="1224136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844352" y="1652414"/>
            <a:ext cx="1224136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996752" y="1804814"/>
            <a:ext cx="1224136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149152" y="1957214"/>
            <a:ext cx="1224136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301552" y="2109614"/>
            <a:ext cx="1224136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174371" y="2816608"/>
            <a:ext cx="1224136" cy="120032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Vylepšení/změna podle potřeby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374831" y="1263592"/>
            <a:ext cx="1224136" cy="120032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Vymezení předmětu podnikání a mise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685019" y="1268486"/>
            <a:ext cx="1224136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Stanovení cílů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3085750" y="1263592"/>
            <a:ext cx="1224136" cy="92333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Hodnocení a volba strategie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4512417" y="1251108"/>
            <a:ext cx="1224136" cy="92333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Zavádění a realizace strategie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5863016" y="1263592"/>
            <a:ext cx="2373774" cy="120032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Zhodnocení výsledků</a:t>
            </a:r>
          </a:p>
          <a:p>
            <a:r>
              <a:rPr lang="cs-CZ" dirty="0"/>
              <a:t>Analýza</a:t>
            </a:r>
          </a:p>
          <a:p>
            <a:r>
              <a:rPr lang="cs-CZ" dirty="0"/>
              <a:t>Iniciování opravných opatření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393558" y="2821468"/>
            <a:ext cx="1291461" cy="92333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Revidování podle potřeby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1758452" y="2821468"/>
            <a:ext cx="1291461" cy="92333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Revidování podle potřeby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4549476" y="2821467"/>
            <a:ext cx="1224136" cy="120032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Vylepšení/změna podle potřeby</a:t>
            </a:r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1598967" y="1500014"/>
            <a:ext cx="860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V="1">
            <a:off x="2909155" y="1512437"/>
            <a:ext cx="17659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 flipV="1">
            <a:off x="4321766" y="1480645"/>
            <a:ext cx="17659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 flipV="1">
            <a:off x="5719876" y="1479749"/>
            <a:ext cx="17659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>
            <a:off x="7236296" y="2463921"/>
            <a:ext cx="0" cy="18360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H="1">
            <a:off x="986899" y="4371950"/>
            <a:ext cx="62493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/>
          <p:nvPr/>
        </p:nvCxnSpPr>
        <p:spPr>
          <a:xfrm flipH="1" flipV="1">
            <a:off x="996752" y="3836269"/>
            <a:ext cx="1" cy="463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/>
          <p:nvPr/>
        </p:nvCxnSpPr>
        <p:spPr>
          <a:xfrm flipV="1">
            <a:off x="2379887" y="3851564"/>
            <a:ext cx="3095" cy="4196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/>
          <p:nvPr/>
        </p:nvCxnSpPr>
        <p:spPr>
          <a:xfrm flipV="1">
            <a:off x="3697818" y="4094926"/>
            <a:ext cx="0" cy="2039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 flipV="1">
            <a:off x="5124485" y="4094925"/>
            <a:ext cx="0" cy="2039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 flipV="1">
            <a:off x="986899" y="2545381"/>
            <a:ext cx="0" cy="2039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/>
          <p:nvPr/>
        </p:nvCxnSpPr>
        <p:spPr>
          <a:xfrm flipV="1">
            <a:off x="2363367" y="2359987"/>
            <a:ext cx="3095" cy="4196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V="1">
            <a:off x="3696270" y="2295826"/>
            <a:ext cx="3095" cy="4196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/>
          <p:cNvCxnSpPr/>
          <p:nvPr/>
        </p:nvCxnSpPr>
        <p:spPr>
          <a:xfrm flipV="1">
            <a:off x="5063501" y="2300933"/>
            <a:ext cx="3095" cy="4196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3460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Kvalitní, nezkreslené a komplexní </a:t>
            </a:r>
            <a:r>
              <a:rPr lang="cs-CZ" sz="1600" b="1" dirty="0"/>
              <a:t>informace.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dirty="0"/>
              <a:t>Dobré a objektivní </a:t>
            </a:r>
            <a:r>
              <a:rPr lang="cs-CZ" sz="1600" b="1" dirty="0"/>
              <a:t>zpracování informačních vstupů.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dirty="0"/>
              <a:t>Postoje a schopnosti </a:t>
            </a:r>
            <a:r>
              <a:rPr lang="cs-CZ" sz="1600" b="1" dirty="0"/>
              <a:t>zpracovatelů.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dirty="0"/>
              <a:t>Pochopení a vhodná aplikace světových </a:t>
            </a:r>
            <a:r>
              <a:rPr lang="cs-CZ" sz="1600" b="1" dirty="0" err="1"/>
              <a:t>megatrendů</a:t>
            </a:r>
            <a:r>
              <a:rPr lang="cs-CZ" sz="1600" b="1" dirty="0"/>
              <a:t> </a:t>
            </a:r>
            <a:r>
              <a:rPr lang="cs-CZ" sz="1600" dirty="0"/>
              <a:t>do vnitřní oblasti vlastního podnikání daného podniku.</a:t>
            </a:r>
          </a:p>
          <a:p>
            <a:pPr marL="0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/>
              <a:t>Faktory ovlivňující kvalitu prognózy</a:t>
            </a:r>
          </a:p>
        </p:txBody>
      </p:sp>
    </p:spTree>
    <p:extLst>
      <p:ext uri="{BB962C8B-B14F-4D97-AF65-F5344CB8AC3E}">
        <p14:creationId xmlns:p14="http://schemas.microsoft.com/office/powerpoint/2010/main" val="2856431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/>
              <a:t>Autoři: G. Johnson a K. </a:t>
            </a:r>
            <a:r>
              <a:rPr lang="cs-CZ" sz="1600" dirty="0" err="1"/>
              <a:t>Scholes</a:t>
            </a:r>
            <a:endParaRPr lang="cs-CZ" sz="1600" dirty="0"/>
          </a:p>
          <a:p>
            <a:pPr marL="0" indent="0" algn="just">
              <a:buNone/>
            </a:pPr>
            <a:r>
              <a:rPr lang="cs-CZ" sz="1600" dirty="0"/>
              <a:t>Tři základní fáze</a:t>
            </a:r>
          </a:p>
          <a:p>
            <a:pPr algn="just"/>
            <a:r>
              <a:rPr lang="cs-CZ" sz="1600" b="1" dirty="0"/>
              <a:t>Strategická analýza</a:t>
            </a:r>
          </a:p>
          <a:p>
            <a:pPr lvl="1" algn="just"/>
            <a:r>
              <a:rPr lang="cs-CZ" sz="1400" dirty="0"/>
              <a:t>Zjištění strategické polohy organizace</a:t>
            </a:r>
          </a:p>
          <a:p>
            <a:pPr lvl="1" algn="just"/>
            <a:r>
              <a:rPr lang="cs-CZ" sz="1400" dirty="0"/>
              <a:t>Okolí organizace</a:t>
            </a:r>
          </a:p>
          <a:p>
            <a:pPr lvl="1" algn="just"/>
            <a:r>
              <a:rPr lang="cs-CZ" sz="1400" dirty="0"/>
              <a:t>Očekávání a záměry organizace</a:t>
            </a:r>
          </a:p>
          <a:p>
            <a:pPr lvl="1" algn="just"/>
            <a:r>
              <a:rPr lang="cs-CZ" sz="1400" dirty="0"/>
              <a:t>Zdroje, kvalifikace a schopnosti organizace</a:t>
            </a:r>
          </a:p>
          <a:p>
            <a:pPr algn="just"/>
            <a:r>
              <a:rPr lang="cs-CZ" sz="1600" b="1" dirty="0"/>
              <a:t>Strategický výběr</a:t>
            </a:r>
          </a:p>
          <a:p>
            <a:pPr lvl="1" algn="just"/>
            <a:r>
              <a:rPr lang="cs-CZ" sz="1200" dirty="0"/>
              <a:t>Identifikace základů strategického výběru </a:t>
            </a:r>
          </a:p>
          <a:p>
            <a:pPr lvl="1" algn="just"/>
            <a:r>
              <a:rPr lang="cs-CZ" sz="1200" dirty="0"/>
              <a:t>Vytváření strategických možností </a:t>
            </a:r>
          </a:p>
          <a:p>
            <a:pPr lvl="1" algn="just"/>
            <a:r>
              <a:rPr lang="cs-CZ" sz="1200" dirty="0"/>
              <a:t>Zhodnocení a výběr strategických možností </a:t>
            </a:r>
          </a:p>
          <a:p>
            <a:pPr algn="just"/>
            <a:r>
              <a:rPr lang="cs-CZ" sz="1600" b="1" dirty="0"/>
              <a:t>Strategická implementace</a:t>
            </a:r>
          </a:p>
          <a:p>
            <a:pPr lvl="1" algn="just"/>
            <a:r>
              <a:rPr lang="cs-CZ" sz="1200" dirty="0"/>
              <a:t>Organizační struktura a design</a:t>
            </a:r>
          </a:p>
          <a:p>
            <a:pPr lvl="1" algn="just"/>
            <a:r>
              <a:rPr lang="cs-CZ" sz="1200" dirty="0"/>
              <a:t>Alokace a kontrola zdrojů</a:t>
            </a:r>
          </a:p>
          <a:p>
            <a:pPr lvl="1" algn="just"/>
            <a:r>
              <a:rPr lang="cs-CZ" sz="1200" dirty="0"/>
              <a:t>Řízení strategické změny</a:t>
            </a:r>
          </a:p>
          <a:p>
            <a:pPr marL="457200" lvl="1" indent="0" algn="just">
              <a:buNone/>
            </a:pPr>
            <a:endParaRPr lang="cs-CZ" sz="1200" b="1" dirty="0"/>
          </a:p>
          <a:p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92688" cy="507703"/>
          </a:xfrm>
        </p:spPr>
        <p:txBody>
          <a:bodyPr/>
          <a:lstStyle/>
          <a:p>
            <a:r>
              <a:rPr lang="cs-CZ" dirty="0"/>
              <a:t>Model podle Johnsona a </a:t>
            </a:r>
            <a:r>
              <a:rPr lang="cs-CZ" dirty="0" err="1"/>
              <a:t>Scholese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727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/>
              <a:t>Autor: L. A. </a:t>
            </a:r>
            <a:r>
              <a:rPr lang="cs-CZ" sz="1600" dirty="0" err="1"/>
              <a:t>Digman</a:t>
            </a:r>
            <a:endParaRPr lang="cs-CZ" sz="1600" dirty="0"/>
          </a:p>
          <a:p>
            <a:pPr marL="457200" lvl="1" indent="0" algn="just">
              <a:buNone/>
            </a:pPr>
            <a:endParaRPr lang="cs-CZ" sz="1200" b="1" dirty="0"/>
          </a:p>
          <a:p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92688" cy="507703"/>
          </a:xfrm>
        </p:spPr>
        <p:txBody>
          <a:bodyPr/>
          <a:lstStyle/>
          <a:p>
            <a:r>
              <a:rPr lang="cs-CZ" dirty="0" err="1"/>
              <a:t>Digmanův</a:t>
            </a:r>
            <a:r>
              <a:rPr lang="cs-CZ" dirty="0"/>
              <a:t> integrovaný model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91680" y="1257238"/>
            <a:ext cx="2808312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Vize, hodnoty a očekávání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87524" y="1900397"/>
            <a:ext cx="900100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Poslání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403648" y="1908204"/>
            <a:ext cx="900100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Záměry a cíle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7074278" y="1882556"/>
            <a:ext cx="1350150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/>
              <a:t>Podniková kultura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652120" y="1946563"/>
            <a:ext cx="1170130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Formulace strategie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5652120" y="2726773"/>
            <a:ext cx="1512168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Implementace strategie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5688124" y="3830648"/>
            <a:ext cx="1512168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Strategická kontrola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1946124" y="2601949"/>
            <a:ext cx="2916324" cy="175432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Analýza situace</a:t>
            </a:r>
          </a:p>
          <a:p>
            <a:pPr marL="285750" indent="-285750">
              <a:buFontTx/>
              <a:buChar char="-"/>
            </a:pPr>
            <a:r>
              <a:rPr lang="cs-CZ" dirty="0"/>
              <a:t>Příležitost a hrozby externího prostředí</a:t>
            </a:r>
          </a:p>
          <a:p>
            <a:pPr marL="285750" indent="-285750">
              <a:buFontTx/>
              <a:buChar char="-"/>
            </a:pPr>
            <a:r>
              <a:rPr lang="cs-CZ" dirty="0"/>
              <a:t>Konkurenční síly</a:t>
            </a:r>
          </a:p>
          <a:p>
            <a:pPr marL="285750" indent="-285750">
              <a:buFontTx/>
              <a:buChar char="-"/>
            </a:pPr>
            <a:r>
              <a:rPr lang="cs-CZ" dirty="0"/>
              <a:t>Zdroje podniku a jeho kompetence</a:t>
            </a:r>
          </a:p>
        </p:txBody>
      </p:sp>
      <p:cxnSp>
        <p:nvCxnSpPr>
          <p:cNvPr id="15" name="Přímá spojnice 14"/>
          <p:cNvCxnSpPr/>
          <p:nvPr/>
        </p:nvCxnSpPr>
        <p:spPr>
          <a:xfrm flipH="1">
            <a:off x="611560" y="1419622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>
            <a:stCxn id="2" idx="3"/>
          </p:cNvCxnSpPr>
          <p:nvPr/>
        </p:nvCxnSpPr>
        <p:spPr>
          <a:xfrm flipV="1">
            <a:off x="4499992" y="1419622"/>
            <a:ext cx="3312368" cy="222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611560" y="1441904"/>
            <a:ext cx="0" cy="4406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>
            <a:off x="1547664" y="1441904"/>
            <a:ext cx="0" cy="4406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>
            <a:off x="6156176" y="1467552"/>
            <a:ext cx="0" cy="4406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>
            <a:off x="7830972" y="1441904"/>
            <a:ext cx="0" cy="4406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>
            <a:stCxn id="7" idx="3"/>
          </p:cNvCxnSpPr>
          <p:nvPr/>
        </p:nvCxnSpPr>
        <p:spPr>
          <a:xfrm flipV="1">
            <a:off x="2303748" y="2211710"/>
            <a:ext cx="3276364" cy="196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/>
          <p:nvPr/>
        </p:nvCxnSpPr>
        <p:spPr>
          <a:xfrm>
            <a:off x="1187624" y="2139702"/>
            <a:ext cx="2160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/>
          <p:nvPr/>
        </p:nvCxnSpPr>
        <p:spPr>
          <a:xfrm>
            <a:off x="6858254" y="2191902"/>
            <a:ext cx="2160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/>
          <p:nvPr/>
        </p:nvCxnSpPr>
        <p:spPr>
          <a:xfrm>
            <a:off x="4860032" y="3219822"/>
            <a:ext cx="8280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V="1">
            <a:off x="4860032" y="2427734"/>
            <a:ext cx="720080" cy="2990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/>
          <p:cNvCxnSpPr/>
          <p:nvPr/>
        </p:nvCxnSpPr>
        <p:spPr>
          <a:xfrm flipH="1">
            <a:off x="6822250" y="2067694"/>
            <a:ext cx="2520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se šipkou 46"/>
          <p:cNvCxnSpPr/>
          <p:nvPr/>
        </p:nvCxnSpPr>
        <p:spPr>
          <a:xfrm>
            <a:off x="6156316" y="3389996"/>
            <a:ext cx="0" cy="4406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se šipkou 48"/>
          <p:cNvCxnSpPr/>
          <p:nvPr/>
        </p:nvCxnSpPr>
        <p:spPr>
          <a:xfrm flipV="1">
            <a:off x="6588224" y="3373104"/>
            <a:ext cx="0" cy="444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50"/>
          <p:cNvCxnSpPr/>
          <p:nvPr/>
        </p:nvCxnSpPr>
        <p:spPr>
          <a:xfrm>
            <a:off x="7884368" y="2577253"/>
            <a:ext cx="0" cy="17226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se šipkou 52"/>
          <p:cNvCxnSpPr/>
          <p:nvPr/>
        </p:nvCxnSpPr>
        <p:spPr>
          <a:xfrm flipH="1">
            <a:off x="7200292" y="2931790"/>
            <a:ext cx="6306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se šipkou 53"/>
          <p:cNvCxnSpPr/>
          <p:nvPr/>
        </p:nvCxnSpPr>
        <p:spPr>
          <a:xfrm flipH="1">
            <a:off x="7253688" y="4299942"/>
            <a:ext cx="6306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57"/>
          <p:cNvCxnSpPr/>
          <p:nvPr/>
        </p:nvCxnSpPr>
        <p:spPr>
          <a:xfrm flipH="1">
            <a:off x="1727684" y="4476979"/>
            <a:ext cx="39244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se šipkou 59"/>
          <p:cNvCxnSpPr/>
          <p:nvPr/>
        </p:nvCxnSpPr>
        <p:spPr>
          <a:xfrm flipV="1">
            <a:off x="1691680" y="2592894"/>
            <a:ext cx="0" cy="18840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se šipkou 60"/>
          <p:cNvCxnSpPr/>
          <p:nvPr/>
        </p:nvCxnSpPr>
        <p:spPr>
          <a:xfrm flipH="1">
            <a:off x="1691680" y="3348762"/>
            <a:ext cx="2520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ovéPole 61"/>
          <p:cNvSpPr txBox="1"/>
          <p:nvPr/>
        </p:nvSpPr>
        <p:spPr>
          <a:xfrm>
            <a:off x="247172" y="4407321"/>
            <a:ext cx="900100" cy="369332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cs-CZ" dirty="0"/>
              <a:t>Proč? </a:t>
            </a:r>
          </a:p>
        </p:txBody>
      </p:sp>
      <p:sp>
        <p:nvSpPr>
          <p:cNvPr id="63" name="TextovéPole 62"/>
          <p:cNvSpPr txBox="1"/>
          <p:nvPr/>
        </p:nvSpPr>
        <p:spPr>
          <a:xfrm>
            <a:off x="1271437" y="4464922"/>
            <a:ext cx="900100" cy="369332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cs-CZ" dirty="0"/>
              <a:t>Co? </a:t>
            </a:r>
          </a:p>
        </p:txBody>
      </p:sp>
      <p:sp>
        <p:nvSpPr>
          <p:cNvPr id="64" name="TextovéPole 63"/>
          <p:cNvSpPr txBox="1"/>
          <p:nvPr/>
        </p:nvSpPr>
        <p:spPr>
          <a:xfrm>
            <a:off x="5876840" y="4447180"/>
            <a:ext cx="900100" cy="369332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cs-CZ" dirty="0"/>
              <a:t>Jak? </a:t>
            </a:r>
          </a:p>
        </p:txBody>
      </p:sp>
      <p:sp>
        <p:nvSpPr>
          <p:cNvPr id="65" name="TextovéPole 64"/>
          <p:cNvSpPr txBox="1"/>
          <p:nvPr/>
        </p:nvSpPr>
        <p:spPr>
          <a:xfrm>
            <a:off x="7569028" y="4441872"/>
            <a:ext cx="1021012" cy="369332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cs-CZ" dirty="0"/>
              <a:t>Pravidla</a:t>
            </a:r>
          </a:p>
        </p:txBody>
      </p:sp>
    </p:spTree>
    <p:extLst>
      <p:ext uri="{BB962C8B-B14F-4D97-AF65-F5344CB8AC3E}">
        <p14:creationId xmlns:p14="http://schemas.microsoft.com/office/powerpoint/2010/main" val="854879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/>
              <a:t>Autor: R. Robinson</a:t>
            </a:r>
          </a:p>
          <a:p>
            <a:pPr marL="457200" lvl="1" indent="0" algn="just">
              <a:buNone/>
            </a:pPr>
            <a:endParaRPr lang="cs-CZ" sz="1200" b="1" dirty="0"/>
          </a:p>
          <a:p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92688" cy="507703"/>
          </a:xfrm>
        </p:spPr>
        <p:txBody>
          <a:bodyPr/>
          <a:lstStyle/>
          <a:p>
            <a:r>
              <a:rPr lang="cs-CZ" dirty="0"/>
              <a:t>Robinsonův model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979712" y="1243766"/>
            <a:ext cx="1200321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Analýza prostředí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87524" y="2221540"/>
            <a:ext cx="1260140" cy="92333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Současné poslání, cíle, zdroje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979712" y="3437113"/>
            <a:ext cx="1199623" cy="120032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Analýza zdrojů a kapacit organizace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7121332" y="2373067"/>
            <a:ext cx="1350150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Realizace strategií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391401" y="1243766"/>
            <a:ext cx="1494167" cy="92333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Identifikace příležitostí a hrozeb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419510" y="3383323"/>
            <a:ext cx="1512168" cy="120032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Identifikace silných a slabých stránek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5357548" y="2402737"/>
            <a:ext cx="1512168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Formulování strategií</a:t>
            </a:r>
          </a:p>
        </p:txBody>
      </p:sp>
      <p:cxnSp>
        <p:nvCxnSpPr>
          <p:cNvPr id="39" name="Přímá spojnice se šipkou 38"/>
          <p:cNvCxnSpPr/>
          <p:nvPr/>
        </p:nvCxnSpPr>
        <p:spPr>
          <a:xfrm>
            <a:off x="5141524" y="2752414"/>
            <a:ext cx="2160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/>
          <p:nvPr/>
        </p:nvCxnSpPr>
        <p:spPr>
          <a:xfrm>
            <a:off x="6883324" y="2725901"/>
            <a:ext cx="2160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se šipkou 46"/>
          <p:cNvCxnSpPr/>
          <p:nvPr/>
        </p:nvCxnSpPr>
        <p:spPr>
          <a:xfrm>
            <a:off x="7793099" y="3049068"/>
            <a:ext cx="0" cy="4406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ovéPole 64"/>
          <p:cNvSpPr txBox="1"/>
          <p:nvPr/>
        </p:nvSpPr>
        <p:spPr>
          <a:xfrm>
            <a:off x="7270701" y="3554445"/>
            <a:ext cx="1200781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Hodnocení výsledků</a:t>
            </a:r>
          </a:p>
        </p:txBody>
      </p:sp>
      <p:cxnSp>
        <p:nvCxnSpPr>
          <p:cNvPr id="37" name="Přímá spojnice se šipkou 36"/>
          <p:cNvCxnSpPr/>
          <p:nvPr/>
        </p:nvCxnSpPr>
        <p:spPr>
          <a:xfrm>
            <a:off x="3203486" y="4083918"/>
            <a:ext cx="2160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>
            <a:off x="3175377" y="1467552"/>
            <a:ext cx="2160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>
            <a:stCxn id="6" idx="3"/>
          </p:cNvCxnSpPr>
          <p:nvPr/>
        </p:nvCxnSpPr>
        <p:spPr>
          <a:xfrm>
            <a:off x="1547664" y="2683205"/>
            <a:ext cx="1922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1739872" y="1467552"/>
            <a:ext cx="0" cy="2569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se šipkou 49"/>
          <p:cNvCxnSpPr/>
          <p:nvPr/>
        </p:nvCxnSpPr>
        <p:spPr>
          <a:xfrm>
            <a:off x="1763688" y="4078270"/>
            <a:ext cx="2160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se šipkou 51"/>
          <p:cNvCxnSpPr/>
          <p:nvPr/>
        </p:nvCxnSpPr>
        <p:spPr>
          <a:xfrm>
            <a:off x="1763688" y="1484995"/>
            <a:ext cx="2160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54"/>
          <p:cNvCxnSpPr/>
          <p:nvPr/>
        </p:nvCxnSpPr>
        <p:spPr>
          <a:xfrm>
            <a:off x="5141524" y="1411369"/>
            <a:ext cx="0" cy="2569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55"/>
          <p:cNvCxnSpPr/>
          <p:nvPr/>
        </p:nvCxnSpPr>
        <p:spPr>
          <a:xfrm>
            <a:off x="4949316" y="3990372"/>
            <a:ext cx="1922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56"/>
          <p:cNvCxnSpPr/>
          <p:nvPr/>
        </p:nvCxnSpPr>
        <p:spPr>
          <a:xfrm>
            <a:off x="4931678" y="1411369"/>
            <a:ext cx="1922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9664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Podniková kultura může podporovat nebo bránit implementaci strategie. Například, pokud je kultura orientována na inovace, bude pravděpodobně podporovat strategii zaměřenou na vývoj nových produktů.</a:t>
            </a:r>
          </a:p>
          <a:p>
            <a:pPr algn="just"/>
            <a:r>
              <a:rPr lang="cs-CZ" sz="1800" dirty="0"/>
              <a:t>Když organizace mění svou strategii, může být nezbytné také upravit podnikovou kulturu, aby byla v souladu s novými cíli. Například, pokud se firma rozhodne zaměřit na zákaznický servis, může být potřeba posílit hodnoty jako je empatie a spolupráce.</a:t>
            </a:r>
          </a:p>
          <a:p>
            <a:pPr algn="just"/>
            <a:r>
              <a:rPr lang="cs-CZ" sz="1800" dirty="0"/>
              <a:t>Silná a pozitivní podniková kultura může zvyšovat motivaci zaměstnanců, což má přímý dopad na výkon a úspěšnost strategie. Naopak, negativní kultura může vést k odporu vůči strategickým změnám.</a:t>
            </a:r>
          </a:p>
          <a:p>
            <a:pPr algn="just"/>
            <a:r>
              <a:rPr lang="cs-CZ" sz="1800" dirty="0"/>
              <a:t>Pro úspěch strategie je důležité, aby byla v souladu s dlouhodobou kulturou organizace. Když jsou strategie a kultura v harmonii, organizace má větší šanci na dlouhodobý úspěch.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Vztah mezi strategií podnikovou kulturou - synergie</a:t>
            </a:r>
          </a:p>
        </p:txBody>
      </p:sp>
    </p:spTree>
    <p:extLst>
      <p:ext uri="{BB962C8B-B14F-4D97-AF65-F5344CB8AC3E}">
        <p14:creationId xmlns:p14="http://schemas.microsoft.com/office/powerpoint/2010/main" val="164164439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92088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300" dirty="0"/>
              <a:t>Změna podnikové kultury a strategie je komplexní proces, který vyžaduje důkladné plánování a efektivní komunikaci. </a:t>
            </a:r>
          </a:p>
          <a:p>
            <a:pPr algn="just">
              <a:buFont typeface="+mj-lt"/>
              <a:buAutoNum type="arabicPeriod"/>
            </a:pPr>
            <a:r>
              <a:rPr lang="cs-CZ" sz="1300" b="1" dirty="0"/>
              <a:t>Analýza současného stavu</a:t>
            </a:r>
            <a:r>
              <a:rPr lang="cs-CZ" sz="1300" dirty="0"/>
              <a:t>: Zhodnoťte aktuální kulturu a strategii vaší organizace. Identifikujte silné a slabé stránky, příležitosti a hrozby.</a:t>
            </a:r>
          </a:p>
          <a:p>
            <a:pPr algn="just">
              <a:buFont typeface="+mj-lt"/>
              <a:buAutoNum type="arabicPeriod"/>
            </a:pPr>
            <a:r>
              <a:rPr lang="cs-CZ" sz="1300" b="1" dirty="0"/>
              <a:t>Definice cílové kultury a strategie</a:t>
            </a:r>
            <a:r>
              <a:rPr lang="cs-CZ" sz="1300" dirty="0"/>
              <a:t>: Určení, jakou kulturu a strategii chcete mít. Zvažte hodnoty, které chcete podporovat, a cíle, které chcete dosáhnout.</a:t>
            </a:r>
          </a:p>
          <a:p>
            <a:pPr algn="just">
              <a:buFont typeface="+mj-lt"/>
              <a:buAutoNum type="arabicPeriod"/>
            </a:pPr>
            <a:r>
              <a:rPr lang="cs-CZ" sz="1300" b="1" dirty="0"/>
              <a:t>Komunikace změny</a:t>
            </a:r>
            <a:r>
              <a:rPr lang="cs-CZ" sz="1300" dirty="0"/>
              <a:t>: Informujte zaměstnance o plánovaných změnách. Vysvětlete důvody a výhody, které tyto změny přinesou.</a:t>
            </a:r>
          </a:p>
          <a:p>
            <a:pPr algn="just">
              <a:buFont typeface="+mj-lt"/>
              <a:buAutoNum type="arabicPeriod"/>
            </a:pPr>
            <a:r>
              <a:rPr lang="cs-CZ" sz="1300" b="1" dirty="0"/>
              <a:t>Vzdělávání a školení</a:t>
            </a:r>
            <a:r>
              <a:rPr lang="cs-CZ" sz="1300" dirty="0"/>
              <a:t>: Poskytněte školení a vzdělávací programy, které pomohou zaměstnancům pochopit nové hodnoty a cíle.</a:t>
            </a:r>
          </a:p>
          <a:p>
            <a:pPr algn="just">
              <a:buFont typeface="+mj-lt"/>
              <a:buAutoNum type="arabicPeriod"/>
            </a:pPr>
            <a:r>
              <a:rPr lang="cs-CZ" sz="1300" b="1" dirty="0"/>
              <a:t>Zapojení zaměstnanců</a:t>
            </a:r>
            <a:r>
              <a:rPr lang="cs-CZ" sz="1300" dirty="0"/>
              <a:t>: Podporujte aktivní zapojení zaměstnanců do procesu změny. Získejte jejich názory a myšlenky, což může zvýšit jejich angažovanost.</a:t>
            </a:r>
          </a:p>
          <a:p>
            <a:pPr algn="just">
              <a:buFont typeface="+mj-lt"/>
              <a:buAutoNum type="arabicPeriod"/>
            </a:pPr>
            <a:r>
              <a:rPr lang="cs-CZ" sz="1300" b="1" dirty="0"/>
              <a:t>Modelování chování</a:t>
            </a:r>
            <a:r>
              <a:rPr lang="cs-CZ" sz="1300" dirty="0"/>
              <a:t>: Vedoucí pracovníci by měli být příkladem a aktivně ukazovat chování, které je v souladu s novou kulturou a strategií.</a:t>
            </a:r>
          </a:p>
          <a:p>
            <a:pPr algn="just">
              <a:buFont typeface="+mj-lt"/>
              <a:buAutoNum type="arabicPeriod"/>
            </a:pPr>
            <a:r>
              <a:rPr lang="cs-CZ" sz="1300" b="1" dirty="0"/>
              <a:t>Monitorování a vyhodnocování</a:t>
            </a:r>
            <a:r>
              <a:rPr lang="cs-CZ" sz="1300" dirty="0"/>
              <a:t>: Pravidelně sledujte pokrok a výsledky změn. Získávejte zpětnou vazbu a buďte připraveni provést úpravy, pokud to bude potřeba.</a:t>
            </a:r>
          </a:p>
          <a:p>
            <a:pPr algn="just">
              <a:buFont typeface="+mj-lt"/>
              <a:buAutoNum type="arabicPeriod"/>
            </a:pPr>
            <a:r>
              <a:rPr lang="cs-CZ" sz="1300" b="1" dirty="0"/>
              <a:t>Udržitelnost</a:t>
            </a:r>
            <a:r>
              <a:rPr lang="cs-CZ" sz="1300" dirty="0"/>
              <a:t>: Zajistěte, aby změna byla udržitelná v dlouhodobém horizontu. To může zahrnovat pravidelné revize a úpravy strategií a procesů.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Proces změny podnikové kultury a změny strategie</a:t>
            </a:r>
          </a:p>
        </p:txBody>
      </p:sp>
    </p:spTree>
    <p:extLst>
      <p:ext uri="{BB962C8B-B14F-4D97-AF65-F5344CB8AC3E}">
        <p14:creationId xmlns:p14="http://schemas.microsoft.com/office/powerpoint/2010/main" val="176841799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92088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400" dirty="0"/>
              <a:t>Změna podnikové kultury ve vztahu k nové strategii vyžaduje systematický přístup a angažovanost všech úrovní organizace:</a:t>
            </a:r>
            <a:r>
              <a:rPr lang="cs-CZ" sz="1300" dirty="0"/>
              <a:t> </a:t>
            </a:r>
          </a:p>
          <a:p>
            <a:pPr algn="just">
              <a:buFont typeface="+mj-lt"/>
              <a:buAutoNum type="arabicPeriod"/>
            </a:pPr>
            <a:r>
              <a:rPr lang="cs-CZ" sz="1400" b="1" dirty="0"/>
              <a:t>Jasná komunikace</a:t>
            </a:r>
            <a:r>
              <a:rPr lang="cs-CZ" sz="1400" dirty="0"/>
              <a:t>: Ujistěte se, že nová strategie je jasně a srozumitelně komunikována všem zaměstnancům. Vysvětlete důvody změny a přínosy nové strategie</a:t>
            </a:r>
            <a:r>
              <a:rPr lang="cs-CZ" sz="1300" dirty="0"/>
              <a:t>.</a:t>
            </a:r>
          </a:p>
          <a:p>
            <a:pPr algn="just">
              <a:buFont typeface="+mj-lt"/>
              <a:buAutoNum type="arabicPeriod"/>
            </a:pPr>
            <a:r>
              <a:rPr lang="cs-CZ" sz="1400" b="1" dirty="0"/>
              <a:t>Vedení příkladem</a:t>
            </a:r>
            <a:r>
              <a:rPr lang="cs-CZ" sz="1400" dirty="0"/>
              <a:t>: Vedení by mělo být vzorem pro chování, které chce vidět. Je důležité, aby manažeři praktikovali hodnoty a principy nové kultury</a:t>
            </a:r>
            <a:r>
              <a:rPr lang="cs-CZ" sz="1300" dirty="0"/>
              <a:t>.</a:t>
            </a:r>
          </a:p>
          <a:p>
            <a:pPr algn="just">
              <a:buFont typeface="+mj-lt"/>
              <a:buAutoNum type="arabicPeriod"/>
            </a:pPr>
            <a:r>
              <a:rPr lang="cs-CZ" sz="1400" b="1" dirty="0"/>
              <a:t>Zahrnutí zaměstnanců</a:t>
            </a:r>
            <a:r>
              <a:rPr lang="cs-CZ" sz="1400" dirty="0"/>
              <a:t>: Zapojte zaměstnance do procesu změny. Získejte jejich názory a podněty, aby se cítili součástí transformace</a:t>
            </a:r>
            <a:r>
              <a:rPr lang="cs-CZ" sz="1300" dirty="0"/>
              <a:t>.</a:t>
            </a:r>
          </a:p>
          <a:p>
            <a:pPr algn="just">
              <a:buFont typeface="+mj-lt"/>
              <a:buAutoNum type="arabicPeriod"/>
            </a:pPr>
            <a:r>
              <a:rPr lang="cs-CZ" sz="1400" b="1" dirty="0"/>
              <a:t>Vzdělávání a školení</a:t>
            </a:r>
            <a:r>
              <a:rPr lang="cs-CZ" sz="1400" dirty="0"/>
              <a:t>: Poskytněte školení, které pomůže zaměstnancům porozumět nové strategii a adaptovat se na změny. Zaměřte se na dovednosti a znalosti potřebné pro úspěšné implementace</a:t>
            </a:r>
            <a:r>
              <a:rPr lang="cs-CZ" sz="1300" dirty="0"/>
              <a:t>.</a:t>
            </a:r>
          </a:p>
          <a:p>
            <a:pPr algn="just">
              <a:buFont typeface="+mj-lt"/>
              <a:buAutoNum type="arabicPeriod"/>
            </a:pPr>
            <a:r>
              <a:rPr lang="cs-CZ" sz="1400" b="1" dirty="0"/>
              <a:t>Odměny a uznání</a:t>
            </a:r>
            <a:r>
              <a:rPr lang="cs-CZ" sz="1400" dirty="0"/>
              <a:t>: Vytvořte systém odměn, který podporuje chování v souladu s novou kulturou. Oslavujte úspěchy a uznávejte příspěvky zaměstnanců</a:t>
            </a:r>
            <a:r>
              <a:rPr lang="cs-CZ" sz="1300" dirty="0"/>
              <a:t>.</a:t>
            </a:r>
          </a:p>
          <a:p>
            <a:pPr algn="just">
              <a:buFont typeface="+mj-lt"/>
              <a:buAutoNum type="arabicPeriod"/>
            </a:pPr>
            <a:r>
              <a:rPr lang="cs-CZ" sz="1400" b="1" dirty="0"/>
              <a:t>Průběžná zpětná vazba</a:t>
            </a:r>
            <a:r>
              <a:rPr lang="cs-CZ" sz="1400" dirty="0"/>
              <a:t>: Zajistěte pravidelnou zpětnou vazbu o pokroku a dopadech změn. Umožněte zaměstnancům sdílet své zkušenosti a návrhy na zlepšení</a:t>
            </a:r>
            <a:r>
              <a:rPr lang="cs-CZ" sz="1300" dirty="0"/>
              <a:t>.</a:t>
            </a:r>
          </a:p>
          <a:p>
            <a:pPr algn="just">
              <a:buFont typeface="+mj-lt"/>
              <a:buAutoNum type="arabicPeriod"/>
            </a:pPr>
            <a:r>
              <a:rPr lang="cs-CZ" sz="1400" b="1" dirty="0"/>
              <a:t>Trpělivost a vytrvalost</a:t>
            </a:r>
            <a:r>
              <a:rPr lang="cs-CZ" sz="1400" dirty="0"/>
              <a:t>: Změna kultury je dlouhodobý proces, který vyžaduje čas a vytrvalost. Buďte připraveni na překážky a neúspěchy, a neustále se snažte o zlepšení.</a:t>
            </a:r>
          </a:p>
          <a:p>
            <a:pPr marL="0" indent="0" algn="just">
              <a:buNone/>
            </a:pPr>
            <a:endParaRPr lang="cs-CZ" sz="13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Kroky ve změně v podnikové kultuře</a:t>
            </a:r>
          </a:p>
        </p:txBody>
      </p:sp>
    </p:spTree>
    <p:extLst>
      <p:ext uri="{BB962C8B-B14F-4D97-AF65-F5344CB8AC3E}">
        <p14:creationId xmlns:p14="http://schemas.microsoft.com/office/powerpoint/2010/main" val="345492116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8154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/>
              <a:t>Strategické vedení popisuje úspěšné využívání moci a vlivu vedoucích pracovníků k usměrňování činností ostatních při dosahování cílů organizace.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Způsoby vedení/řízení strategického procesu:</a:t>
            </a:r>
          </a:p>
          <a:p>
            <a:pPr lvl="1" algn="just"/>
            <a:r>
              <a:rPr lang="cs-CZ" sz="1600" dirty="0"/>
              <a:t>Strategické plánování top-</a:t>
            </a:r>
            <a:r>
              <a:rPr lang="cs-CZ" sz="1600" dirty="0" err="1"/>
              <a:t>down</a:t>
            </a:r>
            <a:endParaRPr lang="cs-CZ" sz="1600" dirty="0"/>
          </a:p>
          <a:p>
            <a:pPr lvl="1" algn="just"/>
            <a:r>
              <a:rPr lang="cs-CZ" sz="1600" dirty="0"/>
              <a:t>Plánování scénářů</a:t>
            </a:r>
          </a:p>
          <a:p>
            <a:pPr lvl="1" algn="just"/>
            <a:r>
              <a:rPr lang="cs-CZ" sz="1600" dirty="0"/>
              <a:t>Strategické plánování </a:t>
            </a:r>
            <a:r>
              <a:rPr lang="cs-CZ" sz="1600" dirty="0" err="1"/>
              <a:t>bottom</a:t>
            </a:r>
            <a:r>
              <a:rPr lang="cs-CZ" sz="1600" dirty="0"/>
              <a:t>-up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Strategické vedení</a:t>
            </a:r>
          </a:p>
        </p:txBody>
      </p:sp>
    </p:spTree>
    <p:extLst>
      <p:ext uri="{BB962C8B-B14F-4D97-AF65-F5344CB8AC3E}">
        <p14:creationId xmlns:p14="http://schemas.microsoft.com/office/powerpoint/2010/main" val="872883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95478" lvl="1">
              <a:lnSpc>
                <a:spcPct val="80000"/>
              </a:lnSpc>
              <a:spcBef>
                <a:spcPts val="400"/>
              </a:spcBef>
              <a:buSzPct val="68000"/>
              <a:buFont typeface="Arial" panose="020B0604020202020204" pitchFamily="34" charset="0"/>
              <a:buChar char="•"/>
            </a:pPr>
            <a:r>
              <a:rPr lang="cs-CZ" sz="1600" dirty="0"/>
              <a:t>Převratné technické a technologické vynálezy</a:t>
            </a:r>
          </a:p>
          <a:p>
            <a:pPr marL="395478" lvl="1">
              <a:lnSpc>
                <a:spcPct val="80000"/>
              </a:lnSpc>
              <a:spcBef>
                <a:spcPts val="400"/>
              </a:spcBef>
              <a:buSzPct val="68000"/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395478" lvl="1">
              <a:lnSpc>
                <a:spcPct val="80000"/>
              </a:lnSpc>
              <a:spcBef>
                <a:spcPts val="400"/>
              </a:spcBef>
              <a:buSzPct val="68000"/>
              <a:buFont typeface="Arial" panose="020B0604020202020204" pitchFamily="34" charset="0"/>
              <a:buChar char="•"/>
            </a:pPr>
            <a:r>
              <a:rPr lang="cs-CZ" sz="1600" dirty="0"/>
              <a:t>Směry základního výzkumu a směry aplikačního výzkumu</a:t>
            </a:r>
          </a:p>
          <a:p>
            <a:pPr marL="395478" lvl="1">
              <a:lnSpc>
                <a:spcPct val="80000"/>
              </a:lnSpc>
              <a:spcBef>
                <a:spcPts val="400"/>
              </a:spcBef>
              <a:buSzPct val="68000"/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395478" lvl="1">
              <a:lnSpc>
                <a:spcPct val="80000"/>
              </a:lnSpc>
              <a:spcBef>
                <a:spcPts val="400"/>
              </a:spcBef>
              <a:buSzPct val="68000"/>
              <a:buFont typeface="Arial" panose="020B0604020202020204" pitchFamily="34" charset="0"/>
              <a:buChar char="•"/>
            </a:pPr>
            <a:r>
              <a:rPr lang="cs-CZ" sz="1600" dirty="0"/>
              <a:t>Parametry výrobků, funkční charakteristiky technologií a zařízení</a:t>
            </a:r>
          </a:p>
          <a:p>
            <a:pPr marL="395478" lvl="1">
              <a:lnSpc>
                <a:spcPct val="80000"/>
              </a:lnSpc>
              <a:spcBef>
                <a:spcPts val="400"/>
              </a:spcBef>
              <a:buSzPct val="68000"/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395478" lvl="1">
              <a:lnSpc>
                <a:spcPct val="80000"/>
              </a:lnSpc>
              <a:spcBef>
                <a:spcPts val="400"/>
              </a:spcBef>
              <a:buSzPct val="68000"/>
              <a:buFont typeface="Arial" panose="020B0604020202020204" pitchFamily="34" charset="0"/>
              <a:buChar char="•"/>
            </a:pPr>
            <a:r>
              <a:rPr lang="cs-CZ" sz="1600" dirty="0"/>
              <a:t>Vývojové tendence a trendy</a:t>
            </a:r>
          </a:p>
          <a:p>
            <a:pPr marL="395478" lvl="1">
              <a:lnSpc>
                <a:spcPct val="80000"/>
              </a:lnSpc>
              <a:spcBef>
                <a:spcPts val="400"/>
              </a:spcBef>
              <a:buSzPct val="68000"/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395478" lvl="1">
              <a:lnSpc>
                <a:spcPct val="80000"/>
              </a:lnSpc>
              <a:spcBef>
                <a:spcPts val="400"/>
              </a:spcBef>
              <a:buSzPct val="68000"/>
              <a:buFont typeface="Arial" panose="020B0604020202020204" pitchFamily="34" charset="0"/>
              <a:buChar char="•"/>
            </a:pPr>
            <a:r>
              <a:rPr lang="cs-CZ" sz="1600" dirty="0"/>
              <a:t>Společenské důsledky možných trendů a technického rozvoje</a:t>
            </a:r>
          </a:p>
          <a:p>
            <a:pPr marL="395478" lvl="1">
              <a:lnSpc>
                <a:spcPct val="80000"/>
              </a:lnSpc>
              <a:spcBef>
                <a:spcPts val="400"/>
              </a:spcBef>
              <a:buSzPct val="68000"/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395478" lvl="1">
              <a:lnSpc>
                <a:spcPct val="80000"/>
              </a:lnSpc>
              <a:spcBef>
                <a:spcPts val="400"/>
              </a:spcBef>
              <a:buSzPct val="68000"/>
              <a:buFont typeface="Arial" panose="020B0604020202020204" pitchFamily="34" charset="0"/>
              <a:buChar char="•"/>
            </a:pPr>
            <a:r>
              <a:rPr lang="cs-CZ" sz="1600" dirty="0"/>
              <a:t>Alternativní řešení celospolečenských cílů</a:t>
            </a:r>
          </a:p>
          <a:p>
            <a:pPr marL="395478" lvl="1">
              <a:lnSpc>
                <a:spcPct val="80000"/>
              </a:lnSpc>
              <a:spcBef>
                <a:spcPts val="400"/>
              </a:spcBef>
              <a:buSzPct val="68000"/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395478" lvl="1">
              <a:lnSpc>
                <a:spcPct val="80000"/>
              </a:lnSpc>
              <a:spcBef>
                <a:spcPts val="400"/>
              </a:spcBef>
              <a:buSzPct val="68000"/>
              <a:buFont typeface="Arial" panose="020B0604020202020204" pitchFamily="34" charset="0"/>
              <a:buChar char="•"/>
            </a:pPr>
            <a:r>
              <a:rPr lang="cs-CZ" sz="1600" dirty="0"/>
              <a:t>Alternativní řešení a předvídaní cílů na nižších úrovních organizace</a:t>
            </a:r>
          </a:p>
          <a:p>
            <a:pPr marL="395478" lvl="1">
              <a:lnSpc>
                <a:spcPct val="80000"/>
              </a:lnSpc>
              <a:spcBef>
                <a:spcPts val="400"/>
              </a:spcBef>
              <a:buSzPct val="68000"/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395478" lvl="1">
              <a:lnSpc>
                <a:spcPct val="80000"/>
              </a:lnSpc>
              <a:spcBef>
                <a:spcPts val="400"/>
              </a:spcBef>
              <a:buSzPct val="68000"/>
              <a:buFont typeface="Arial" panose="020B0604020202020204" pitchFamily="34" charset="0"/>
              <a:buChar char="•"/>
            </a:pPr>
            <a:r>
              <a:rPr lang="cs-CZ" sz="1600" dirty="0"/>
              <a:t>Předvídání chování trhu, pohyby cen, poptávky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Použitelnost prognostických metod</a:t>
            </a:r>
          </a:p>
        </p:txBody>
      </p:sp>
    </p:spTree>
    <p:extLst>
      <p:ext uri="{BB962C8B-B14F-4D97-AF65-F5344CB8AC3E}">
        <p14:creationId xmlns:p14="http://schemas.microsoft.com/office/powerpoint/2010/main" val="3342660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Prognostické metody </a:t>
            </a:r>
            <a:r>
              <a:rPr lang="cs-CZ" sz="1600" dirty="0"/>
              <a:t>(</a:t>
            </a:r>
            <a:r>
              <a:rPr lang="cs-CZ" sz="1600" dirty="0" err="1"/>
              <a:t>Makridakis</a:t>
            </a:r>
            <a:r>
              <a:rPr lang="cs-CZ" sz="1600" dirty="0"/>
              <a:t> et al., 1998) jsou soustavy teoretických a praktických pravidel převzatých z různých vědních oborů, které vedou k sestavení prognózy s určitou vypovídací schopností.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Úspěch - správné ocenění jejich použitelnosti pro daný účel.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Využití více a principálně odlišných metod.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Volba metody závisí na </a:t>
            </a:r>
          </a:p>
          <a:p>
            <a:pPr lvl="1" algn="just"/>
            <a:r>
              <a:rPr lang="cs-CZ" sz="1600" dirty="0"/>
              <a:t>předmětu prognózy, </a:t>
            </a:r>
          </a:p>
          <a:p>
            <a:pPr lvl="1" algn="just"/>
            <a:r>
              <a:rPr lang="cs-CZ" sz="1600" dirty="0"/>
              <a:t>věcné náplni daného jevu, </a:t>
            </a:r>
          </a:p>
          <a:p>
            <a:pPr lvl="1" algn="just"/>
            <a:r>
              <a:rPr lang="cs-CZ" sz="1600" dirty="0"/>
              <a:t>časovém horizontu, </a:t>
            </a:r>
          </a:p>
          <a:p>
            <a:pPr lvl="1" algn="just"/>
            <a:r>
              <a:rPr lang="cs-CZ" sz="1600" dirty="0"/>
              <a:t>čase a nákladech nutných pro zpracování prognózy, </a:t>
            </a:r>
          </a:p>
          <a:p>
            <a:pPr lvl="1" algn="just"/>
            <a:r>
              <a:rPr lang="cs-CZ" sz="1600" dirty="0"/>
              <a:t>požadavku přesnosti a spolehlivosti předpovědi.</a:t>
            </a:r>
          </a:p>
          <a:p>
            <a:pPr marL="0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Prognostické metody</a:t>
            </a:r>
          </a:p>
        </p:txBody>
      </p:sp>
    </p:spTree>
    <p:extLst>
      <p:ext uri="{BB962C8B-B14F-4D97-AF65-F5344CB8AC3E}">
        <p14:creationId xmlns:p14="http://schemas.microsoft.com/office/powerpoint/2010/main" val="128154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b="1" dirty="0"/>
              <a:t>Z hlediska přístupu k prognózování</a:t>
            </a:r>
          </a:p>
          <a:p>
            <a:pPr algn="just"/>
            <a:r>
              <a:rPr lang="cs-CZ" sz="1600" i="1" dirty="0"/>
              <a:t>Kvantitativní metody </a:t>
            </a:r>
            <a:r>
              <a:rPr lang="cs-CZ" sz="1600" dirty="0"/>
              <a:t>– jsou založeny na předpokladu, že budoucí vývoj je předvídatelným a přímým pokračováním (extrapolací) existujících trendů. Aplikuje se v tomto případě statistická analýza dat z minulosti v různých časových pohledech. Prognostik s využitím historických dat identifikuje cestu předpovědi, k ní přidá vhodný matematický model a pomocí rovnic modelu předpovídá body v budoucnosti. Takový přístup předpokládá, že identifikovaná cesta pro předpověď pokračuje i do budoucnosti.</a:t>
            </a:r>
          </a:p>
          <a:p>
            <a:pPr algn="just"/>
            <a:r>
              <a:rPr lang="cs-CZ" sz="1600" i="1" dirty="0"/>
              <a:t>Kvalitativní metody </a:t>
            </a:r>
            <a:r>
              <a:rPr lang="cs-CZ" sz="1600" dirty="0"/>
              <a:t>– využívají lidského činitele, vycházejí z variantnosti, mnohoznačnosti a pravděpodobnostního charakteru vývoje budoucích událostí. Někdy též nazývané subjektivní či úvahové, jsou v prvém případě uplatněny tehdy, pokud historická data, týkající se k předpovídané události, jsou nedostačující nebo nejsou k dispozici a ve druhém případě pokud předpovídané události nelze postihnout kvantifikovatelnými informacemi či se jedná o technologické změny.</a:t>
            </a:r>
          </a:p>
          <a:p>
            <a:pPr marL="0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184576" cy="507703"/>
          </a:xfrm>
        </p:spPr>
        <p:txBody>
          <a:bodyPr/>
          <a:lstStyle/>
          <a:p>
            <a:r>
              <a:rPr lang="cs-CZ" dirty="0"/>
              <a:t>Klasifikace prognostických metod I</a:t>
            </a:r>
          </a:p>
        </p:txBody>
      </p:sp>
    </p:spTree>
    <p:extLst>
      <p:ext uri="{BB962C8B-B14F-4D97-AF65-F5344CB8AC3E}">
        <p14:creationId xmlns:p14="http://schemas.microsoft.com/office/powerpoint/2010/main" val="172236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b="1" dirty="0"/>
              <a:t>Dle míry subjektivity</a:t>
            </a:r>
          </a:p>
          <a:p>
            <a:pPr lvl="1" algn="just"/>
            <a:r>
              <a:rPr lang="cs-CZ" sz="1600" dirty="0"/>
              <a:t>Subjektivní metody</a:t>
            </a:r>
          </a:p>
          <a:p>
            <a:pPr lvl="1" algn="just"/>
            <a:r>
              <a:rPr lang="cs-CZ" sz="1600" dirty="0"/>
              <a:t>Objektivní metody</a:t>
            </a:r>
          </a:p>
          <a:p>
            <a:pPr lvl="1" algn="just"/>
            <a:r>
              <a:rPr lang="cs-CZ" sz="1600" dirty="0"/>
              <a:t>Systémové metody</a:t>
            </a:r>
          </a:p>
          <a:p>
            <a:pPr algn="just"/>
            <a:endParaRPr lang="cs-CZ" sz="1600" dirty="0"/>
          </a:p>
          <a:p>
            <a:pPr marL="0" indent="0" algn="just">
              <a:buNone/>
            </a:pPr>
            <a:r>
              <a:rPr lang="cs-CZ" sz="1600" b="1" dirty="0"/>
              <a:t>Další členění metod</a:t>
            </a:r>
          </a:p>
          <a:p>
            <a:pPr algn="just"/>
            <a:r>
              <a:rPr lang="cs-CZ" sz="1600" dirty="0"/>
              <a:t>Metoda explorativní (průzkumná)</a:t>
            </a:r>
          </a:p>
          <a:p>
            <a:pPr algn="just"/>
            <a:r>
              <a:rPr lang="cs-CZ" sz="1600" dirty="0"/>
              <a:t>Metoda normativní (cílová)</a:t>
            </a:r>
          </a:p>
          <a:p>
            <a:pPr algn="just"/>
            <a:r>
              <a:rPr lang="cs-CZ" sz="1600" dirty="0"/>
              <a:t>Metoda integrálního prognózování</a:t>
            </a:r>
          </a:p>
          <a:p>
            <a:pPr marL="0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184576" cy="507703"/>
          </a:xfrm>
        </p:spPr>
        <p:txBody>
          <a:bodyPr/>
          <a:lstStyle/>
          <a:p>
            <a:r>
              <a:rPr lang="cs-CZ" dirty="0"/>
              <a:t>Klasifikace prognostických metod II</a:t>
            </a:r>
          </a:p>
        </p:txBody>
      </p:sp>
    </p:spTree>
    <p:extLst>
      <p:ext uri="{BB962C8B-B14F-4D97-AF65-F5344CB8AC3E}">
        <p14:creationId xmlns:p14="http://schemas.microsoft.com/office/powerpoint/2010/main" val="856978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Statistické metody</a:t>
            </a:r>
          </a:p>
          <a:p>
            <a:pPr lvl="1" algn="just"/>
            <a:r>
              <a:rPr lang="cs-CZ" sz="1600" dirty="0"/>
              <a:t>Metoda extrapolace trendu a časové řady, metoda regresní a korelační analýzy, metody založené na Box-</a:t>
            </a:r>
            <a:r>
              <a:rPr lang="cs-CZ" sz="1600" dirty="0" err="1"/>
              <a:t>Jenkinsově</a:t>
            </a:r>
            <a:r>
              <a:rPr lang="cs-CZ" sz="1600" dirty="0"/>
              <a:t> metodologii, klasifikační a regresní stromy, metody shlukové analýzy, metody spektrální analýzy časových řad, metody faktorové analýzy, adaptivní metody</a:t>
            </a:r>
          </a:p>
          <a:p>
            <a:pPr algn="just">
              <a:buNone/>
            </a:pPr>
            <a:endParaRPr lang="cs-CZ" sz="1600" dirty="0"/>
          </a:p>
          <a:p>
            <a:pPr algn="just"/>
            <a:r>
              <a:rPr lang="cs-CZ" sz="1600" b="1" dirty="0"/>
              <a:t>Metody operačního výzkumu</a:t>
            </a:r>
          </a:p>
          <a:p>
            <a:pPr lvl="1" algn="just"/>
            <a:r>
              <a:rPr lang="cs-CZ" sz="1600" dirty="0"/>
              <a:t>Metody matematického programování, simulační metody a hry, metody teorie rozhodování, modifikované síťové grafy</a:t>
            </a:r>
          </a:p>
          <a:p>
            <a:pPr lvl="1" algn="just">
              <a:buNone/>
            </a:pPr>
            <a:endParaRPr lang="cs-CZ" sz="1600" dirty="0"/>
          </a:p>
          <a:p>
            <a:pPr algn="just"/>
            <a:r>
              <a:rPr lang="cs-CZ" sz="1600" b="1" dirty="0"/>
              <a:t>Metody modelových experimentů</a:t>
            </a:r>
          </a:p>
          <a:p>
            <a:pPr lvl="1" algn="just"/>
            <a:r>
              <a:rPr lang="cs-CZ" sz="1600" dirty="0"/>
              <a:t>Modely růstové, modely strukturování, modely globální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Kvantitativní prognostické metody</a:t>
            </a:r>
          </a:p>
        </p:txBody>
      </p:sp>
    </p:spTree>
    <p:extLst>
      <p:ext uri="{BB962C8B-B14F-4D97-AF65-F5344CB8AC3E}">
        <p14:creationId xmlns:p14="http://schemas.microsoft.com/office/powerpoint/2010/main" val="2800665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2877</TotalTime>
  <Words>4398</Words>
  <Application>Microsoft Office PowerPoint</Application>
  <PresentationFormat>Předvádění na obrazovce (16:9)</PresentationFormat>
  <Paragraphs>476</Paragraphs>
  <Slides>46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51" baseType="lpstr">
      <vt:lpstr>Arial</vt:lpstr>
      <vt:lpstr>Calibri</vt:lpstr>
      <vt:lpstr>Enriqueta</vt:lpstr>
      <vt:lpstr>Times New Roman</vt:lpstr>
      <vt:lpstr>SLU</vt:lpstr>
      <vt:lpstr>Strategické představy a cíle  Strategie Model strategie podniku</vt:lpstr>
      <vt:lpstr>Prognózování a tvorba strategie</vt:lpstr>
      <vt:lpstr>Vymezení pojmu prognóza</vt:lpstr>
      <vt:lpstr>Faktory ovlivňující kvalitu prognózy</vt:lpstr>
      <vt:lpstr>Použitelnost prognostických metod</vt:lpstr>
      <vt:lpstr>Prognostické metody</vt:lpstr>
      <vt:lpstr>Klasifikace prognostických metod I</vt:lpstr>
      <vt:lpstr>Klasifikace prognostických metod II</vt:lpstr>
      <vt:lpstr>Kvantitativní prognostické metody</vt:lpstr>
      <vt:lpstr>Kvalitativní prognostické metody</vt:lpstr>
      <vt:lpstr>Brainstorming</vt:lpstr>
      <vt:lpstr>Metoda DELPHI</vt:lpstr>
      <vt:lpstr>Metoda scénářů</vt:lpstr>
      <vt:lpstr>Vize</vt:lpstr>
      <vt:lpstr>Požadavky na vizi </vt:lpstr>
      <vt:lpstr>Postup tvorby vize</vt:lpstr>
      <vt:lpstr>Mise - poslání</vt:lpstr>
      <vt:lpstr>Co by měla obsahovat mise</vt:lpstr>
      <vt:lpstr>Základní pravidla pro tvorbu mise</vt:lpstr>
      <vt:lpstr>Hodnoty podniku</vt:lpstr>
      <vt:lpstr>Příklad hodnot podniku</vt:lpstr>
      <vt:lpstr>Strategické cíle podniku</vt:lpstr>
      <vt:lpstr>Pravidla pro stanovení cílů podniku I</vt:lpstr>
      <vt:lpstr>Pravidla pro stanovení cílů podniku II</vt:lpstr>
      <vt:lpstr>Skupiny oblasti cílů</vt:lpstr>
      <vt:lpstr>Hierarchizace a skupiny cílů</vt:lpstr>
      <vt:lpstr>Strategické cíle respektující potřeby a zájmy podniku</vt:lpstr>
      <vt:lpstr>Strategické cíle respektující zájmy zákazníků</vt:lpstr>
      <vt:lpstr>Strategické cíle respektující zájmy zaměstnanců</vt:lpstr>
      <vt:lpstr>Strategické cíle respektující zájmy společnosti</vt:lpstr>
      <vt:lpstr>Příklad strategických cílů</vt:lpstr>
      <vt:lpstr>Strategie</vt:lpstr>
      <vt:lpstr>Co strategie není</vt:lpstr>
      <vt:lpstr>„Dobrá strategie“</vt:lpstr>
      <vt:lpstr>Strategie a konkurenční výhoda</vt:lpstr>
      <vt:lpstr>Zájmové skupiny podílející se na tvorbě podnikové strategie</vt:lpstr>
      <vt:lpstr>Model strategie podniku</vt:lpstr>
      <vt:lpstr>Whelenův model strategického managementu</vt:lpstr>
      <vt:lpstr>Thompsonův a Stricklandův model</vt:lpstr>
      <vt:lpstr>Model podle Johnsona a Scholese</vt:lpstr>
      <vt:lpstr>Digmanův integrovaný model</vt:lpstr>
      <vt:lpstr>Robinsonův model</vt:lpstr>
      <vt:lpstr>Vztah mezi strategií podnikovou kulturou - synergie</vt:lpstr>
      <vt:lpstr>Proces změny podnikové kultury a změny strategie</vt:lpstr>
      <vt:lpstr>Kroky ve změně v podnikové kultuře</vt:lpstr>
      <vt:lpstr>Strategické vedení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Šárka Zapletalová</cp:lastModifiedBy>
  <cp:revision>129</cp:revision>
  <dcterms:created xsi:type="dcterms:W3CDTF">2016-07-06T15:42:34Z</dcterms:created>
  <dcterms:modified xsi:type="dcterms:W3CDTF">2025-02-10T09:47:59Z</dcterms:modified>
</cp:coreProperties>
</file>