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23" r:id="rId3"/>
    <p:sldId id="30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297" r:id="rId12"/>
    <p:sldId id="331" r:id="rId13"/>
    <p:sldId id="298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96" r:id="rId23"/>
    <p:sldId id="332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299" r:id="rId33"/>
    <p:sldId id="318" r:id="rId34"/>
    <p:sldId id="319" r:id="rId35"/>
    <p:sldId id="320" r:id="rId36"/>
    <p:sldId id="300" r:id="rId37"/>
    <p:sldId id="301" r:id="rId38"/>
    <p:sldId id="312" r:id="rId39"/>
    <p:sldId id="313" r:id="rId40"/>
    <p:sldId id="314" r:id="rId41"/>
    <p:sldId id="315" r:id="rId42"/>
    <p:sldId id="316" r:id="rId43"/>
    <p:sldId id="399" r:id="rId44"/>
    <p:sldId id="400" r:id="rId45"/>
    <p:sldId id="401" r:id="rId46"/>
    <p:sldId id="321" r:id="rId4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představy a cíle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strategie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Heuristické metody</a:t>
            </a:r>
          </a:p>
          <a:p>
            <a:pPr lvl="1"/>
            <a:r>
              <a:rPr lang="cs-CZ" sz="1600" dirty="0"/>
              <a:t>Metoda delfská</a:t>
            </a:r>
          </a:p>
          <a:p>
            <a:pPr lvl="1"/>
            <a:r>
              <a:rPr lang="cs-CZ" sz="1600" dirty="0"/>
              <a:t>Metoda brainstormingu</a:t>
            </a:r>
          </a:p>
          <a:p>
            <a:pPr lvl="1"/>
            <a:r>
              <a:rPr lang="cs-CZ" sz="1600" dirty="0"/>
              <a:t>Metoda </a:t>
            </a:r>
            <a:r>
              <a:rPr lang="cs-CZ" sz="1600" dirty="0" err="1"/>
              <a:t>brainwritingu</a:t>
            </a:r>
            <a:endParaRPr lang="cs-CZ" sz="1600" dirty="0"/>
          </a:p>
          <a:p>
            <a:pPr lvl="1"/>
            <a:r>
              <a:rPr lang="cs-CZ" sz="1600" dirty="0"/>
              <a:t>Panelová metoda</a:t>
            </a:r>
          </a:p>
          <a:p>
            <a:pPr lvl="1"/>
            <a:r>
              <a:rPr lang="cs-CZ" sz="1600" dirty="0"/>
              <a:t>Osobní hodnocení</a:t>
            </a:r>
          </a:p>
          <a:p>
            <a:pPr lvl="1"/>
            <a:r>
              <a:rPr lang="cs-CZ" sz="1600" dirty="0"/>
              <a:t>Výzkum trhu</a:t>
            </a:r>
          </a:p>
          <a:p>
            <a:pPr lvl="1"/>
            <a:r>
              <a:rPr lang="cs-CZ" sz="1600" dirty="0"/>
              <a:t>Scénáře budoucnosti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Kvalitativní prognostické metody</a:t>
            </a:r>
          </a:p>
        </p:txBody>
      </p:sp>
    </p:spTree>
    <p:extLst>
      <p:ext uri="{BB962C8B-B14F-4D97-AF65-F5344CB8AC3E}">
        <p14:creationId xmlns:p14="http://schemas.microsoft.com/office/powerpoint/2010/main" val="13188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76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1600" dirty="0"/>
              <a:t>Logické myšlení je nahrazeno intuitivním</a:t>
            </a:r>
          </a:p>
          <a:p>
            <a:pPr algn="just"/>
            <a:r>
              <a:rPr lang="cs-CZ" sz="1600" dirty="0"/>
              <a:t>Při řešení zamlženého problému, rámcově vymezená oblast</a:t>
            </a:r>
          </a:p>
          <a:p>
            <a:pPr algn="just"/>
            <a:r>
              <a:rPr lang="cs-CZ" sz="16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1600" dirty="0"/>
              <a:t>Pravidla – zákaz kritiky, uvolnění fantazie, vzájemná inspirace, co největší množství, rovnost účastníků</a:t>
            </a:r>
          </a:p>
          <a:p>
            <a:pPr algn="just"/>
            <a:r>
              <a:rPr lang="cs-CZ" sz="1600" dirty="0"/>
              <a:t>Průběh brainstormingu: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Zpracování a vyhodnocení námětů</a:t>
            </a:r>
          </a:p>
          <a:p>
            <a:pPr algn="just"/>
            <a:endParaRPr lang="cs-CZ" sz="1600" dirty="0"/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24215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Účelem je získání prognostických informací nebo názorů od vybrané skupiny expertů vztahujících se k identifikaci nebo předpovědi budoucích událostí, vývojových problémů nebo trendů</a:t>
            </a:r>
          </a:p>
          <a:p>
            <a:pPr algn="just"/>
            <a:r>
              <a:rPr lang="cs-CZ" sz="1600" b="1" i="1" dirty="0"/>
              <a:t>Formy</a:t>
            </a:r>
            <a:r>
              <a:rPr lang="cs-CZ" sz="1600" dirty="0"/>
              <a:t>: </a:t>
            </a:r>
            <a:r>
              <a:rPr lang="cs-CZ" sz="1600" dirty="0" err="1"/>
              <a:t>Conventional</a:t>
            </a:r>
            <a:r>
              <a:rPr lang="cs-CZ" sz="1600" dirty="0"/>
              <a:t> </a:t>
            </a:r>
            <a:r>
              <a:rPr lang="cs-CZ" sz="1600" dirty="0" err="1"/>
              <a:t>Delphi</a:t>
            </a:r>
            <a:r>
              <a:rPr lang="cs-CZ" sz="1600" dirty="0"/>
              <a:t>, Argument </a:t>
            </a:r>
            <a:r>
              <a:rPr lang="cs-CZ" sz="1600" dirty="0" err="1"/>
              <a:t>Delphi</a:t>
            </a:r>
            <a:r>
              <a:rPr lang="cs-CZ" sz="1600" dirty="0"/>
              <a:t>, </a:t>
            </a:r>
            <a:r>
              <a:rPr lang="cs-CZ" sz="1600" dirty="0" err="1"/>
              <a:t>Policy</a:t>
            </a:r>
            <a:r>
              <a:rPr lang="cs-CZ" sz="1600" dirty="0"/>
              <a:t> </a:t>
            </a:r>
            <a:r>
              <a:rPr lang="cs-CZ" sz="1600" dirty="0" err="1"/>
              <a:t>Delphi</a:t>
            </a:r>
            <a:endParaRPr lang="cs-CZ" sz="1600" dirty="0"/>
          </a:p>
          <a:p>
            <a:pPr algn="just"/>
            <a:r>
              <a:rPr lang="cs-CZ" sz="1600" b="1" i="1" dirty="0"/>
              <a:t>Základní principy</a:t>
            </a:r>
            <a:r>
              <a:rPr lang="cs-CZ" sz="1600" dirty="0"/>
              <a:t>: anonymita, interakce, kontrolovaná zpětná vazba, statistické vyhodnocení odpovědí</a:t>
            </a:r>
          </a:p>
          <a:p>
            <a:pPr algn="just"/>
            <a:r>
              <a:rPr lang="cs-CZ" sz="1600" b="1" i="1" dirty="0"/>
              <a:t>Podstata</a:t>
            </a:r>
            <a:r>
              <a:rPr lang="cs-CZ" sz="1600" dirty="0"/>
              <a:t>: </a:t>
            </a:r>
          </a:p>
          <a:p>
            <a:pPr lvl="1" algn="just"/>
            <a:r>
              <a:rPr lang="cs-CZ" sz="1600" dirty="0"/>
              <a:t>Zasílání promyšleně volené série otázek (formalizovaný dotazník)</a:t>
            </a:r>
          </a:p>
          <a:p>
            <a:pPr lvl="1" algn="just"/>
            <a:r>
              <a:rPr lang="cs-CZ" sz="1600" dirty="0"/>
              <a:t>Nezávislí odborníci</a:t>
            </a:r>
          </a:p>
          <a:p>
            <a:pPr lvl="1" algn="just"/>
            <a:r>
              <a:rPr lang="cs-CZ" sz="1600" dirty="0"/>
              <a:t>Opakované zasílání – sblížení názorů</a:t>
            </a:r>
          </a:p>
          <a:p>
            <a:pPr lvl="1" algn="just"/>
            <a:r>
              <a:rPr lang="cs-CZ" sz="1600" dirty="0"/>
              <a:t>Konsenzu je dosaženo teprve nad správným řešením</a:t>
            </a:r>
          </a:p>
          <a:p>
            <a:pPr lvl="1" algn="just"/>
            <a:r>
              <a:rPr lang="cs-CZ" sz="1600" dirty="0"/>
              <a:t>Nahrazuje přímou diskusi nebo seminář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Metoda DELPHI</a:t>
            </a:r>
          </a:p>
        </p:txBody>
      </p:sp>
    </p:spTree>
    <p:extLst>
      <p:ext uri="{BB962C8B-B14F-4D97-AF65-F5344CB8AC3E}">
        <p14:creationId xmlns:p14="http://schemas.microsoft.com/office/powerpoint/2010/main" val="1940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Využívána v případě existence nekontinuálních změn v okolí podniku.</a:t>
            </a:r>
          </a:p>
          <a:p>
            <a:pPr algn="just"/>
            <a:r>
              <a:rPr lang="cs-CZ" sz="1600" b="1" dirty="0"/>
              <a:t>Scénář</a:t>
            </a:r>
            <a:r>
              <a:rPr lang="cs-CZ" sz="1600" dirty="0"/>
              <a:t> je obraz uspořádaný ze všech dosažitelných a významných prognóz a informací. orientační, kontextově závislý popis možné budoucí situace, která vede z výchozího (současného) stavu skrze logické souvislosti řetězce událostí k předpokládanému stavu konečné situace </a:t>
            </a:r>
          </a:p>
          <a:p>
            <a:pPr algn="just"/>
            <a:r>
              <a:rPr lang="cs-CZ" sz="1600" dirty="0"/>
              <a:t>Cílem scénářů je určit kritické okamžiky vývoje, u který je třeba uskutečnit zásadní rozhodnutí.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Základní skupiny scénářů:</a:t>
            </a:r>
          </a:p>
          <a:p>
            <a:pPr lvl="1" algn="just"/>
            <a:r>
              <a:rPr lang="cs-CZ" sz="1600" dirty="0"/>
              <a:t>Scénáře možných událostí</a:t>
            </a:r>
          </a:p>
          <a:p>
            <a:pPr lvl="1" algn="just"/>
            <a:r>
              <a:rPr lang="cs-CZ" sz="1600" dirty="0"/>
              <a:t>Simulační scénáře</a:t>
            </a:r>
          </a:p>
          <a:p>
            <a:pPr lvl="1" algn="just"/>
            <a:r>
              <a:rPr lang="cs-CZ" sz="1600" dirty="0"/>
              <a:t>Scénáře stavu okolí</a:t>
            </a:r>
          </a:p>
          <a:p>
            <a:pPr lvl="1" algn="just"/>
            <a:r>
              <a:rPr lang="cs-CZ" sz="1600" dirty="0"/>
              <a:t>Scénáře procesu okolí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Metoda scénářů</a:t>
            </a:r>
          </a:p>
        </p:txBody>
      </p:sp>
    </p:spTree>
    <p:extLst>
      <p:ext uri="{BB962C8B-B14F-4D97-AF65-F5344CB8AC3E}">
        <p14:creationId xmlns:p14="http://schemas.microsoft.com/office/powerpoint/2010/main" val="27098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způsobem.</a:t>
            </a:r>
          </a:p>
          <a:p>
            <a:pPr algn="just"/>
            <a:r>
              <a:rPr lang="cs-CZ" sz="1600" dirty="0"/>
              <a:t>Vize podniku představuje model budoucího vývoje a stavu podniku v konkrétně časově vymezeném 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/>
              <a:t>Často také zahrnují hodnoty organizace.</a:t>
            </a:r>
          </a:p>
          <a:p>
            <a:pPr algn="just"/>
            <a:r>
              <a:rPr lang="cs-CZ" sz="1600" dirty="0"/>
              <a:t>Měly by být inspirací pro chování zaměstnanců.</a:t>
            </a:r>
          </a:p>
          <a:p>
            <a:pPr algn="just"/>
            <a:r>
              <a:rPr lang="cs-CZ" sz="1600" dirty="0"/>
              <a:t>Vize je určena a slouží především vlastním pracovníkům podniku. </a:t>
            </a:r>
          </a:p>
          <a:p>
            <a:pPr algn="just"/>
            <a:r>
              <a:rPr lang="cs-CZ" sz="1600" b="1" dirty="0"/>
              <a:t>Úkolem 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Vize</a:t>
            </a:r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snadno představitelná a uskutečnitelná;</a:t>
            </a:r>
          </a:p>
          <a:p>
            <a:pPr lvl="0" algn="just"/>
            <a:r>
              <a:rPr lang="cs-CZ" sz="1600" dirty="0"/>
              <a:t>adresně přitažlivá pro rozhodující zájmové skupiny v podniku;</a:t>
            </a:r>
          </a:p>
          <a:p>
            <a:pPr lvl="0" algn="just"/>
            <a:r>
              <a:rPr lang="cs-CZ" sz="16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6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600" dirty="0"/>
              <a:t>srozumitelná a snadno sdělitelná a přístupně vysvětlitelná;</a:t>
            </a:r>
          </a:p>
          <a:p>
            <a:pPr lvl="0" algn="just"/>
            <a:r>
              <a:rPr lang="cs-CZ" sz="16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6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600" dirty="0"/>
              <a:t>současně může vize připomínat chyby, kterých se podnik dopustil v minulosti a tak je i upozorněním na omyly a nedostatky.</a:t>
            </a:r>
            <a:r>
              <a:rPr lang="cs-CZ" sz="1600" b="1" dirty="0"/>
              <a:t>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Požadavky na vizi </a:t>
            </a:r>
          </a:p>
        </p:txBody>
      </p:sp>
    </p:spTree>
    <p:extLst>
      <p:ext uri="{BB962C8B-B14F-4D97-AF65-F5344CB8AC3E}">
        <p14:creationId xmlns:p14="http://schemas.microsoft.com/office/powerpoint/2010/main" val="32743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600" dirty="0"/>
              <a:t>Vytvoření představy o své budoucnosti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Popsat jakých cílů by chtěl podnik v nejbližších asi 5 letech dosáhnout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Brainstorming s klíčovými zaměstnanci podniku (získat jejich představu)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Identifikace hlavní, centrální myšlenky (jak a v čem budu lepší než konkurence)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Způsob měření dosažených výsledků (seznam měřitelných faktorů)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Popis hodnot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Postup tvorby vize</a:t>
            </a:r>
          </a:p>
        </p:txBody>
      </p:sp>
    </p:spTree>
    <p:extLst>
      <p:ext uri="{BB962C8B-B14F-4D97-AF65-F5344CB8AC3E}">
        <p14:creationId xmlns:p14="http://schemas.microsoft.com/office/powerpoint/2010/main" val="17223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Mise - poslání</a:t>
            </a:r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</a:p>
          <a:p>
            <a:pPr algn="just"/>
            <a:r>
              <a:rPr lang="cs-CZ" sz="1600" dirty="0"/>
              <a:t>Cíl podniku.</a:t>
            </a:r>
          </a:p>
          <a:p>
            <a:pPr algn="just"/>
            <a:r>
              <a:rPr lang="cs-CZ" sz="1600" dirty="0"/>
              <a:t>Zdůvodnění 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/>
              <a:t>)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Étos podniku: kultura, základní hodnoty, ambice.</a:t>
            </a:r>
          </a:p>
          <a:p>
            <a:pPr algn="just"/>
            <a:r>
              <a:rPr lang="cs-CZ" sz="1600" dirty="0"/>
              <a:t>Čím 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Konkurenční 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Identifikace 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/>
              <a:t>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Co by měla obsahovat mise</a:t>
            </a:r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Informativní </a:t>
            </a:r>
          </a:p>
          <a:p>
            <a:pPr algn="just"/>
            <a:r>
              <a:rPr lang="cs-CZ" sz="1600" dirty="0"/>
              <a:t>Jednoduchá</a:t>
            </a:r>
          </a:p>
          <a:p>
            <a:pPr algn="just"/>
            <a:r>
              <a:rPr lang="cs-CZ" sz="1600" dirty="0"/>
              <a:t>Zapamatovatelná</a:t>
            </a:r>
          </a:p>
          <a:p>
            <a:pPr algn="just"/>
            <a:r>
              <a:rPr lang="cs-CZ" sz="1600" dirty="0"/>
              <a:t>Dosažitelná</a:t>
            </a:r>
          </a:p>
          <a:p>
            <a:pPr algn="just"/>
            <a:r>
              <a:rPr lang="cs-CZ" sz="1600" dirty="0"/>
              <a:t>Získávající zaměstnance</a:t>
            </a:r>
          </a:p>
          <a:p>
            <a:pPr lvl="0" algn="just"/>
            <a:r>
              <a:rPr lang="cs-CZ" sz="1600" dirty="0"/>
              <a:t>Tržně orientovaná</a:t>
            </a:r>
          </a:p>
          <a:p>
            <a:pPr lvl="0" algn="just"/>
            <a:r>
              <a:rPr lang="cs-CZ" sz="1600" dirty="0"/>
              <a:t>Realizovatelná</a:t>
            </a:r>
          </a:p>
          <a:p>
            <a:pPr lvl="0" algn="just"/>
            <a:r>
              <a:rPr lang="cs-CZ" sz="1600" dirty="0"/>
              <a:t>Mít motivační dopad</a:t>
            </a:r>
          </a:p>
          <a:p>
            <a:pPr lvl="0" algn="just"/>
            <a:r>
              <a:rPr lang="cs-CZ" sz="1600" dirty="0"/>
              <a:t>Být specifická, originální, přitažlivá</a:t>
            </a:r>
          </a:p>
          <a:p>
            <a:pPr algn="just"/>
            <a:r>
              <a:rPr lang="cs-CZ" sz="1600" dirty="0"/>
              <a:t>Nabízet nejen výrobek, ale i služby spojené s jeho servisem a případně i s ekologickou likvidací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Základní pravidla pro tvorbu mise</a:t>
            </a:r>
          </a:p>
        </p:txBody>
      </p:sp>
    </p:spTree>
    <p:extLst>
      <p:ext uri="{BB962C8B-B14F-4D97-AF65-F5344CB8AC3E}">
        <p14:creationId xmlns:p14="http://schemas.microsoft.com/office/powerpoint/2010/main" val="15778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Prognózování </a:t>
            </a:r>
            <a:r>
              <a:rPr lang="cs-CZ" sz="1600" dirty="0"/>
              <a:t>– odborné posouzení budoucího vývoje, kdy na základě zkoumání minulých a stávajících procesů a jevů jsou určovány možné budoucí procesy a jevy, přičemž charakteristickým rysem těchto procesů a jevů je jejich nejistota, resp. neurčitost. </a:t>
            </a:r>
          </a:p>
          <a:p>
            <a:pPr algn="just"/>
            <a:r>
              <a:rPr lang="cs-CZ" sz="1600" dirty="0"/>
              <a:t>Výsledkem prognózování je prognóza.</a:t>
            </a:r>
          </a:p>
          <a:p>
            <a:pPr algn="just"/>
            <a:r>
              <a:rPr lang="cs-CZ" sz="1600" dirty="0"/>
              <a:t>Bývá realizováno v úvodní, plánovací fázi strategického procesu.</a:t>
            </a:r>
          </a:p>
          <a:p>
            <a:pPr algn="just"/>
            <a:r>
              <a:rPr lang="cs-CZ" sz="1600" dirty="0"/>
              <a:t>Každá prognóza má určité časové i prostorové rozměry musíme si být vědomi, že přesnost předpovědi budoucnosti klesá s delším časovým obdobím a zvětšujícím se prostorem, pro něž je prognóza určena.</a:t>
            </a:r>
          </a:p>
          <a:p>
            <a:pPr algn="just"/>
            <a:r>
              <a:rPr lang="cs-CZ" sz="1600" dirty="0"/>
              <a:t>Prognózování se stává významnou </a:t>
            </a:r>
            <a:r>
              <a:rPr lang="cs-CZ" sz="1600" b="1" dirty="0"/>
              <a:t>komparativní výhodou</a:t>
            </a:r>
            <a:r>
              <a:rPr lang="cs-CZ" sz="1600" dirty="0"/>
              <a:t> v konkurenčním soupeření na trhu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Prognózování a tvorba strategie</a:t>
            </a:r>
          </a:p>
        </p:txBody>
      </p:sp>
    </p:spTree>
    <p:extLst>
      <p:ext uri="{BB962C8B-B14F-4D97-AF65-F5344CB8AC3E}">
        <p14:creationId xmlns:p14="http://schemas.microsoft.com/office/powerpoint/2010/main" val="13725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jimi.</a:t>
            </a:r>
          </a:p>
          <a:p>
            <a:r>
              <a:rPr lang="cs-CZ" sz="1600" dirty="0"/>
              <a:t>Hodnoty podniku jsou zásady, které organizace přijala za vlastní. Tvoří mantinely její činnosti a pomáhají při rozhodování v nerozhodných situacích</a:t>
            </a:r>
          </a:p>
          <a:p>
            <a:pPr algn="just"/>
            <a:r>
              <a:rPr lang="cs-CZ" sz="1600" dirty="0"/>
              <a:t>Tím 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Hodnoty podniku</a:t>
            </a:r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/>
              <a:t>ODVAHA: Vytvářet 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/>
              <a:t>RESPEKT: Upřímné 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/>
              <a:t>SPOLUPRÁCE: Spolupracovat s ostatními a nikoho nevylučovat. Partnerské myšlení a týmově orientované jednání. Výměna informací a zkušeností k oboustrannému užitku. Snaha 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/>
              <a:t>ROZHODNOST: Stanovit 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/>
              <a:t>PROZÍRAVOST: Dívat se dále než za další roh a dlouhodobě rozeznávat šance. Kontinuálně sledovat cíle. Myslet dlouhodobě. Pracovat kontinuálně, tj. poučit se i z "prohraných bitev" a s odvahou a rozhodností setrvale pokračovat v práci zaměřené na cíl.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Příklad hodnot podniku</a:t>
            </a:r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 popisují, kam se má podnik dostat, tak aby byl zajištěn požadovaný budoucí stav, který má podniku zabezpečit zdravý růst a prosperitu. </a:t>
            </a:r>
          </a:p>
          <a:p>
            <a:pPr algn="just"/>
            <a:r>
              <a:rPr lang="cs-CZ" sz="1600" dirty="0"/>
              <a:t>Cíle představují úkoly, které musí podnik splnit ve vymezeném čase, aby dosáhla požadovaného stavu. </a:t>
            </a:r>
          </a:p>
          <a:p>
            <a:pPr algn="just"/>
            <a:r>
              <a:rPr lang="cs-CZ" sz="1600" dirty="0"/>
              <a:t>Cíle neobsahují pokyny ani instrukce, jak dosáhnout jejich naplnění, ale pouze požadovaný cílový stav.</a:t>
            </a:r>
          </a:p>
          <a:p>
            <a:pPr algn="just"/>
            <a:r>
              <a:rPr lang="cs-CZ" sz="1600" dirty="0"/>
              <a:t>Strategický cíl podniku představuje konkrétní žádoucí stav, jehož dosažení je předpokládáno v určitém časovém období.</a:t>
            </a:r>
          </a:p>
          <a:p>
            <a:pPr algn="just"/>
            <a:r>
              <a:rPr lang="cs-CZ" sz="1600" dirty="0"/>
              <a:t>Stanovení 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</a:p>
          <a:p>
            <a:pPr algn="just"/>
            <a:r>
              <a:rPr lang="cs-CZ" sz="1600" b="1" dirty="0"/>
              <a:t>Jasně stanovené cíle </a:t>
            </a:r>
            <a:r>
              <a:rPr lang="cs-CZ" sz="1600" dirty="0"/>
              <a:t>se tak stávají konkrétními </a:t>
            </a:r>
            <a:r>
              <a:rPr lang="cs-CZ" sz="1600" b="1" dirty="0"/>
              <a:t>úkoly pro přesně určený časový horizont.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Strategické cíle podniku</a:t>
            </a:r>
          </a:p>
        </p:txBody>
      </p:sp>
    </p:spTree>
    <p:extLst>
      <p:ext uri="{BB962C8B-B14F-4D97-AF65-F5344CB8AC3E}">
        <p14:creationId xmlns:p14="http://schemas.microsoft.com/office/powerpoint/2010/main" val="451304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Obecně se říká, že strategické cíle musí být </a:t>
            </a:r>
            <a:r>
              <a:rPr lang="cs-CZ" sz="1600" b="1" dirty="0"/>
              <a:t>SMART</a:t>
            </a:r>
            <a:r>
              <a:rPr lang="cs-CZ" sz="1600" dirty="0"/>
              <a:t>:</a:t>
            </a:r>
          </a:p>
          <a:p>
            <a:pPr lvl="1" algn="just"/>
            <a:r>
              <a:rPr lang="cs-CZ" sz="1400" b="1" dirty="0"/>
              <a:t>S – </a:t>
            </a:r>
            <a:r>
              <a:rPr lang="cs-CZ" sz="1400" dirty="0"/>
              <a:t>specifický, originální, stimulující</a:t>
            </a:r>
          </a:p>
          <a:p>
            <a:pPr lvl="1" algn="just"/>
            <a:r>
              <a:rPr lang="cs-CZ" sz="1400" b="1" dirty="0"/>
              <a:t>M – </a:t>
            </a:r>
            <a:r>
              <a:rPr lang="cs-CZ" sz="1400" dirty="0"/>
              <a:t>měřitelný</a:t>
            </a:r>
          </a:p>
          <a:p>
            <a:pPr lvl="1" algn="just"/>
            <a:r>
              <a:rPr lang="cs-CZ" sz="1400" b="1" dirty="0"/>
              <a:t>A – </a:t>
            </a:r>
            <a:r>
              <a:rPr lang="cs-CZ" sz="1400" dirty="0"/>
              <a:t>akceptovatelný</a:t>
            </a:r>
          </a:p>
          <a:p>
            <a:pPr lvl="1" algn="just"/>
            <a:r>
              <a:rPr lang="cs-CZ" sz="1400" b="1" dirty="0"/>
              <a:t>R – </a:t>
            </a:r>
            <a:r>
              <a:rPr lang="cs-CZ" sz="1400" dirty="0"/>
              <a:t>reálný</a:t>
            </a:r>
          </a:p>
          <a:p>
            <a:pPr lvl="1" algn="just"/>
            <a:r>
              <a:rPr lang="cs-CZ" sz="1400" b="1" dirty="0"/>
              <a:t>T – </a:t>
            </a:r>
            <a:r>
              <a:rPr lang="cs-CZ" sz="1400" dirty="0"/>
              <a:t>termínovaný</a:t>
            </a:r>
          </a:p>
          <a:p>
            <a:pPr algn="just"/>
            <a:r>
              <a:rPr lang="cs-CZ" sz="1600" dirty="0"/>
              <a:t>V poslední době však se uplatňuje tento souhrn cílů v podobě zkratky </a:t>
            </a:r>
            <a:r>
              <a:rPr lang="cs-CZ" sz="1600" b="1" dirty="0"/>
              <a:t>SMARTEE</a:t>
            </a:r>
            <a:r>
              <a:rPr lang="cs-CZ" sz="1600" dirty="0"/>
              <a:t>:</a:t>
            </a:r>
          </a:p>
          <a:p>
            <a:pPr lvl="1" algn="just"/>
            <a:r>
              <a:rPr lang="cs-CZ" sz="1400" b="1" dirty="0"/>
              <a:t>S – </a:t>
            </a:r>
            <a:r>
              <a:rPr lang="cs-CZ" sz="1400" dirty="0"/>
              <a:t>specifický, originální, stimulující</a:t>
            </a:r>
          </a:p>
          <a:p>
            <a:pPr lvl="1" algn="just"/>
            <a:r>
              <a:rPr lang="cs-CZ" sz="1400" b="1" dirty="0"/>
              <a:t>M – </a:t>
            </a:r>
            <a:r>
              <a:rPr lang="cs-CZ" sz="1400" dirty="0"/>
              <a:t>měřitelný</a:t>
            </a:r>
          </a:p>
          <a:p>
            <a:pPr lvl="1" algn="just"/>
            <a:r>
              <a:rPr lang="cs-CZ" sz="1400" b="1" dirty="0"/>
              <a:t>A – </a:t>
            </a:r>
            <a:r>
              <a:rPr lang="cs-CZ" sz="1400" dirty="0"/>
              <a:t>akceptovatelný</a:t>
            </a:r>
          </a:p>
          <a:p>
            <a:pPr lvl="1" algn="just"/>
            <a:r>
              <a:rPr lang="cs-CZ" sz="1400" b="1" dirty="0"/>
              <a:t>R – </a:t>
            </a:r>
            <a:r>
              <a:rPr lang="cs-CZ" sz="1400" dirty="0"/>
              <a:t>reálný</a:t>
            </a:r>
          </a:p>
          <a:p>
            <a:pPr lvl="1" algn="just"/>
            <a:r>
              <a:rPr lang="cs-CZ" sz="1400" b="1" dirty="0"/>
              <a:t>T – </a:t>
            </a:r>
            <a:r>
              <a:rPr lang="cs-CZ" sz="1400" dirty="0"/>
              <a:t>termínovaný</a:t>
            </a:r>
          </a:p>
          <a:p>
            <a:pPr lvl="1" algn="just"/>
            <a:r>
              <a:rPr lang="cs-CZ" sz="1400" b="1" dirty="0"/>
              <a:t>E</a:t>
            </a:r>
            <a:r>
              <a:rPr lang="cs-CZ" sz="1400" dirty="0"/>
              <a:t> – efektivní, ekonomický</a:t>
            </a:r>
          </a:p>
          <a:p>
            <a:pPr lvl="1" algn="just"/>
            <a:r>
              <a:rPr lang="cs-CZ" sz="1400" b="1" dirty="0"/>
              <a:t>E – </a:t>
            </a:r>
            <a:r>
              <a:rPr lang="cs-CZ" sz="14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Pravidla pro stanovení cílů podniku I</a:t>
            </a:r>
          </a:p>
        </p:txBody>
      </p:sp>
    </p:spTree>
    <p:extLst>
      <p:ext uri="{BB962C8B-B14F-4D97-AF65-F5344CB8AC3E}">
        <p14:creationId xmlns:p14="http://schemas.microsoft.com/office/powerpoint/2010/main" val="2335734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Někteří autoři používají k charakteristice vlastnosti cílů akronym </a:t>
            </a:r>
            <a:r>
              <a:rPr lang="cs-CZ" sz="1600" b="1" dirty="0"/>
              <a:t>SMARTER, </a:t>
            </a:r>
            <a:r>
              <a:rPr lang="cs-CZ" sz="1600" dirty="0"/>
              <a:t>který navazuje na starší akronyma </a:t>
            </a:r>
            <a:r>
              <a:rPr lang="cs-CZ" sz="1600" b="1" dirty="0"/>
              <a:t>SMART</a:t>
            </a:r>
            <a:r>
              <a:rPr lang="cs-CZ" sz="1600" dirty="0"/>
              <a:t> kde písmeno „</a:t>
            </a:r>
            <a:r>
              <a:rPr lang="cs-CZ" sz="1600" b="1" dirty="0"/>
              <a:t>E“ </a:t>
            </a:r>
            <a:r>
              <a:rPr lang="cs-CZ" sz="1600" dirty="0"/>
              <a:t>vyjadřuje vlastnost</a:t>
            </a:r>
            <a:r>
              <a:rPr lang="cs-CZ" sz="1600" b="1" dirty="0"/>
              <a:t> „</a:t>
            </a:r>
            <a:r>
              <a:rPr lang="cs-CZ" sz="1600" b="1" dirty="0" err="1"/>
              <a:t>ethical</a:t>
            </a:r>
            <a:r>
              <a:rPr lang="cs-CZ" sz="1600" b="1" dirty="0"/>
              <a:t> </a:t>
            </a:r>
            <a:r>
              <a:rPr lang="cs-CZ" sz="1600" dirty="0"/>
              <a:t>(etický) a písmeno </a:t>
            </a:r>
            <a:r>
              <a:rPr lang="cs-CZ" sz="1600" b="1" dirty="0"/>
              <a:t>„R“</a:t>
            </a:r>
            <a:r>
              <a:rPr lang="cs-CZ" sz="1600" dirty="0"/>
              <a:t> pak označuje </a:t>
            </a:r>
            <a:r>
              <a:rPr lang="cs-CZ" sz="1600" b="1" dirty="0" err="1"/>
              <a:t>resourced</a:t>
            </a:r>
            <a:r>
              <a:rPr lang="cs-CZ" sz="1600" b="1" dirty="0"/>
              <a:t> </a:t>
            </a:r>
            <a:r>
              <a:rPr lang="cs-CZ" sz="1600" dirty="0"/>
              <a:t>(zaměřený na zdroje).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podmínkách České republiky někteří autoři využívají akronym </a:t>
            </a:r>
            <a:r>
              <a:rPr lang="cs-CZ" sz="1600" b="1" dirty="0"/>
              <a:t>KARAT, </a:t>
            </a:r>
            <a:r>
              <a:rPr lang="cs-CZ" sz="1600" dirty="0"/>
              <a:t>kde jednotlivá písmena označují následující vlastnosti cílů:</a:t>
            </a:r>
          </a:p>
          <a:p>
            <a:pPr lvl="1" algn="just"/>
            <a:r>
              <a:rPr lang="cs-CZ" sz="1600" b="1" dirty="0"/>
              <a:t>K – </a:t>
            </a:r>
            <a:r>
              <a:rPr lang="cs-CZ" sz="1600" dirty="0"/>
              <a:t>konkrétní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ambiciózní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reálné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akceptovatelné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terminované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Pravidla pro stanovení cílů podniku II</a:t>
            </a:r>
          </a:p>
        </p:txBody>
      </p:sp>
    </p:spTree>
    <p:extLst>
      <p:ext uri="{BB962C8B-B14F-4D97-AF65-F5344CB8AC3E}">
        <p14:creationId xmlns:p14="http://schemas.microsoft.com/office/powerpoint/2010/main" val="1139657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6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6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6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6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Skupiny oblasti cílů</a:t>
            </a:r>
          </a:p>
        </p:txBody>
      </p:sp>
    </p:spTree>
    <p:extLst>
      <p:ext uri="{BB962C8B-B14F-4D97-AF65-F5344CB8AC3E}">
        <p14:creationId xmlns:p14="http://schemas.microsoft.com/office/powerpoint/2010/main" val="790306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charakteru.</a:t>
            </a:r>
          </a:p>
          <a:p>
            <a:pPr algn="just"/>
            <a:r>
              <a:rPr lang="cs-CZ" sz="1600" b="1" dirty="0"/>
              <a:t>Hierarchizace cílů</a:t>
            </a:r>
            <a:r>
              <a:rPr lang="cs-CZ" sz="1600" dirty="0"/>
              <a:t> znamená, že pro formulaci cílů je vhodné použít diferencovaný přístup rozlišující různé úrovně cílů. Cíle potom můžeme dělit na:</a:t>
            </a:r>
          </a:p>
          <a:p>
            <a:pPr lvl="1" algn="just"/>
            <a:r>
              <a:rPr lang="cs-CZ" sz="1600" dirty="0"/>
              <a:t>nadřazené – vrcholové cíle (mise podniku, formulace identity podniku, podniková politika), </a:t>
            </a:r>
          </a:p>
          <a:p>
            <a:pPr lvl="1" algn="just"/>
            <a:r>
              <a:rPr lang="cs-CZ" sz="1600" dirty="0"/>
              <a:t>prováděcí cíle (cíle funkčních oblastí), </a:t>
            </a:r>
          </a:p>
          <a:p>
            <a:pPr lvl="1" algn="just"/>
            <a:r>
              <a:rPr lang="cs-CZ" sz="1600" dirty="0"/>
              <a:t>dílčí cíle </a:t>
            </a:r>
          </a:p>
          <a:p>
            <a:pPr lvl="1" algn="just"/>
            <a:r>
              <a:rPr lang="cs-CZ" sz="1600" dirty="0"/>
              <a:t>elementární 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Hierarchizace a skupiny cílů</a:t>
            </a:r>
          </a:p>
        </p:txBody>
      </p:sp>
    </p:spTree>
    <p:extLst>
      <p:ext uri="{BB962C8B-B14F-4D97-AF65-F5344CB8AC3E}">
        <p14:creationId xmlns:p14="http://schemas.microsoft.com/office/powerpoint/2010/main" val="2197669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2124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Správně vytvořené strategické cíle musí respektovat především potřebu a zájmy podniku přičemž vychází jak z podnikové vize tak poslání podniku.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Často v průběhu vývoje strategie dochází ke změnám cílů, jimiž mohou být různé příčiny, jako je:</a:t>
            </a:r>
          </a:p>
          <a:p>
            <a:pPr lvl="1" algn="just"/>
            <a:r>
              <a:rPr lang="cs-CZ" sz="1600" dirty="0"/>
              <a:t>změna aspirací vedení podniku;</a:t>
            </a:r>
          </a:p>
          <a:p>
            <a:pPr lvl="1" algn="just"/>
            <a:r>
              <a:rPr lang="cs-CZ" sz="1600" dirty="0"/>
              <a:t>výraznější změny vnějšího prostředí – konkurence, legislativa, módní trendy;</a:t>
            </a:r>
          </a:p>
          <a:p>
            <a:pPr lvl="1" algn="just"/>
            <a:r>
              <a:rPr lang="cs-CZ" sz="1600" dirty="0"/>
              <a:t>změny v technologii výroby;</a:t>
            </a:r>
          </a:p>
          <a:p>
            <a:pPr lvl="1" algn="just"/>
            <a:r>
              <a:rPr lang="cs-CZ" sz="1600" dirty="0"/>
              <a:t>prodlužování životního stádia výrobků – jejich nová inovace.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Strategické cíle respektující potřeby a zájmy podniku</a:t>
            </a:r>
          </a:p>
        </p:txBody>
      </p:sp>
    </p:spTree>
    <p:extLst>
      <p:ext uri="{BB962C8B-B14F-4D97-AF65-F5344CB8AC3E}">
        <p14:creationId xmlns:p14="http://schemas.microsoft.com/office/powerpoint/2010/main" val="739411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2124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 ohledem na skutečnost, že rozhodujícím činitelem na trhu je zákazník, většina cílů sleduje naplnění </a:t>
            </a:r>
            <a:r>
              <a:rPr lang="cs-CZ" sz="1600" b="1" dirty="0"/>
              <a:t>zájmů zákazníka, </a:t>
            </a:r>
            <a:r>
              <a:rPr lang="cs-CZ" sz="1600" dirty="0"/>
              <a:t>takže musí zajistit následující skutečnosti:</a:t>
            </a:r>
          </a:p>
          <a:p>
            <a:pPr lvl="1" algn="just"/>
            <a:r>
              <a:rPr lang="cs-CZ" sz="1600" dirty="0"/>
              <a:t>inovaci produktů podle přání a požadavků zákazníků;</a:t>
            </a:r>
          </a:p>
          <a:p>
            <a:pPr lvl="1" algn="just"/>
            <a:r>
              <a:rPr lang="cs-CZ" sz="1600" dirty="0"/>
              <a:t>spolehlivost produktů a jejich dodávek v požadované kvalitě, množství i čase;</a:t>
            </a:r>
          </a:p>
          <a:p>
            <a:pPr lvl="1" algn="just"/>
            <a:r>
              <a:rPr lang="cs-CZ" sz="1600" dirty="0"/>
              <a:t>odpovídající relace ceny k hodnotě;</a:t>
            </a:r>
          </a:p>
          <a:p>
            <a:pPr lvl="1" algn="just"/>
            <a:r>
              <a:rPr lang="cs-CZ" sz="1600" dirty="0"/>
              <a:t>požadované příznivé parametry výrobků a možnost jejich ekologické likvidace.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Strategické cíle respektující zájmy zákazníků</a:t>
            </a:r>
          </a:p>
        </p:txBody>
      </p:sp>
    </p:spTree>
    <p:extLst>
      <p:ext uri="{BB962C8B-B14F-4D97-AF65-F5344CB8AC3E}">
        <p14:creationId xmlns:p14="http://schemas.microsoft.com/office/powerpoint/2010/main" val="66950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2124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Jelikož spokojenost zákazníků závisí nejen na úrovni produktů, ale i na schopnostech pracovníkům podniku, je nutno zaměřit obsah cílů i vzhledem k </a:t>
            </a:r>
            <a:r>
              <a:rPr lang="cs-CZ" sz="1600" b="1" dirty="0"/>
              <a:t>zaměstnancům.</a:t>
            </a:r>
            <a:r>
              <a:rPr lang="cs-CZ" sz="1600" dirty="0"/>
              <a:t> Zde sledujeme následující toto cílové zaměření:</a:t>
            </a:r>
          </a:p>
          <a:p>
            <a:pPr lvl="1" algn="just"/>
            <a:r>
              <a:rPr lang="cs-CZ" sz="1600" dirty="0"/>
              <a:t>zvýšení jejich kvalifikace na potřebnou úroveň podle zaměření podniku;</a:t>
            </a:r>
          </a:p>
          <a:p>
            <a:pPr lvl="1" algn="just"/>
            <a:r>
              <a:rPr lang="cs-CZ" sz="1600" dirty="0"/>
              <a:t>vhodná motivace vedení podniku i řadových zaměstnanců;</a:t>
            </a:r>
          </a:p>
          <a:p>
            <a:pPr lvl="1" algn="just"/>
            <a:r>
              <a:rPr lang="cs-CZ" sz="1600" dirty="0"/>
              <a:t>zajištění perspektivní kariery pracovníků, kteří projeví požadované schopnosti;</a:t>
            </a:r>
          </a:p>
          <a:p>
            <a:pPr lvl="1" algn="just"/>
            <a:r>
              <a:rPr lang="cs-CZ" sz="1600" dirty="0"/>
              <a:t>uplatnění odpovídajícího sociálního programu v podobě zaměstnaneckých výhod;</a:t>
            </a:r>
          </a:p>
          <a:p>
            <a:pPr lvl="1" algn="just"/>
            <a:r>
              <a:rPr lang="cs-CZ" sz="1600" dirty="0"/>
              <a:t>zavedení odpovídajícího typu podnikové kultury.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Strategické cíle respektující zájmy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90133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Prognóza </a:t>
            </a:r>
            <a:r>
              <a:rPr lang="cs-CZ" sz="1600" dirty="0"/>
              <a:t>(Dvořáček, 1996) </a:t>
            </a:r>
            <a:r>
              <a:rPr lang="cs-CZ" sz="1600" i="1" dirty="0"/>
              <a:t>- </a:t>
            </a:r>
            <a:r>
              <a:rPr lang="cs-CZ" sz="1600" dirty="0"/>
              <a:t>kvalifikované a zdůvodněné vyjádření vztahující se k neznámé budoucí události, jejímž obsahem je pravděpodobnostní výpověď o budoucnosti s relativně vysokým stupněm spolehlivosti.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Prognóza</a:t>
            </a:r>
            <a:r>
              <a:rPr lang="cs-CZ" sz="1600" dirty="0"/>
              <a:t> (</a:t>
            </a:r>
            <a:r>
              <a:rPr lang="cs-CZ" sz="1600" dirty="0" err="1"/>
              <a:t>Grasseová</a:t>
            </a:r>
            <a:r>
              <a:rPr lang="cs-CZ" sz="1600" dirty="0"/>
              <a:t>, 2013) - systém alternativních možných budoucích a variantních cest k nim vedoucích.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Opírá se o vědecké poznatky a konkrétní metody.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Je systematicky odvozená, spolehlivě ohodnotitelná a nastává za určitých podmínek a v určitém čase.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pojmu prognóza</a:t>
            </a:r>
          </a:p>
        </p:txBody>
      </p:sp>
    </p:spTree>
    <p:extLst>
      <p:ext uri="{BB962C8B-B14F-4D97-AF65-F5344CB8AC3E}">
        <p14:creationId xmlns:p14="http://schemas.microsoft.com/office/powerpoint/2010/main" val="38183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8416" y="115943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Současně však musí podnikové cíle zahrnovat i zásady respektující </a:t>
            </a:r>
            <a:r>
              <a:rPr lang="cs-CZ" sz="1600" b="1" dirty="0"/>
              <a:t>společenské cíle </a:t>
            </a:r>
            <a:r>
              <a:rPr lang="cs-CZ" sz="1600" dirty="0"/>
              <a:t>kam patří:</a:t>
            </a:r>
          </a:p>
          <a:p>
            <a:pPr lvl="1" algn="just"/>
            <a:r>
              <a:rPr lang="cs-CZ" sz="1600" dirty="0"/>
              <a:t>ochrana životního prostředí i národních tradic a bohatství;</a:t>
            </a:r>
          </a:p>
          <a:p>
            <a:pPr lvl="1" algn="just"/>
            <a:r>
              <a:rPr lang="cs-CZ" sz="1600" dirty="0"/>
              <a:t>dodržování právních i etických norem;</a:t>
            </a:r>
          </a:p>
          <a:p>
            <a:pPr lvl="1" algn="just"/>
            <a:r>
              <a:rPr lang="cs-CZ" sz="1600" dirty="0"/>
              <a:t>dodržování podmínek spravedlivé soutěže a morálního chování na trhu;</a:t>
            </a:r>
          </a:p>
          <a:p>
            <a:pPr lvl="1" algn="just"/>
            <a:r>
              <a:rPr lang="cs-CZ" sz="1600" dirty="0"/>
              <a:t>dodržování podmínek sociálních, pracovních apod.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Strategické cíle respektující zájmy společnosti</a:t>
            </a:r>
          </a:p>
        </p:txBody>
      </p:sp>
    </p:spTree>
    <p:extLst>
      <p:ext uri="{BB962C8B-B14F-4D97-AF65-F5344CB8AC3E}">
        <p14:creationId xmlns:p14="http://schemas.microsoft.com/office/powerpoint/2010/main" val="180980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cíle podniku </a:t>
            </a:r>
            <a:r>
              <a:rPr lang="cs-CZ" sz="1600" dirty="0" err="1"/>
              <a:t>Geosan</a:t>
            </a:r>
            <a:r>
              <a:rPr lang="cs-CZ" sz="1600" dirty="0"/>
              <a:t> Group:</a:t>
            </a:r>
          </a:p>
          <a:p>
            <a:pPr lvl="1" algn="just"/>
            <a:r>
              <a:rPr lang="cs-CZ" sz="1400" dirty="0"/>
              <a:t>stát se jednou z nejvýznamnějších stavebních společností na tuzemském trhu a realizovat zakázky (stavební díla) celostátního významu</a:t>
            </a:r>
          </a:p>
          <a:p>
            <a:pPr lvl="1" algn="just"/>
            <a:r>
              <a:rPr lang="cs-CZ" sz="1400" dirty="0"/>
              <a:t>přispívat svou činností ke zvýšení úrovně realizovaných stavebních děl na tuzemském trhu, ale i v zahraničí</a:t>
            </a:r>
          </a:p>
          <a:p>
            <a:pPr lvl="1" algn="just"/>
            <a:r>
              <a:rPr lang="cs-CZ" sz="1400" dirty="0"/>
              <a:t>v rámci realizace občanské a bytové výstavby zvyšovat standard bydlení</a:t>
            </a:r>
          </a:p>
          <a:p>
            <a:pPr lvl="1" algn="just"/>
            <a:r>
              <a:rPr lang="cs-CZ" sz="1400" dirty="0"/>
              <a:t>být stabilním a solidním podnikatelským partnerem</a:t>
            </a:r>
          </a:p>
          <a:p>
            <a:pPr lvl="1" algn="just"/>
            <a:r>
              <a:rPr lang="cs-CZ" sz="1400" dirty="0"/>
              <a:t>zvýšit a upevnit jistotu a důvěru současných i budoucích zákazníků a subdodavatelů ve stabilitu, serióznost a solidnost společnosti</a:t>
            </a:r>
          </a:p>
          <a:p>
            <a:pPr lvl="1" algn="just"/>
            <a:r>
              <a:rPr lang="cs-CZ" sz="1400" dirty="0"/>
              <a:t>zvyšovat a upevňovat jakost všech prováděných činností</a:t>
            </a:r>
          </a:p>
          <a:p>
            <a:pPr lvl="1" algn="just"/>
            <a:r>
              <a:rPr lang="cs-CZ" sz="1400" dirty="0"/>
              <a:t>neustále rozvíjet a zvyšovat úroveň vzdělávání svých zaměstnanců</a:t>
            </a:r>
          </a:p>
          <a:p>
            <a:pPr lvl="1" algn="just"/>
            <a:r>
              <a:rPr lang="cs-CZ" sz="1400" dirty="0"/>
              <a:t>reagovat pružně na změny v oblasti stavebnictví, rychle se přizpůsobovat novým parametrům Evropské unie se zvýšeným důrazem na dopad prováděných činností na životní prostředí</a:t>
            </a:r>
          </a:p>
          <a:p>
            <a:pPr lvl="1" algn="just"/>
            <a:r>
              <a:rPr lang="cs-CZ" sz="1400" dirty="0"/>
              <a:t>stát se významnou konkurencí stavebním společnostem členských států Evropské unie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Příklad strategických cílů</a:t>
            </a:r>
          </a:p>
        </p:txBody>
      </p:sp>
    </p:spTree>
    <p:extLst>
      <p:ext uri="{BB962C8B-B14F-4D97-AF65-F5344CB8AC3E}">
        <p14:creationId xmlns:p14="http://schemas.microsoft.com/office/powerpoint/2010/main" val="4170193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Strategie představuje kroky, které vedou k naplnění stanoveného strategického cíle, přičemž strategický cíl podniku představuje konkrétní žádoucí stav, jehož dosažení je předpokládáno v určitém časovém období.</a:t>
            </a:r>
          </a:p>
          <a:p>
            <a:pPr algn="just"/>
            <a:r>
              <a:rPr lang="cs-CZ" sz="1600" dirty="0"/>
              <a:t>Strategie  je soubor cílených kroků, které firma podniká, aby získala a udržela si lepší výkonnost ve srovnání s konkurencí. (</a:t>
            </a:r>
            <a:r>
              <a:rPr lang="cs-CZ" sz="1600" dirty="0" err="1"/>
              <a:t>Rothaermel</a:t>
            </a:r>
            <a:r>
              <a:rPr lang="cs-CZ" sz="1600" dirty="0"/>
              <a:t>, 2017)</a:t>
            </a:r>
          </a:p>
          <a:p>
            <a:pPr algn="just"/>
            <a:r>
              <a:rPr lang="cs-CZ" sz="1600" dirty="0"/>
              <a:t>Strategie je soubor cíleně řízených aktivit, které podniku umožní získat a udržet prvotřídní výkon vzhledem ke konkurentům. Jedná se o koncepci dlouhodobé povahy, která má přinést organizaci dlouhodobě udržitelnou konkurenční výhodu a tím upevnit její postavení na trhu. (</a:t>
            </a:r>
            <a:r>
              <a:rPr lang="cs-CZ" sz="1600" dirty="0" err="1"/>
              <a:t>McGrath</a:t>
            </a:r>
            <a:r>
              <a:rPr lang="cs-CZ" sz="1600" dirty="0"/>
              <a:t>, 2013)</a:t>
            </a:r>
          </a:p>
          <a:p>
            <a:pPr algn="just"/>
            <a:r>
              <a:rPr lang="cs-CZ" sz="1600" dirty="0"/>
              <a:t>Strategie definuje osobitý přístup společnosti ke konkurenci a konkurenční výhody, na kterých bude založena. (M.E. Porter)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</a:t>
            </a:r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err="1"/>
              <a:t>Rumelt</a:t>
            </a:r>
            <a:r>
              <a:rPr lang="cs-CZ" sz="1600" dirty="0"/>
              <a:t> (2011) poukazuje na to, co strategie není: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bombastické prohlášení </a:t>
            </a:r>
            <a:r>
              <a:rPr lang="cs-CZ" sz="1600" dirty="0"/>
              <a:t>(jako třeba: Naše strategie je zvítězit), které je pouhou propagací vlastních přání a myšlenek.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neschopnost čelit konkurenčním výzvám</a:t>
            </a:r>
            <a:r>
              <a:rPr lang="cs-CZ" sz="1600" dirty="0"/>
              <a:t>, kdy podnik nemá jasně definované konkurenční možnosti a manažeři nemají přesně stanovený postup.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nejsou operativní opatření, konkurenční srovnání nebo taktické nástroje </a:t>
            </a:r>
            <a:r>
              <a:rPr lang="cs-CZ" sz="1600" dirty="0"/>
              <a:t>(jako např. slevy, marketingová opatření apod.).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Co strategie není</a:t>
            </a:r>
          </a:p>
        </p:txBody>
      </p:sp>
    </p:spTree>
    <p:extLst>
      <p:ext uri="{BB962C8B-B14F-4D97-AF65-F5344CB8AC3E}">
        <p14:creationId xmlns:p14="http://schemas.microsoft.com/office/powerpoint/2010/main" val="12851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„Dobrá strategie“ je tvořena třemi elementy (</a:t>
            </a:r>
            <a:r>
              <a:rPr lang="cs-CZ" sz="1600" dirty="0" err="1"/>
              <a:t>Rothaermel</a:t>
            </a:r>
            <a:r>
              <a:rPr lang="cs-CZ" sz="1600" dirty="0"/>
              <a:t>, 2017):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Diagnostika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Hlavní politika k řešení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Soubor ucelených opatření k realizaci hlavní politiky podniku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0" lvl="1" indent="0" algn="just">
              <a:buNone/>
            </a:pPr>
            <a:r>
              <a:rPr lang="cs-CZ" sz="1600" dirty="0"/>
              <a:t>Koncepční rámec strategie podle M.E. </a:t>
            </a:r>
            <a:r>
              <a:rPr lang="cs-CZ" sz="1600" dirty="0" err="1"/>
              <a:t>Portera</a:t>
            </a:r>
            <a:r>
              <a:rPr lang="cs-CZ" sz="1600" dirty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Jedinečnost (unikátnost)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Vytváření kompromisů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Soulad v celém hodnotovém řetězci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M.E. Porter: být nejlepší x být jedinečný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„Dobrá strategie“</a:t>
            </a:r>
          </a:p>
        </p:txBody>
      </p:sp>
    </p:spTree>
    <p:extLst>
      <p:ext uri="{BB962C8B-B14F-4D97-AF65-F5344CB8AC3E}">
        <p14:creationId xmlns:p14="http://schemas.microsoft.com/office/powerpoint/2010/main" val="36394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Udržitelná konkurenční 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nevýhoda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parita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Strategické umístění</a:t>
            </a:r>
            <a:r>
              <a:rPr lang="cs-CZ" sz="2000" dirty="0"/>
              <a:t>: vyšší hodnota x náklady – </a:t>
            </a:r>
            <a:r>
              <a:rPr lang="cs-CZ" sz="2000" b="1" dirty="0"/>
              <a:t>ekonomický přínos</a:t>
            </a:r>
            <a:r>
              <a:rPr lang="cs-CZ" sz="2000" dirty="0"/>
              <a:t> (největší rozdíl) – </a:t>
            </a:r>
            <a:r>
              <a:rPr lang="cs-CZ" sz="2000" b="1" dirty="0"/>
              <a:t>kompromis</a:t>
            </a:r>
            <a:r>
              <a:rPr lang="cs-CZ" sz="2000" dirty="0"/>
              <a:t>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 a konkurenční výhoda</a:t>
            </a:r>
          </a:p>
        </p:txBody>
      </p:sp>
    </p:spTree>
    <p:extLst>
      <p:ext uri="{BB962C8B-B14F-4D97-AF65-F5344CB8AC3E}">
        <p14:creationId xmlns:p14="http://schemas.microsoft.com/office/powerpoint/2010/main" val="818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top management podniku</a:t>
            </a:r>
          </a:p>
          <a:p>
            <a:pPr lvl="0" algn="just"/>
            <a:r>
              <a:rPr lang="cs-CZ" sz="1600" dirty="0"/>
              <a:t>pracovníci střední úrovně managementu </a:t>
            </a:r>
          </a:p>
          <a:p>
            <a:pPr lvl="0" algn="just"/>
            <a:r>
              <a:rPr lang="cs-CZ" sz="1600" dirty="0"/>
              <a:t>externisté</a:t>
            </a:r>
          </a:p>
          <a:p>
            <a:pPr algn="just"/>
            <a:r>
              <a:rPr lang="cs-CZ" sz="1600" dirty="0"/>
              <a:t>vlastnící podniku</a:t>
            </a:r>
          </a:p>
          <a:p>
            <a:pPr algn="just"/>
            <a:r>
              <a:rPr lang="cs-CZ" sz="1600" dirty="0"/>
              <a:t>zaměstnanci</a:t>
            </a:r>
          </a:p>
          <a:p>
            <a:pPr lvl="0" algn="just"/>
            <a:r>
              <a:rPr lang="cs-CZ" sz="1600" dirty="0"/>
              <a:t>odbory</a:t>
            </a:r>
          </a:p>
          <a:p>
            <a:pPr lvl="0" algn="just"/>
            <a:r>
              <a:rPr lang="cs-CZ" sz="1600" dirty="0"/>
              <a:t>věřitelé</a:t>
            </a:r>
          </a:p>
          <a:p>
            <a:pPr algn="just"/>
            <a:r>
              <a:rPr lang="cs-CZ" sz="1600" dirty="0"/>
              <a:t>zákazníci</a:t>
            </a:r>
          </a:p>
          <a:p>
            <a:pPr lvl="0" algn="just"/>
            <a:r>
              <a:rPr lang="cs-CZ" sz="1600" dirty="0"/>
              <a:t>dodavatelé</a:t>
            </a:r>
          </a:p>
          <a:p>
            <a:pPr lvl="0" algn="just"/>
            <a:r>
              <a:rPr lang="cs-CZ" sz="1600" dirty="0"/>
              <a:t>konkurenti</a:t>
            </a:r>
          </a:p>
          <a:p>
            <a:pPr lvl="0" algn="just"/>
            <a:r>
              <a:rPr lang="cs-CZ" sz="1600" dirty="0"/>
              <a:t>místní komunita </a:t>
            </a:r>
          </a:p>
          <a:p>
            <a:pPr lvl="0" algn="just"/>
            <a:r>
              <a:rPr lang="cs-CZ" sz="1600" dirty="0"/>
              <a:t>široká veřejnost</a:t>
            </a:r>
          </a:p>
          <a:p>
            <a:pPr algn="just"/>
            <a:r>
              <a:rPr lang="cs-CZ" sz="1600" dirty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Zájmové skupiny podílející se na tvorbě podnikové strategie</a:t>
            </a:r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plánu</a:t>
            </a:r>
          </a:p>
          <a:p>
            <a:pPr algn="just"/>
            <a:r>
              <a:rPr lang="cs-CZ" sz="1600" b="1" dirty="0"/>
              <a:t>Implementace strategie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/>
            <a:r>
              <a:rPr lang="cs-CZ" sz="1600" b="1" dirty="0"/>
              <a:t>Strategická kontrola</a:t>
            </a:r>
          </a:p>
          <a:p>
            <a:endParaRPr lang="cs-CZ" sz="1600" dirty="0"/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Model strategie podniku</a:t>
            </a:r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Autoři: T. J. </a:t>
            </a:r>
            <a:r>
              <a:rPr lang="cs-CZ" sz="1600" dirty="0" err="1"/>
              <a:t>Wheelen</a:t>
            </a:r>
            <a:r>
              <a:rPr lang="cs-CZ" sz="1600" dirty="0"/>
              <a:t> a D. J. </a:t>
            </a:r>
            <a:r>
              <a:rPr lang="cs-CZ" sz="1600" dirty="0" err="1"/>
              <a:t>Hunger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Čtyři základní fáze</a:t>
            </a:r>
          </a:p>
          <a:p>
            <a:pPr algn="just"/>
            <a:r>
              <a:rPr lang="cs-CZ" sz="1600" b="1" dirty="0"/>
              <a:t>Zkoumání prostředí</a:t>
            </a:r>
          </a:p>
          <a:p>
            <a:pPr lvl="1" algn="just"/>
            <a:r>
              <a:rPr lang="cs-CZ" sz="1200" dirty="0"/>
              <a:t>Analýza externích a interních východisek</a:t>
            </a:r>
          </a:p>
          <a:p>
            <a:pPr algn="just"/>
            <a:r>
              <a:rPr lang="cs-CZ" sz="1600" b="1" dirty="0"/>
              <a:t>Formulace strategie</a:t>
            </a:r>
          </a:p>
          <a:p>
            <a:pPr lvl="1" algn="just"/>
            <a:r>
              <a:rPr lang="cs-CZ" sz="1200" dirty="0"/>
              <a:t>Tvorba vize, mise a cíle</a:t>
            </a:r>
          </a:p>
          <a:p>
            <a:pPr lvl="1" algn="just"/>
            <a:r>
              <a:rPr lang="cs-CZ" sz="1200" dirty="0"/>
              <a:t>Strategie </a:t>
            </a:r>
          </a:p>
          <a:p>
            <a:pPr lvl="1" algn="just"/>
            <a:r>
              <a:rPr lang="cs-CZ" sz="1200" dirty="0"/>
              <a:t>Politiky </a:t>
            </a:r>
          </a:p>
          <a:p>
            <a:pPr algn="just"/>
            <a:r>
              <a:rPr lang="cs-CZ" sz="1600" b="1" dirty="0"/>
              <a:t>Implementace a realizace strategie</a:t>
            </a:r>
          </a:p>
          <a:p>
            <a:pPr lvl="1" algn="just"/>
            <a:r>
              <a:rPr lang="cs-CZ" sz="1200" dirty="0"/>
              <a:t>Programy</a:t>
            </a:r>
          </a:p>
          <a:p>
            <a:pPr lvl="1" algn="just"/>
            <a:r>
              <a:rPr lang="cs-CZ" sz="1200" dirty="0"/>
              <a:t>Rozpočty</a:t>
            </a:r>
          </a:p>
          <a:p>
            <a:pPr lvl="1" algn="just"/>
            <a:r>
              <a:rPr lang="cs-CZ" sz="1200" dirty="0"/>
              <a:t>Procedury </a:t>
            </a:r>
          </a:p>
          <a:p>
            <a:pPr algn="just"/>
            <a:r>
              <a:rPr lang="cs-CZ" sz="1600" b="1" dirty="0"/>
              <a:t>Hodnocení a kontrola</a:t>
            </a:r>
          </a:p>
          <a:p>
            <a:pPr lvl="1" algn="just"/>
            <a:r>
              <a:rPr lang="cs-CZ" sz="1200" dirty="0"/>
              <a:t>Sledování výkonu</a:t>
            </a:r>
          </a:p>
          <a:p>
            <a:pPr lvl="1" algn="just"/>
            <a:r>
              <a:rPr lang="cs-CZ" sz="1200" dirty="0"/>
              <a:t>Vyhodnocování odchylek</a:t>
            </a:r>
          </a:p>
          <a:p>
            <a:pPr lvl="1" algn="just"/>
            <a:r>
              <a:rPr lang="cs-CZ" sz="1200" dirty="0"/>
              <a:t>Korekce </a:t>
            </a:r>
          </a:p>
          <a:p>
            <a:pPr marL="457200" lvl="1" indent="0" algn="just">
              <a:buNone/>
            </a:pPr>
            <a:endParaRPr lang="cs-CZ" sz="1200" b="1" dirty="0"/>
          </a:p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/>
              <a:t>Whelenův</a:t>
            </a:r>
            <a:r>
              <a:rPr lang="cs-CZ" dirty="0"/>
              <a:t> model strategického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32010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Autoři: A. A. Thompson a </a:t>
            </a:r>
            <a:r>
              <a:rPr lang="cs-CZ" sz="1600" dirty="0" err="1"/>
              <a:t>A</a:t>
            </a:r>
            <a:r>
              <a:rPr lang="cs-CZ" sz="1600" dirty="0"/>
              <a:t>. J. </a:t>
            </a:r>
            <a:r>
              <a:rPr lang="cs-CZ" sz="1600" dirty="0" err="1"/>
              <a:t>Strickland</a:t>
            </a:r>
            <a:r>
              <a:rPr lang="cs-CZ" sz="1600" dirty="0"/>
              <a:t> III.</a:t>
            </a:r>
          </a:p>
          <a:p>
            <a:pPr marL="457200" lvl="1" indent="0" algn="just">
              <a:buNone/>
            </a:pPr>
            <a:endParaRPr lang="cs-CZ" sz="1200" b="1" dirty="0"/>
          </a:p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/>
              <a:t>Thompsonův</a:t>
            </a:r>
            <a:r>
              <a:rPr lang="cs-CZ" dirty="0"/>
              <a:t> a </a:t>
            </a:r>
            <a:r>
              <a:rPr lang="cs-CZ" dirty="0" err="1"/>
              <a:t>Stricklandův</a:t>
            </a:r>
            <a:r>
              <a:rPr lang="cs-CZ" dirty="0"/>
              <a:t> model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1347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1952" y="15000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44352" y="16524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96752" y="18048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49152" y="19572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01552" y="2109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74371" y="2816608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Vylepšení/změna podle potřeby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4831" y="1263592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Vymezení předmětu podnikání a mise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685019" y="1268486"/>
            <a:ext cx="122413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Stanovení cílů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085750" y="1263592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Hodnocení a volba strategie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512417" y="1251108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Zavádění a realizace strategie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863016" y="1263592"/>
            <a:ext cx="237377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Zhodnocení výsledků</a:t>
            </a:r>
          </a:p>
          <a:p>
            <a:r>
              <a:rPr lang="cs-CZ" dirty="0"/>
              <a:t>Analýza</a:t>
            </a:r>
          </a:p>
          <a:p>
            <a:r>
              <a:rPr lang="cs-CZ" dirty="0"/>
              <a:t>Iniciování opravných opatření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93558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Revidování podle potřeby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758452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Revidování podle potřeby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549476" y="2821467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Vylepšení/změna podle potřeby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98967" y="1500014"/>
            <a:ext cx="86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909155" y="1512437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321766" y="1480645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719876" y="1479749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7236296" y="2463921"/>
            <a:ext cx="0" cy="183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986899" y="4371950"/>
            <a:ext cx="6249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996752" y="3836269"/>
            <a:ext cx="1" cy="463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379887" y="3851564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697818" y="4094926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5124485" y="4094925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986899" y="2545381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2363367" y="2359987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3696270" y="2295826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5063501" y="2300933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Kvalitní, nezkreslené a komplexní </a:t>
            </a:r>
            <a:r>
              <a:rPr lang="cs-CZ" sz="1600" b="1" dirty="0"/>
              <a:t>informace.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Dobré a objektivní </a:t>
            </a:r>
            <a:r>
              <a:rPr lang="cs-CZ" sz="1600" b="1" dirty="0"/>
              <a:t>zpracování informačních vstupů.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Postoje a schopnosti </a:t>
            </a:r>
            <a:r>
              <a:rPr lang="cs-CZ" sz="1600" b="1" dirty="0"/>
              <a:t>zpracovatelů.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Pochopení a vhodná aplikace světových </a:t>
            </a:r>
            <a:r>
              <a:rPr lang="cs-CZ" sz="1600" b="1" dirty="0" err="1"/>
              <a:t>megatrendů</a:t>
            </a:r>
            <a:r>
              <a:rPr lang="cs-CZ" sz="1600" b="1" dirty="0"/>
              <a:t> </a:t>
            </a:r>
            <a:r>
              <a:rPr lang="cs-CZ" sz="1600" dirty="0"/>
              <a:t>do vnitřní oblasti vlastního podnikání daného podniku.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Faktory ovlivňující kvalitu prognózy</a:t>
            </a:r>
          </a:p>
        </p:txBody>
      </p:sp>
    </p:spTree>
    <p:extLst>
      <p:ext uri="{BB962C8B-B14F-4D97-AF65-F5344CB8AC3E}">
        <p14:creationId xmlns:p14="http://schemas.microsoft.com/office/powerpoint/2010/main" val="285643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Autoři: G. Johnson a K. </a:t>
            </a:r>
            <a:r>
              <a:rPr lang="cs-CZ" sz="1600" dirty="0" err="1"/>
              <a:t>Scholes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Tři základní fáze</a:t>
            </a:r>
          </a:p>
          <a:p>
            <a:pPr algn="just"/>
            <a:r>
              <a:rPr lang="cs-CZ" sz="1600" b="1" dirty="0"/>
              <a:t>Strategická analýza</a:t>
            </a:r>
          </a:p>
          <a:p>
            <a:pPr lvl="1" algn="just"/>
            <a:r>
              <a:rPr lang="cs-CZ" sz="1400" dirty="0"/>
              <a:t>Zjištění strategické polohy organizace</a:t>
            </a:r>
          </a:p>
          <a:p>
            <a:pPr lvl="1" algn="just"/>
            <a:r>
              <a:rPr lang="cs-CZ" sz="1400" dirty="0"/>
              <a:t>Okolí organizace</a:t>
            </a:r>
          </a:p>
          <a:p>
            <a:pPr lvl="1" algn="just"/>
            <a:r>
              <a:rPr lang="cs-CZ" sz="1400" dirty="0"/>
              <a:t>Očekávání a záměry organizace</a:t>
            </a:r>
          </a:p>
          <a:p>
            <a:pPr lvl="1" algn="just"/>
            <a:r>
              <a:rPr lang="cs-CZ" sz="1400" dirty="0"/>
              <a:t>Zdroje, kvalifikace a schopnosti organizace</a:t>
            </a:r>
          </a:p>
          <a:p>
            <a:pPr algn="just"/>
            <a:r>
              <a:rPr lang="cs-CZ" sz="1600" b="1" dirty="0"/>
              <a:t>Strategický výběr</a:t>
            </a:r>
          </a:p>
          <a:p>
            <a:pPr lvl="1" algn="just"/>
            <a:r>
              <a:rPr lang="cs-CZ" sz="1200" dirty="0"/>
              <a:t>Identifikace základů strategického výběru </a:t>
            </a:r>
          </a:p>
          <a:p>
            <a:pPr lvl="1" algn="just"/>
            <a:r>
              <a:rPr lang="cs-CZ" sz="1200" dirty="0"/>
              <a:t>Vytváření strategických možností </a:t>
            </a:r>
          </a:p>
          <a:p>
            <a:pPr lvl="1" algn="just"/>
            <a:r>
              <a:rPr lang="cs-CZ" sz="1200" dirty="0"/>
              <a:t>Zhodnocení a výběr strategických možností </a:t>
            </a:r>
          </a:p>
          <a:p>
            <a:pPr algn="just"/>
            <a:r>
              <a:rPr lang="cs-CZ" sz="1600" b="1" dirty="0"/>
              <a:t>Strategická implementace</a:t>
            </a:r>
          </a:p>
          <a:p>
            <a:pPr lvl="1" algn="just"/>
            <a:r>
              <a:rPr lang="cs-CZ" sz="1200" dirty="0"/>
              <a:t>Organizační struktura a design</a:t>
            </a:r>
          </a:p>
          <a:p>
            <a:pPr lvl="1" algn="just"/>
            <a:r>
              <a:rPr lang="cs-CZ" sz="1200" dirty="0"/>
              <a:t>Alokace a kontrola zdrojů</a:t>
            </a:r>
          </a:p>
          <a:p>
            <a:pPr lvl="1" algn="just"/>
            <a:r>
              <a:rPr lang="cs-CZ" sz="1200" dirty="0"/>
              <a:t>Řízení strategické změny</a:t>
            </a:r>
          </a:p>
          <a:p>
            <a:pPr marL="457200" lvl="1" indent="0" algn="just">
              <a:buNone/>
            </a:pPr>
            <a:endParaRPr lang="cs-CZ" sz="1200" b="1" dirty="0"/>
          </a:p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Model podle Johnsona a </a:t>
            </a:r>
            <a:r>
              <a:rPr lang="cs-CZ" dirty="0" err="1"/>
              <a:t>Scholese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Autor: L. A. </a:t>
            </a:r>
            <a:r>
              <a:rPr lang="cs-CZ" sz="1600" dirty="0" err="1"/>
              <a:t>Digman</a:t>
            </a:r>
            <a:endParaRPr lang="cs-CZ" sz="1600" dirty="0"/>
          </a:p>
          <a:p>
            <a:pPr marL="457200" lvl="1" indent="0" algn="just">
              <a:buNone/>
            </a:pPr>
            <a:endParaRPr lang="cs-CZ" sz="1200" b="1" dirty="0"/>
          </a:p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/>
              <a:t>Digmanův</a:t>
            </a:r>
            <a:r>
              <a:rPr lang="cs-CZ" dirty="0"/>
              <a:t> integrovaný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91680" y="1257238"/>
            <a:ext cx="280831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Vize, hodnoty a očekávání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7524" y="1900397"/>
            <a:ext cx="9001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Poslání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3648" y="1908204"/>
            <a:ext cx="9001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Záměry a cíle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074278" y="1882556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Podniková kultura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652120" y="1946563"/>
            <a:ext cx="117013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Formulace strategie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52120" y="2726773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Implementace strategie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688124" y="3830648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Strategická kontrola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946124" y="2601949"/>
            <a:ext cx="291632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Analýza situace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Příležitost a hrozby externího prostředí</a:t>
            </a:r>
          </a:p>
          <a:p>
            <a:pPr marL="285750" indent="-285750">
              <a:buFontTx/>
              <a:buChar char="-"/>
            </a:pPr>
            <a:r>
              <a:rPr lang="cs-CZ" dirty="0"/>
              <a:t>Konkurenční síly</a:t>
            </a:r>
          </a:p>
          <a:p>
            <a:pPr marL="285750" indent="-285750">
              <a:buFontTx/>
              <a:buChar char="-"/>
            </a:pPr>
            <a:r>
              <a:rPr lang="cs-CZ" dirty="0"/>
              <a:t>Zdroje podniku a jeho kompetence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611560" y="141962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2" idx="3"/>
          </p:cNvCxnSpPr>
          <p:nvPr/>
        </p:nvCxnSpPr>
        <p:spPr>
          <a:xfrm flipV="1">
            <a:off x="4499992" y="1419622"/>
            <a:ext cx="3312368" cy="22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611560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547664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156176" y="1467552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7830972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3"/>
          </p:cNvCxnSpPr>
          <p:nvPr/>
        </p:nvCxnSpPr>
        <p:spPr>
          <a:xfrm flipV="1">
            <a:off x="2303748" y="2211710"/>
            <a:ext cx="3276364" cy="1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1187624" y="21397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58254" y="21919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4860032" y="3219822"/>
            <a:ext cx="82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4860032" y="2427734"/>
            <a:ext cx="720080" cy="29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6822250" y="2067694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6156316" y="3389996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6588224" y="3373104"/>
            <a:ext cx="0" cy="44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884368" y="2577253"/>
            <a:ext cx="0" cy="172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>
            <a:off x="7200292" y="2931790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7253688" y="4299942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1727684" y="4476979"/>
            <a:ext cx="3924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1691680" y="2592894"/>
            <a:ext cx="0" cy="1884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1691680" y="3348762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247172" y="4407321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/>
              <a:t>Proč? 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271437" y="4464922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/>
              <a:t>Co? 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876840" y="4447180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/>
              <a:t>Jak? 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7569028" y="4441872"/>
            <a:ext cx="1021012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/>
              <a:t>Pravidla</a:t>
            </a:r>
          </a:p>
        </p:txBody>
      </p:sp>
    </p:spTree>
    <p:extLst>
      <p:ext uri="{BB962C8B-B14F-4D97-AF65-F5344CB8AC3E}">
        <p14:creationId xmlns:p14="http://schemas.microsoft.com/office/powerpoint/2010/main" val="8548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Autor: R. Robinson</a:t>
            </a:r>
          </a:p>
          <a:p>
            <a:pPr marL="457200" lvl="1" indent="0" algn="just">
              <a:buNone/>
            </a:pPr>
            <a:endParaRPr lang="cs-CZ" sz="1200" b="1" dirty="0"/>
          </a:p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Robinsonův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79712" y="1243766"/>
            <a:ext cx="120032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Analýza prostředí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7524" y="2221540"/>
            <a:ext cx="126014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Současné poslání, cíle, zdroje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79712" y="3437113"/>
            <a:ext cx="1199623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Analýza zdrojů a kapacit organizace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121332" y="2373067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Realizace strategií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91401" y="1243766"/>
            <a:ext cx="1494167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Identifikace příležitostí a hrozeb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419510" y="3383323"/>
            <a:ext cx="151216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Identifikace silných a slabých stránek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357548" y="2402737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Formulování strategií</a:t>
            </a:r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5141524" y="2752414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83324" y="2725901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7793099" y="3049068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7270701" y="3554445"/>
            <a:ext cx="120078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Hodnocení výsledků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3203486" y="4083918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175377" y="146755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6" idx="3"/>
          </p:cNvCxnSpPr>
          <p:nvPr/>
        </p:nvCxnSpPr>
        <p:spPr>
          <a:xfrm>
            <a:off x="1547664" y="2683205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739872" y="1467552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763688" y="407827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1763688" y="1484995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5141524" y="1411369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949316" y="3990372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931678" y="1411369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66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může podporovat nebo bránit implementaci strategie. Například, pokud je kultura orientována na inovace, bude pravděpodobně podporovat strategii zaměřenou na vývoj nových produktů.</a:t>
            </a:r>
          </a:p>
          <a:p>
            <a:pPr algn="just"/>
            <a:r>
              <a:rPr lang="cs-CZ" sz="1800" dirty="0"/>
              <a:t>Když organizace mění svou strategii, může být nezbytné také upravit podnikovou kulturu, aby byla v souladu s novými cíli. Například, pokud se firma rozhodne zaměřit na zákaznický servis, může být potřeba posílit hodnoty jako je empatie a spolupráce.</a:t>
            </a:r>
          </a:p>
          <a:p>
            <a:pPr algn="just"/>
            <a:r>
              <a:rPr lang="cs-CZ" sz="1800" dirty="0"/>
              <a:t>Silná a pozitivní podniková kultura může zvyšovat motivaci zaměstnanců, což má přímý dopad na výkon a úspěšnost strategie. Naopak, negativní kultura může vést k odporu vůči strategickým změnám.</a:t>
            </a:r>
          </a:p>
          <a:p>
            <a:pPr algn="just"/>
            <a:r>
              <a:rPr lang="cs-CZ" sz="1800" dirty="0"/>
              <a:t>Pro úspěch strategie je důležité, aby byla v souladu s dlouhodobou kulturou organizace. Když jsou strategie a kultura v harmonii, organizace má větší šanci na dlouhodobý úspěch.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Vztah mezi strategií podnikovou kulturou - synergie</a:t>
            </a:r>
          </a:p>
        </p:txBody>
      </p:sp>
    </p:spTree>
    <p:extLst>
      <p:ext uri="{BB962C8B-B14F-4D97-AF65-F5344CB8AC3E}">
        <p14:creationId xmlns:p14="http://schemas.microsoft.com/office/powerpoint/2010/main" val="1641644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92088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300" dirty="0"/>
              <a:t>Změna podnikové kultury a strategie je komplexní proces, který vyžaduje důkladné plánování a efektivní komunikaci. 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Analýza současného stavu</a:t>
            </a:r>
            <a:r>
              <a:rPr lang="cs-CZ" sz="1300" dirty="0"/>
              <a:t>: Zhodnoťte aktuální kulturu a strategii vaší organizace. Identifikujte silné a slabé stránky, příležitosti a hrozby.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Definice cílové kultury a strategie</a:t>
            </a:r>
            <a:r>
              <a:rPr lang="cs-CZ" sz="1300" dirty="0"/>
              <a:t>: Určení, jakou kulturu a strategii chcete mít. Zvažte hodnoty, které chcete podporovat, a cíle, které chcete dosáhnout.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Komunikace změny</a:t>
            </a:r>
            <a:r>
              <a:rPr lang="cs-CZ" sz="1300" dirty="0"/>
              <a:t>: Informujte zaměstnance o plánovaných změnách. Vysvětlete důvody a výhody, které tyto změny přinesou.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Vzdělávání a školení</a:t>
            </a:r>
            <a:r>
              <a:rPr lang="cs-CZ" sz="1300" dirty="0"/>
              <a:t>: Poskytněte školení a vzdělávací programy, které pomohou zaměstnancům pochopit nové hodnoty a cíle.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Zapojení zaměstnanců</a:t>
            </a:r>
            <a:r>
              <a:rPr lang="cs-CZ" sz="1300" dirty="0"/>
              <a:t>: Podporujte aktivní zapojení zaměstnanců do procesu změny. Získejte jejich názory a myšlenky, což může zvýšit jejich angažovanost.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Modelování chování</a:t>
            </a:r>
            <a:r>
              <a:rPr lang="cs-CZ" sz="1300" dirty="0"/>
              <a:t>: Vedoucí pracovníci by měli být příkladem a aktivně ukazovat chování, které je v souladu s novou kulturou a strategií.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Monitorování a vyhodnocování</a:t>
            </a:r>
            <a:r>
              <a:rPr lang="cs-CZ" sz="1300" dirty="0"/>
              <a:t>: Pravidelně sledujte pokrok a výsledky změn. Získávejte zpětnou vazbu a buďte připraveni provést úpravy, pokud to bude potřeba.</a:t>
            </a:r>
          </a:p>
          <a:p>
            <a:pPr algn="just">
              <a:buFont typeface="+mj-lt"/>
              <a:buAutoNum type="arabicPeriod"/>
            </a:pPr>
            <a:r>
              <a:rPr lang="cs-CZ" sz="1300" b="1" dirty="0"/>
              <a:t>Udržitelnost</a:t>
            </a:r>
            <a:r>
              <a:rPr lang="cs-CZ" sz="1300" dirty="0"/>
              <a:t>: Zajistěte, aby změna byla udržitelná v dlouhodobém horizontu. To může zahrnovat pravidelné revize a úpravy strategií a procesů.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Proces změny podnikové kultury a změny strategie</a:t>
            </a:r>
          </a:p>
        </p:txBody>
      </p:sp>
    </p:spTree>
    <p:extLst>
      <p:ext uri="{BB962C8B-B14F-4D97-AF65-F5344CB8AC3E}">
        <p14:creationId xmlns:p14="http://schemas.microsoft.com/office/powerpoint/2010/main" val="1768417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92088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/>
              <a:t>Změna podnikové kultury ve vztahu k nové strategii vyžaduje systematický přístup a angažovanost všech úrovní organizace:</a:t>
            </a:r>
            <a:r>
              <a:rPr lang="cs-CZ" sz="1300" dirty="0"/>
              <a:t> 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Jasná komunikace</a:t>
            </a:r>
            <a:r>
              <a:rPr lang="cs-CZ" sz="1400" dirty="0"/>
              <a:t>: Ujistěte se, že nová strategie je jasně a srozumitelně komunikována všem zaměstnancům. Vysvětlete důvody změny a přínosy nové strategie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Vedení příkladem</a:t>
            </a:r>
            <a:r>
              <a:rPr lang="cs-CZ" sz="1400" dirty="0"/>
              <a:t>: Vedení by mělo být vzorem pro chování, které chce vidět. Je důležité, aby manažeři praktikovali hodnoty a principy nové kultury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Zahrnutí zaměstnanců</a:t>
            </a:r>
            <a:r>
              <a:rPr lang="cs-CZ" sz="1400" dirty="0"/>
              <a:t>: Zapojte zaměstnance do procesu změny. Získejte jejich názory a podněty, aby se cítili součástí transformace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Vzdělávání a školení</a:t>
            </a:r>
            <a:r>
              <a:rPr lang="cs-CZ" sz="1400" dirty="0"/>
              <a:t>: Poskytněte školení, které pomůže zaměstnancům porozumět nové strategii a adaptovat se na změny. Zaměřte se na dovednosti a znalosti potřebné pro úspěšné implementace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Odměny a uznání</a:t>
            </a:r>
            <a:r>
              <a:rPr lang="cs-CZ" sz="1400" dirty="0"/>
              <a:t>: Vytvořte systém odměn, který podporuje chování v souladu s novou kulturou. Oslavujte úspěchy a uznávejte příspěvky zaměstnanců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Průběžná zpětná vazba</a:t>
            </a:r>
            <a:r>
              <a:rPr lang="cs-CZ" sz="1400" dirty="0"/>
              <a:t>: Zajistěte pravidelnou zpětnou vazbu o pokroku a dopadech změn. Umožněte zaměstnancům sdílet své zkušenosti a návrhy na zlepšení</a:t>
            </a:r>
            <a:r>
              <a:rPr lang="cs-CZ" sz="13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Trpělivost a vytrvalost</a:t>
            </a:r>
            <a:r>
              <a:rPr lang="cs-CZ" sz="1400" dirty="0"/>
              <a:t>: Změna kultury je dlouhodobý proces, který vyžaduje čas a vytrvalost. Buďte připraveni na překážky a neúspěchy, a neustále se snažte o zlepšení.</a:t>
            </a:r>
          </a:p>
          <a:p>
            <a:pPr marL="0" indent="0" algn="just">
              <a:buNone/>
            </a:pPr>
            <a:endParaRPr lang="cs-CZ" sz="1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Kroky ve změně v podnikové kultuře</a:t>
            </a:r>
          </a:p>
        </p:txBody>
      </p:sp>
    </p:spTree>
    <p:extLst>
      <p:ext uri="{BB962C8B-B14F-4D97-AF65-F5344CB8AC3E}">
        <p14:creationId xmlns:p14="http://schemas.microsoft.com/office/powerpoint/2010/main" val="34549211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Strategické vedení popisuje úspěšné využívání moci a vlivu vedoucích pracovníků k usměrňování činností ostatních při dosahování cílů organizace.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Způsoby vedení/řízení strategického procesu:</a:t>
            </a:r>
          </a:p>
          <a:p>
            <a:pPr lvl="1" algn="just"/>
            <a:r>
              <a:rPr lang="cs-CZ" sz="1600" dirty="0"/>
              <a:t>Strategické plánování top-</a:t>
            </a:r>
            <a:r>
              <a:rPr lang="cs-CZ" sz="1600" dirty="0" err="1"/>
              <a:t>down</a:t>
            </a:r>
            <a:endParaRPr lang="cs-CZ" sz="1600" dirty="0"/>
          </a:p>
          <a:p>
            <a:pPr lvl="1" algn="just"/>
            <a:r>
              <a:rPr lang="cs-CZ" sz="1600" dirty="0"/>
              <a:t>Plánování scénářů</a:t>
            </a:r>
          </a:p>
          <a:p>
            <a:pPr lvl="1" algn="just"/>
            <a:r>
              <a:rPr lang="cs-CZ" sz="1600" dirty="0"/>
              <a:t>Strategické plánování </a:t>
            </a:r>
            <a:r>
              <a:rPr lang="cs-CZ" sz="1600" dirty="0" err="1"/>
              <a:t>bottom</a:t>
            </a:r>
            <a:r>
              <a:rPr lang="cs-CZ" sz="1600" dirty="0"/>
              <a:t>-up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Strategické vedení</a:t>
            </a:r>
          </a:p>
        </p:txBody>
      </p:sp>
    </p:spTree>
    <p:extLst>
      <p:ext uri="{BB962C8B-B14F-4D97-AF65-F5344CB8AC3E}">
        <p14:creationId xmlns:p14="http://schemas.microsoft.com/office/powerpoint/2010/main" val="8728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Převratné technické a technologické vynálezy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Směry základního výzkumu a směry aplikačního výzkumu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Parametry výrobků, funkční charakteristiky technologií a zařízení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Vývojové tendence a trendy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Společenské důsledky možných trendů a technického rozvoje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Alternativní řešení celospolečenských cílů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Alternativní řešení a předvídaní cílů na nižších úrovních organizace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Předvídání chování trhu, pohyby cen, poptávky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Použitelnost prognostických metod</a:t>
            </a:r>
          </a:p>
        </p:txBody>
      </p:sp>
    </p:spTree>
    <p:extLst>
      <p:ext uri="{BB962C8B-B14F-4D97-AF65-F5344CB8AC3E}">
        <p14:creationId xmlns:p14="http://schemas.microsoft.com/office/powerpoint/2010/main" val="33426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Prognostické metody </a:t>
            </a:r>
            <a:r>
              <a:rPr lang="cs-CZ" sz="1600" dirty="0"/>
              <a:t>(</a:t>
            </a:r>
            <a:r>
              <a:rPr lang="cs-CZ" sz="1600" dirty="0" err="1"/>
              <a:t>Makridakis</a:t>
            </a:r>
            <a:r>
              <a:rPr lang="cs-CZ" sz="1600" dirty="0"/>
              <a:t> et al., 1998) jsou soustavy teoretických a praktických pravidel převzatých z různých vědních oborů, které vedou k sestavení prognózy s určitou vypovídací schopností.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Úspěch - správné ocenění jejich použitelnosti pro daný účel.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Využití více a principálně odlišných metod.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Volba metody závisí na </a:t>
            </a:r>
          </a:p>
          <a:p>
            <a:pPr lvl="1" algn="just"/>
            <a:r>
              <a:rPr lang="cs-CZ" sz="1600" dirty="0"/>
              <a:t>předmětu prognózy, </a:t>
            </a:r>
          </a:p>
          <a:p>
            <a:pPr lvl="1" algn="just"/>
            <a:r>
              <a:rPr lang="cs-CZ" sz="1600" dirty="0"/>
              <a:t>věcné náplni daného jevu, </a:t>
            </a:r>
          </a:p>
          <a:p>
            <a:pPr lvl="1" algn="just"/>
            <a:r>
              <a:rPr lang="cs-CZ" sz="1600" dirty="0"/>
              <a:t>časovém horizontu, </a:t>
            </a:r>
          </a:p>
          <a:p>
            <a:pPr lvl="1" algn="just"/>
            <a:r>
              <a:rPr lang="cs-CZ" sz="1600" dirty="0"/>
              <a:t>čase a nákladech nutných pro zpracování prognózy, </a:t>
            </a:r>
          </a:p>
          <a:p>
            <a:pPr lvl="1" algn="just"/>
            <a:r>
              <a:rPr lang="cs-CZ" sz="1600" dirty="0"/>
              <a:t>požadavku přesnosti a spolehlivosti předpovědi.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Prognostické metody</a:t>
            </a:r>
          </a:p>
        </p:txBody>
      </p:sp>
    </p:spTree>
    <p:extLst>
      <p:ext uri="{BB962C8B-B14F-4D97-AF65-F5344CB8AC3E}">
        <p14:creationId xmlns:p14="http://schemas.microsoft.com/office/powerpoint/2010/main" val="1281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Z hlediska přístupu k prognózování</a:t>
            </a:r>
          </a:p>
          <a:p>
            <a:pPr algn="just"/>
            <a:r>
              <a:rPr lang="cs-CZ" sz="1600" i="1" dirty="0"/>
              <a:t>Kvantitativní metody </a:t>
            </a:r>
            <a:r>
              <a:rPr lang="cs-CZ" sz="1600" dirty="0"/>
              <a:t>– jsou založeny na předpokladu, že budoucí vývoj je předvídatelným a přímým pokračováním (extrapolací) existujících trendů. Aplikuje se v tomto případě statistická analýza dat z minulosti v různých časových pohledech. Prognostik s využitím historických dat identifikuje cestu předpovědi, k ní přidá vhodný matematický model a pomocí rovnic modelu předpovídá body v budoucnosti. Takový přístup předpokládá, že identifikovaná cesta pro předpověď pokračuje i do budoucnosti.</a:t>
            </a:r>
          </a:p>
          <a:p>
            <a:pPr algn="just"/>
            <a:r>
              <a:rPr lang="cs-CZ" sz="1600" i="1" dirty="0"/>
              <a:t>Kvalitativní metody </a:t>
            </a:r>
            <a:r>
              <a:rPr lang="cs-CZ" sz="1600" dirty="0"/>
              <a:t>– využívají lidského činitele, vycházejí z variantnosti, mnohoznačnosti a pravděpodobnostního charakteru vývoje budoucích událostí. Někdy též nazývané subjektivní či úvahové, jsou v prvém případě uplatněny tehdy, pokud historická data, týkající se k předpovídané události, jsou nedostačující nebo nejsou k dispozici a ve druhém případě pokud předpovídané události nelze postihnout kvantifikovatelnými informacemi či se jedná o technologické změny.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r>
              <a:rPr lang="cs-CZ" dirty="0"/>
              <a:t>Klasifikace prognostických metod I</a:t>
            </a:r>
          </a:p>
        </p:txBody>
      </p:sp>
    </p:spTree>
    <p:extLst>
      <p:ext uri="{BB962C8B-B14F-4D97-AF65-F5344CB8AC3E}">
        <p14:creationId xmlns:p14="http://schemas.microsoft.com/office/powerpoint/2010/main" val="1722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Dle míry subjektivity</a:t>
            </a:r>
          </a:p>
          <a:p>
            <a:pPr lvl="1" algn="just"/>
            <a:r>
              <a:rPr lang="cs-CZ" sz="1600" dirty="0"/>
              <a:t>Subjektivní metody</a:t>
            </a:r>
          </a:p>
          <a:p>
            <a:pPr lvl="1" algn="just"/>
            <a:r>
              <a:rPr lang="cs-CZ" sz="1600" dirty="0"/>
              <a:t>Objektivní metody</a:t>
            </a:r>
          </a:p>
          <a:p>
            <a:pPr lvl="1" algn="just"/>
            <a:r>
              <a:rPr lang="cs-CZ" sz="1600" dirty="0"/>
              <a:t>Systémové metody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Další členění metod</a:t>
            </a:r>
          </a:p>
          <a:p>
            <a:pPr algn="just"/>
            <a:r>
              <a:rPr lang="cs-CZ" sz="1600" dirty="0"/>
              <a:t>Metoda explorativní (průzkumná)</a:t>
            </a:r>
          </a:p>
          <a:p>
            <a:pPr algn="just"/>
            <a:r>
              <a:rPr lang="cs-CZ" sz="1600" dirty="0"/>
              <a:t>Metoda normativní (cílová)</a:t>
            </a:r>
          </a:p>
          <a:p>
            <a:pPr algn="just"/>
            <a:r>
              <a:rPr lang="cs-CZ" sz="1600" dirty="0"/>
              <a:t>Metoda integrálního prognózování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r>
              <a:rPr lang="cs-CZ" dirty="0"/>
              <a:t>Klasifikace prognostických metod II</a:t>
            </a:r>
          </a:p>
        </p:txBody>
      </p:sp>
    </p:spTree>
    <p:extLst>
      <p:ext uri="{BB962C8B-B14F-4D97-AF65-F5344CB8AC3E}">
        <p14:creationId xmlns:p14="http://schemas.microsoft.com/office/powerpoint/2010/main" val="85697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Statistické metody</a:t>
            </a:r>
          </a:p>
          <a:p>
            <a:pPr lvl="1" algn="just"/>
            <a:r>
              <a:rPr lang="cs-CZ" sz="1600" dirty="0"/>
              <a:t>Metoda extrapolace trendu a časové řady, metoda regresní a korelační analýzy, metody založené na Box-</a:t>
            </a:r>
            <a:r>
              <a:rPr lang="cs-CZ" sz="1600" dirty="0" err="1"/>
              <a:t>Jenkinsově</a:t>
            </a:r>
            <a:r>
              <a:rPr lang="cs-CZ" sz="1600" dirty="0"/>
              <a:t> metodologii, klasifikační a regresní stromy, metody shlukové analýzy, metody spektrální analýzy časových řad, metody faktorové analýzy, adaptivní metody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Metody operačního výzkumu</a:t>
            </a:r>
          </a:p>
          <a:p>
            <a:pPr lvl="1" algn="just"/>
            <a:r>
              <a:rPr lang="cs-CZ" sz="1600" dirty="0"/>
              <a:t>Metody matematického programování, simulační metody a hry, metody teorie rozhodování, modifikované síťové grafy</a:t>
            </a:r>
          </a:p>
          <a:p>
            <a:pPr lvl="1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Metody modelových experimentů</a:t>
            </a:r>
          </a:p>
          <a:p>
            <a:pPr lvl="1" algn="just"/>
            <a:r>
              <a:rPr lang="cs-CZ" sz="1600" dirty="0"/>
              <a:t>Modely růstové, modely strukturování, modely globální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Kvantitativní prognostické metody</a:t>
            </a:r>
          </a:p>
        </p:txBody>
      </p:sp>
    </p:spTree>
    <p:extLst>
      <p:ext uri="{BB962C8B-B14F-4D97-AF65-F5344CB8AC3E}">
        <p14:creationId xmlns:p14="http://schemas.microsoft.com/office/powerpoint/2010/main" val="2800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4398</Words>
  <Application>Microsoft Office PowerPoint</Application>
  <PresentationFormat>Předvádění na obrazovce (16:9)</PresentationFormat>
  <Paragraphs>476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Calibri</vt:lpstr>
      <vt:lpstr>Enriqueta</vt:lpstr>
      <vt:lpstr>Times New Roman</vt:lpstr>
      <vt:lpstr>SLU</vt:lpstr>
      <vt:lpstr>Strategické představy a cíle  Strategie Model strategie podniku</vt:lpstr>
      <vt:lpstr>Prognózování a tvorba strategie</vt:lpstr>
      <vt:lpstr>Vymezení pojmu prognóza</vt:lpstr>
      <vt:lpstr>Faktory ovlivňující kvalitu prognózy</vt:lpstr>
      <vt:lpstr>Použitelnost prognostických metod</vt:lpstr>
      <vt:lpstr>Prognostické metody</vt:lpstr>
      <vt:lpstr>Klasifikace prognostických metod I</vt:lpstr>
      <vt:lpstr>Klasifikace prognostických metod II</vt:lpstr>
      <vt:lpstr>Kvantitativní prognostické metody</vt:lpstr>
      <vt:lpstr>Kvalitativní prognostické metody</vt:lpstr>
      <vt:lpstr>Brainstorming</vt:lpstr>
      <vt:lpstr>Metoda DELPHI</vt:lpstr>
      <vt:lpstr>Metoda scénářů</vt:lpstr>
      <vt:lpstr>Vize</vt:lpstr>
      <vt:lpstr>Požadavky na vizi </vt:lpstr>
      <vt:lpstr>Postup tvorby vize</vt:lpstr>
      <vt:lpstr>Mise - poslání</vt:lpstr>
      <vt:lpstr>Co by měla obsahovat mise</vt:lpstr>
      <vt:lpstr>Základní pravidla pro tvorbu mise</vt:lpstr>
      <vt:lpstr>Hodnoty podniku</vt:lpstr>
      <vt:lpstr>Příklad hodnot podniku</vt:lpstr>
      <vt:lpstr>Strategické 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Strategické cíle respektující potřeby a zájmy podniku</vt:lpstr>
      <vt:lpstr>Strategické cíle respektující zájmy zákazníků</vt:lpstr>
      <vt:lpstr>Strategické cíle respektující zájmy zaměstnanců</vt:lpstr>
      <vt:lpstr>Strategické cíle respektující zájmy společnosti</vt:lpstr>
      <vt:lpstr>Příklad strategických cílů</vt:lpstr>
      <vt:lpstr>Strategie</vt:lpstr>
      <vt:lpstr>Co strategie není</vt:lpstr>
      <vt:lpstr>„Dobrá strategie“</vt:lpstr>
      <vt:lpstr>Strategie a konkurenční výhoda</vt:lpstr>
      <vt:lpstr>Zájmové skupiny podílející se na tvorbě podnikové strategie</vt:lpstr>
      <vt:lpstr>Model strategie podniku</vt:lpstr>
      <vt:lpstr>Whelenův model strategického managementu</vt:lpstr>
      <vt:lpstr>Thompsonův a Stricklandův model</vt:lpstr>
      <vt:lpstr>Model podle Johnsona a Scholese</vt:lpstr>
      <vt:lpstr>Digmanův integrovaný model</vt:lpstr>
      <vt:lpstr>Robinsonův model</vt:lpstr>
      <vt:lpstr>Vztah mezi strategií podnikovou kulturou - synergie</vt:lpstr>
      <vt:lpstr>Proces změny podnikové kultury a změny strategie</vt:lpstr>
      <vt:lpstr>Kroky ve změně v podnikové kultuře</vt:lpstr>
      <vt:lpstr>Strategické vedení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129</cp:revision>
  <dcterms:created xsi:type="dcterms:W3CDTF">2016-07-06T15:42:34Z</dcterms:created>
  <dcterms:modified xsi:type="dcterms:W3CDTF">2025-02-10T09:47:59Z</dcterms:modified>
</cp:coreProperties>
</file>