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24"/>
  </p:notesMasterIdLst>
  <p:handoutMasterIdLst>
    <p:handoutMasterId r:id="rId25"/>
  </p:handoutMasterIdLst>
  <p:sldIdLst>
    <p:sldId id="256" r:id="rId2"/>
    <p:sldId id="259" r:id="rId3"/>
    <p:sldId id="295" r:id="rId4"/>
    <p:sldId id="296" r:id="rId5"/>
    <p:sldId id="293" r:id="rId6"/>
    <p:sldId id="294" r:id="rId7"/>
    <p:sldId id="316" r:id="rId8"/>
    <p:sldId id="317" r:id="rId9"/>
    <p:sldId id="318" r:id="rId10"/>
    <p:sldId id="319" r:id="rId11"/>
    <p:sldId id="320" r:id="rId12"/>
    <p:sldId id="321" r:id="rId13"/>
    <p:sldId id="322" r:id="rId14"/>
    <p:sldId id="297" r:id="rId15"/>
    <p:sldId id="298" r:id="rId16"/>
    <p:sldId id="314" r:id="rId17"/>
    <p:sldId id="315" r:id="rId18"/>
    <p:sldId id="299" r:id="rId19"/>
    <p:sldId id="300" r:id="rId20"/>
    <p:sldId id="301" r:id="rId21"/>
    <p:sldId id="312" r:id="rId22"/>
    <p:sldId id="313" r:id="rId23"/>
  </p:sldIdLst>
  <p:sldSz cx="9144000" cy="5143500" type="screen16x9"/>
  <p:notesSz cx="6797675" cy="9926638"/>
  <p:defaultText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162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00"/>
    <a:srgbClr val="307871"/>
    <a:srgbClr val="981E3A"/>
    <a:srgbClr val="9F2B2B"/>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103" d="100"/>
          <a:sy n="103" d="100"/>
        </p:scale>
        <p:origin x="802" y="67"/>
      </p:cViewPr>
      <p:guideLst>
        <p:guide orient="horz" pos="162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8056"/>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sz="quarter" idx="1"/>
          </p:nvPr>
        </p:nvSpPr>
        <p:spPr>
          <a:xfrm>
            <a:off x="3850443" y="0"/>
            <a:ext cx="2945659" cy="498056"/>
          </a:xfrm>
          <a:prstGeom prst="rect">
            <a:avLst/>
          </a:prstGeom>
        </p:spPr>
        <p:txBody>
          <a:bodyPr vert="horz" lIns="91440" tIns="45720" rIns="91440" bIns="45720" rtlCol="0"/>
          <a:lstStyle>
            <a:lvl1pPr algn="r">
              <a:defRPr sz="1200"/>
            </a:lvl1pPr>
          </a:lstStyle>
          <a:p>
            <a:fld id="{51956B26-904A-4CB7-A804-CC3AC8651185}" type="datetimeFigureOut">
              <a:rPr lang="cs-CZ" smtClean="0"/>
              <a:t>10.02.2025</a:t>
            </a:fld>
            <a:endParaRPr lang="cs-CZ"/>
          </a:p>
        </p:txBody>
      </p:sp>
      <p:sp>
        <p:nvSpPr>
          <p:cNvPr id="4" name="Zástupný symbol pro zápatí 3"/>
          <p:cNvSpPr>
            <a:spLocks noGrp="1"/>
          </p:cNvSpPr>
          <p:nvPr>
            <p:ph type="ftr" sz="quarter" idx="2"/>
          </p:nvPr>
        </p:nvSpPr>
        <p:spPr>
          <a:xfrm>
            <a:off x="0" y="9428584"/>
            <a:ext cx="2945659" cy="498055"/>
          </a:xfrm>
          <a:prstGeom prst="rect">
            <a:avLst/>
          </a:prstGeom>
        </p:spPr>
        <p:txBody>
          <a:bodyPr vert="horz" lIns="91440" tIns="45720" rIns="91440" bIns="45720" rtlCol="0" anchor="b"/>
          <a:lstStyle>
            <a:lvl1pPr algn="l">
              <a:defRPr sz="1200"/>
            </a:lvl1pPr>
          </a:lstStyle>
          <a:p>
            <a:endParaRPr lang="cs-CZ"/>
          </a:p>
        </p:txBody>
      </p:sp>
      <p:sp>
        <p:nvSpPr>
          <p:cNvPr id="5" name="Zástupný symbol pro číslo snímku 4"/>
          <p:cNvSpPr>
            <a:spLocks noGrp="1"/>
          </p:cNvSpPr>
          <p:nvPr>
            <p:ph type="sldNum" sz="quarter" idx="3"/>
          </p:nvPr>
        </p:nvSpPr>
        <p:spPr>
          <a:xfrm>
            <a:off x="3850443" y="9428584"/>
            <a:ext cx="2945659" cy="498055"/>
          </a:xfrm>
          <a:prstGeom prst="rect">
            <a:avLst/>
          </a:prstGeom>
        </p:spPr>
        <p:txBody>
          <a:bodyPr vert="horz" lIns="91440" tIns="45720" rIns="91440" bIns="45720" rtlCol="0" anchor="b"/>
          <a:lstStyle>
            <a:lvl1pPr algn="r">
              <a:defRPr sz="1200"/>
            </a:lvl1pPr>
          </a:lstStyle>
          <a:p>
            <a:fld id="{B7A40223-2A87-4FBF-80A6-5A31DA409FDE}" type="slidenum">
              <a:rPr lang="cs-CZ" smtClean="0"/>
              <a:t>‹#›</a:t>
            </a:fld>
            <a:endParaRPr lang="cs-CZ"/>
          </a:p>
        </p:txBody>
      </p:sp>
    </p:spTree>
    <p:extLst>
      <p:ext uri="{BB962C8B-B14F-4D97-AF65-F5344CB8AC3E}">
        <p14:creationId xmlns:p14="http://schemas.microsoft.com/office/powerpoint/2010/main" val="13970626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Zástupný symbol pro záhlaví 1"/>
          <p:cNvSpPr>
            <a:spLocks noGrp="1"/>
          </p:cNvSpPr>
          <p:nvPr>
            <p:ph type="hdr" sz="quarter"/>
          </p:nvPr>
        </p:nvSpPr>
        <p:spPr>
          <a:xfrm>
            <a:off x="0" y="0"/>
            <a:ext cx="2945659" cy="496332"/>
          </a:xfrm>
          <a:prstGeom prst="rect">
            <a:avLst/>
          </a:prstGeom>
        </p:spPr>
        <p:txBody>
          <a:bodyPr vert="horz" lIns="91440" tIns="45720" rIns="91440" bIns="45720" rtlCol="0"/>
          <a:lstStyle>
            <a:lvl1pPr algn="l">
              <a:defRPr sz="1200"/>
            </a:lvl1pPr>
          </a:lstStyle>
          <a:p>
            <a:endParaRPr lang="cs-CZ"/>
          </a:p>
        </p:txBody>
      </p:sp>
      <p:sp>
        <p:nvSpPr>
          <p:cNvPr id="3" name="Zástupný symbol pro datum 2"/>
          <p:cNvSpPr>
            <a:spLocks noGrp="1"/>
          </p:cNvSpPr>
          <p:nvPr>
            <p:ph type="dt" idx="1"/>
          </p:nvPr>
        </p:nvSpPr>
        <p:spPr>
          <a:xfrm>
            <a:off x="3850443" y="0"/>
            <a:ext cx="2945659" cy="496332"/>
          </a:xfrm>
          <a:prstGeom prst="rect">
            <a:avLst/>
          </a:prstGeom>
        </p:spPr>
        <p:txBody>
          <a:bodyPr vert="horz" lIns="91440" tIns="45720" rIns="91440" bIns="45720" rtlCol="0"/>
          <a:lstStyle>
            <a:lvl1pPr algn="r">
              <a:defRPr sz="1200"/>
            </a:lvl1pPr>
          </a:lstStyle>
          <a:p>
            <a:fld id="{A6097986-0C26-47DE-8982-7AD2B6842259}" type="datetimeFigureOut">
              <a:rPr lang="cs-CZ" smtClean="0"/>
              <a:pPr/>
              <a:t>10.02.2025</a:t>
            </a:fld>
            <a:endParaRPr lang="cs-CZ"/>
          </a:p>
        </p:txBody>
      </p:sp>
      <p:sp>
        <p:nvSpPr>
          <p:cNvPr id="4" name="Zástupný symbol pro obrázek snímku 3"/>
          <p:cNvSpPr>
            <a:spLocks noGrp="1" noRot="1" noChangeAspect="1"/>
          </p:cNvSpPr>
          <p:nvPr>
            <p:ph type="sldImg" idx="2"/>
          </p:nvPr>
        </p:nvSpPr>
        <p:spPr>
          <a:xfrm>
            <a:off x="90488" y="744538"/>
            <a:ext cx="6616700" cy="3722687"/>
          </a:xfrm>
          <a:prstGeom prst="rect">
            <a:avLst/>
          </a:prstGeom>
          <a:noFill/>
          <a:ln w="12700">
            <a:solidFill>
              <a:prstClr val="black"/>
            </a:solidFill>
          </a:ln>
        </p:spPr>
        <p:txBody>
          <a:bodyPr vert="horz" lIns="91440" tIns="45720" rIns="91440" bIns="45720" rtlCol="0" anchor="ctr"/>
          <a:lstStyle/>
          <a:p>
            <a:endParaRPr lang="cs-CZ"/>
          </a:p>
        </p:txBody>
      </p:sp>
      <p:sp>
        <p:nvSpPr>
          <p:cNvPr id="5" name="Zástupný symbol pro poznámky 4"/>
          <p:cNvSpPr>
            <a:spLocks noGrp="1"/>
          </p:cNvSpPr>
          <p:nvPr>
            <p:ph type="body" sz="quarter" idx="3"/>
          </p:nvPr>
        </p:nvSpPr>
        <p:spPr>
          <a:xfrm>
            <a:off x="679768" y="4715153"/>
            <a:ext cx="5438140" cy="4466987"/>
          </a:xfrm>
          <a:prstGeom prst="rect">
            <a:avLst/>
          </a:prstGeom>
        </p:spPr>
        <p:txBody>
          <a:bodyPr vert="horz" lIns="91440" tIns="45720" rIns="91440" bIns="45720" rtlCol="0"/>
          <a:lstStyle/>
          <a:p>
            <a:pPr lvl="0"/>
            <a:r>
              <a:rPr lang="cs-CZ"/>
              <a:t>Kliknutím lze upravit styly předlohy textu.</a:t>
            </a:r>
          </a:p>
          <a:p>
            <a:pPr lvl="1"/>
            <a:r>
              <a:rPr lang="cs-CZ"/>
              <a:t>Druhá úroveň</a:t>
            </a:r>
          </a:p>
          <a:p>
            <a:pPr lvl="2"/>
            <a:r>
              <a:rPr lang="cs-CZ"/>
              <a:t>Třetí úroveň</a:t>
            </a:r>
          </a:p>
          <a:p>
            <a:pPr lvl="3"/>
            <a:r>
              <a:rPr lang="cs-CZ"/>
              <a:t>Čtvrtá úroveň</a:t>
            </a:r>
          </a:p>
          <a:p>
            <a:pPr lvl="4"/>
            <a:r>
              <a:rPr lang="cs-CZ"/>
              <a:t>Pátá úroveň</a:t>
            </a:r>
          </a:p>
        </p:txBody>
      </p:sp>
      <p:sp>
        <p:nvSpPr>
          <p:cNvPr id="6" name="Zástupný symbol pro zápatí 5"/>
          <p:cNvSpPr>
            <a:spLocks noGrp="1"/>
          </p:cNvSpPr>
          <p:nvPr>
            <p:ph type="ftr" sz="quarter" idx="4"/>
          </p:nvPr>
        </p:nvSpPr>
        <p:spPr>
          <a:xfrm>
            <a:off x="0" y="9428583"/>
            <a:ext cx="2945659" cy="496332"/>
          </a:xfrm>
          <a:prstGeom prst="rect">
            <a:avLst/>
          </a:prstGeom>
        </p:spPr>
        <p:txBody>
          <a:bodyPr vert="horz" lIns="91440" tIns="45720" rIns="91440" bIns="45720" rtlCol="0" anchor="b"/>
          <a:lstStyle>
            <a:lvl1pPr algn="l">
              <a:defRPr sz="1200"/>
            </a:lvl1pPr>
          </a:lstStyle>
          <a:p>
            <a:endParaRPr lang="cs-CZ"/>
          </a:p>
        </p:txBody>
      </p:sp>
      <p:sp>
        <p:nvSpPr>
          <p:cNvPr id="7" name="Zástupný symbol pro číslo snímku 6"/>
          <p:cNvSpPr>
            <a:spLocks noGrp="1"/>
          </p:cNvSpPr>
          <p:nvPr>
            <p:ph type="sldNum" sz="quarter" idx="5"/>
          </p:nvPr>
        </p:nvSpPr>
        <p:spPr>
          <a:xfrm>
            <a:off x="3850443" y="9428583"/>
            <a:ext cx="2945659" cy="496332"/>
          </a:xfrm>
          <a:prstGeom prst="rect">
            <a:avLst/>
          </a:prstGeom>
        </p:spPr>
        <p:txBody>
          <a:bodyPr vert="horz" lIns="91440" tIns="45720" rIns="91440" bIns="45720" rtlCol="0" anchor="b"/>
          <a:lstStyle>
            <a:lvl1pPr algn="r">
              <a:defRPr sz="1200"/>
            </a:lvl1pPr>
          </a:lstStyle>
          <a:p>
            <a:fld id="{DDD4000A-37E1-4D72-B31A-77993FD77D47}" type="slidenum">
              <a:rPr lang="cs-CZ" smtClean="0"/>
              <a:pPr/>
              <a:t>‹#›</a:t>
            </a:fld>
            <a:endParaRPr lang="cs-CZ"/>
          </a:p>
        </p:txBody>
      </p:sp>
    </p:spTree>
    <p:extLst>
      <p:ext uri="{BB962C8B-B14F-4D97-AF65-F5344CB8AC3E}">
        <p14:creationId xmlns:p14="http://schemas.microsoft.com/office/powerpoint/2010/main" val="229744566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ulní strana">
    <p:spTree>
      <p:nvGrpSpPr>
        <p:cNvPr id="1" name=""/>
        <p:cNvGrpSpPr/>
        <p:nvPr/>
      </p:nvGrpSpPr>
      <p:grpSpPr>
        <a:xfrm>
          <a:off x="0" y="0"/>
          <a:ext cx="0" cy="0"/>
          <a:chOff x="0" y="0"/>
          <a:chExt cx="0" cy="0"/>
        </a:xfrm>
      </p:grpSpPr>
    </p:spTree>
    <p:extLst>
      <p:ext uri="{BB962C8B-B14F-4D97-AF65-F5344CB8AC3E}">
        <p14:creationId xmlns:p14="http://schemas.microsoft.com/office/powerpoint/2010/main" val="391288084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List - obecný">
    <p:spTree>
      <p:nvGrpSpPr>
        <p:cNvPr id="1" name=""/>
        <p:cNvGrpSpPr/>
        <p:nvPr/>
      </p:nvGrpSpPr>
      <p:grpSpPr>
        <a:xfrm>
          <a:off x="0" y="0"/>
          <a:ext cx="0" cy="0"/>
          <a:chOff x="0" y="0"/>
          <a:chExt cx="0" cy="0"/>
        </a:xfrm>
      </p:grpSpPr>
      <p:pic>
        <p:nvPicPr>
          <p:cNvPr id="10" name="Obrázek 9"/>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7955996" y="226939"/>
            <a:ext cx="956040" cy="745712"/>
          </a:xfrm>
          <a:prstGeom prst="rect">
            <a:avLst/>
          </a:prstGeom>
        </p:spPr>
      </p:pic>
      <p:sp>
        <p:nvSpPr>
          <p:cNvPr id="7" name="Nadpis 1"/>
          <p:cNvSpPr>
            <a:spLocks noGrp="1"/>
          </p:cNvSpPr>
          <p:nvPr>
            <p:ph type="title"/>
          </p:nvPr>
        </p:nvSpPr>
        <p:spPr>
          <a:xfrm>
            <a:off x="251520" y="195486"/>
            <a:ext cx="4536504" cy="507703"/>
          </a:xfrm>
          <a:prstGeom prst="rect">
            <a:avLst/>
          </a:prstGeom>
          <a:noFill/>
          <a:ln>
            <a:noFill/>
          </a:ln>
        </p:spPr>
        <p:txBody>
          <a:bodyPr anchor="t">
            <a:noAutofit/>
          </a:bodyPr>
          <a:lstStyle>
            <a:lvl1pPr algn="l">
              <a:defRPr sz="2400"/>
            </a:lvl1pPr>
          </a:lstStyle>
          <a:p>
            <a:pPr algn="l"/>
            <a:r>
              <a:rPr lang="cs-CZ" sz="2400" dirty="0">
                <a:solidFill>
                  <a:srgbClr val="981E3A"/>
                </a:solidFill>
                <a:latin typeface="Times New Roman" panose="02020603050405020304" pitchFamily="18" charset="0"/>
                <a:cs typeface="Times New Roman" panose="02020603050405020304" pitchFamily="18" charset="0"/>
              </a:rPr>
              <a:t>Název listu</a:t>
            </a:r>
          </a:p>
        </p:txBody>
      </p:sp>
      <p:cxnSp>
        <p:nvCxnSpPr>
          <p:cNvPr id="9" name="Přímá spojnice 8"/>
          <p:cNvCxnSpPr/>
          <p:nvPr userDrawn="1"/>
        </p:nvCxnSpPr>
        <p:spPr>
          <a:xfrm>
            <a:off x="251520" y="699542"/>
            <a:ext cx="7416824"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cxnSp>
        <p:nvCxnSpPr>
          <p:cNvPr id="11" name="Přímá spojnice 10"/>
          <p:cNvCxnSpPr/>
          <p:nvPr userDrawn="1"/>
        </p:nvCxnSpPr>
        <p:spPr>
          <a:xfrm>
            <a:off x="251520" y="4731990"/>
            <a:ext cx="8660516" cy="0"/>
          </a:xfrm>
          <a:prstGeom prst="line">
            <a:avLst/>
          </a:prstGeom>
          <a:ln w="9525" cmpd="sng">
            <a:solidFill>
              <a:srgbClr val="307871"/>
            </a:solidFill>
            <a:prstDash val="sysDot"/>
          </a:ln>
        </p:spPr>
        <p:style>
          <a:lnRef idx="1">
            <a:schemeClr val="accent2"/>
          </a:lnRef>
          <a:fillRef idx="0">
            <a:schemeClr val="accent2"/>
          </a:fillRef>
          <a:effectRef idx="0">
            <a:schemeClr val="accent2"/>
          </a:effectRef>
          <a:fontRef idx="minor">
            <a:schemeClr val="tx1"/>
          </a:fontRef>
        </p:style>
      </p:cxnSp>
      <p:sp>
        <p:nvSpPr>
          <p:cNvPr id="19" name="Zástupný symbol pro zápatí 18"/>
          <p:cNvSpPr>
            <a:spLocks noGrp="1"/>
          </p:cNvSpPr>
          <p:nvPr>
            <p:ph type="ftr" sz="quarter" idx="11"/>
          </p:nvPr>
        </p:nvSpPr>
        <p:spPr>
          <a:xfrm>
            <a:off x="236240" y="4731990"/>
            <a:ext cx="2895600" cy="273844"/>
          </a:xfrm>
          <a:prstGeom prst="rect">
            <a:avLst/>
          </a:prstGeom>
        </p:spPr>
        <p:txBody>
          <a:bodyPr/>
          <a:lstStyle>
            <a:lvl1pPr algn="l">
              <a:defRPr sz="800">
                <a:solidFill>
                  <a:srgbClr val="307871"/>
                </a:solidFill>
              </a:defRPr>
            </a:lvl1pPr>
          </a:lstStyle>
          <a:p>
            <a:r>
              <a:rPr lang="cs-CZ" altLang="cs-CZ">
                <a:cs typeface="Times New Roman" panose="02020603050405020304" pitchFamily="18" charset="0"/>
              </a:rPr>
              <a:t>Prostor pro doplňující informace, poznámky</a:t>
            </a:r>
            <a:endParaRPr lang="cs-CZ" altLang="cs-CZ" dirty="0">
              <a:cs typeface="Times New Roman" panose="02020603050405020304" pitchFamily="18" charset="0"/>
            </a:endParaRPr>
          </a:p>
        </p:txBody>
      </p:sp>
      <p:sp>
        <p:nvSpPr>
          <p:cNvPr id="20" name="Zástupný symbol pro číslo snímku 19"/>
          <p:cNvSpPr>
            <a:spLocks noGrp="1"/>
          </p:cNvSpPr>
          <p:nvPr>
            <p:ph type="sldNum" sz="quarter" idx="12"/>
          </p:nvPr>
        </p:nvSpPr>
        <p:spPr>
          <a:xfrm>
            <a:off x="7812360" y="4731990"/>
            <a:ext cx="1080120" cy="273844"/>
          </a:xfrm>
          <a:prstGeom prst="rect">
            <a:avLst/>
          </a:prstGeom>
        </p:spPr>
        <p:txBody>
          <a:bodyPr/>
          <a:lstStyle>
            <a:lvl1pPr algn="r">
              <a:defRPr/>
            </a:lvl1pPr>
          </a:lstStyle>
          <a:p>
            <a:fld id="{560808B9-4D1F-4069-9EB9-CD8802008F4E}" type="slidenum">
              <a:rPr lang="cs-CZ" smtClean="0"/>
              <a:pPr/>
              <a:t>‹#›</a:t>
            </a:fld>
            <a:endParaRPr lang="cs-CZ" dirty="0"/>
          </a:p>
        </p:txBody>
      </p:sp>
    </p:spTree>
    <p:extLst>
      <p:ext uri="{BB962C8B-B14F-4D97-AF65-F5344CB8AC3E}">
        <p14:creationId xmlns:p14="http://schemas.microsoft.com/office/powerpoint/2010/main" val="89060289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Prázdný list">
    <p:spTree>
      <p:nvGrpSpPr>
        <p:cNvPr id="1" name=""/>
        <p:cNvGrpSpPr/>
        <p:nvPr/>
      </p:nvGrpSpPr>
      <p:grpSpPr>
        <a:xfrm>
          <a:off x="0" y="0"/>
          <a:ext cx="0" cy="0"/>
          <a:chOff x="0" y="0"/>
          <a:chExt cx="0" cy="0"/>
        </a:xfrm>
      </p:grpSpPr>
    </p:spTree>
    <p:extLst>
      <p:ext uri="{BB962C8B-B14F-4D97-AF65-F5344CB8AC3E}">
        <p14:creationId xmlns:p14="http://schemas.microsoft.com/office/powerpoint/2010/main" val="1116820457"/>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383884548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8" name="Obrázek 7"/>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6948263" y="555525"/>
            <a:ext cx="1699500" cy="1325611"/>
          </a:xfrm>
          <a:prstGeom prst="rect">
            <a:avLst/>
          </a:prstGeom>
        </p:spPr>
      </p:pic>
      <p:sp>
        <p:nvSpPr>
          <p:cNvPr id="7" name="Obdélník 6"/>
          <p:cNvSpPr/>
          <p:nvPr/>
        </p:nvSpPr>
        <p:spPr>
          <a:xfrm>
            <a:off x="251520" y="267494"/>
            <a:ext cx="5616624" cy="4608512"/>
          </a:xfrm>
          <a:prstGeom prst="rect">
            <a:avLst/>
          </a:prstGeom>
          <a:solidFill>
            <a:srgbClr val="30787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s-CZ" b="1">
              <a:ln w="12700">
                <a:solidFill>
                  <a:schemeClr val="tx2">
                    <a:satMod val="155000"/>
                  </a:schemeClr>
                </a:solidFill>
                <a:prstDash val="solid"/>
              </a:ln>
              <a:solidFill>
                <a:srgbClr val="FF0000"/>
              </a:solidFill>
              <a:effectLst>
                <a:outerShdw blurRad="41275" dist="20320" dir="1800000" algn="tl" rotWithShape="0">
                  <a:srgbClr val="000000">
                    <a:alpha val="40000"/>
                  </a:srgbClr>
                </a:outerShdw>
              </a:effectLst>
            </a:endParaRPr>
          </a:p>
        </p:txBody>
      </p:sp>
      <p:sp>
        <p:nvSpPr>
          <p:cNvPr id="2" name="Nadpis 1"/>
          <p:cNvSpPr>
            <a:spLocks noGrp="1"/>
          </p:cNvSpPr>
          <p:nvPr>
            <p:ph type="ctrTitle" idx="4294967295"/>
          </p:nvPr>
        </p:nvSpPr>
        <p:spPr>
          <a:xfrm>
            <a:off x="467544" y="699542"/>
            <a:ext cx="5112568" cy="2160240"/>
          </a:xfrm>
          <a:prstGeom prst="rect">
            <a:avLst/>
          </a:prstGeom>
        </p:spPr>
        <p:txBody>
          <a:bodyPr anchor="t">
            <a:normAutofit/>
          </a:bodyPr>
          <a:lstStyle/>
          <a:p>
            <a:pPr algn="l"/>
            <a:r>
              <a:rPr lang="cs-CZ" sz="4000" b="1" dirty="0">
                <a:solidFill>
                  <a:schemeClr val="bg1"/>
                </a:solidFill>
                <a:latin typeface="Times New Roman" panose="02020603050405020304" pitchFamily="18" charset="0"/>
                <a:cs typeface="Times New Roman" panose="02020603050405020304" pitchFamily="18" charset="0"/>
              </a:rPr>
              <a:t>Vybrané současné přístupy při tvorbě strategie</a:t>
            </a:r>
          </a:p>
        </p:txBody>
      </p:sp>
      <p:sp>
        <p:nvSpPr>
          <p:cNvPr id="3" name="Podnadpis 2"/>
          <p:cNvSpPr>
            <a:spLocks noGrp="1"/>
          </p:cNvSpPr>
          <p:nvPr>
            <p:ph type="subTitle" idx="4294967295"/>
          </p:nvPr>
        </p:nvSpPr>
        <p:spPr>
          <a:xfrm>
            <a:off x="1763688" y="3939902"/>
            <a:ext cx="3888432" cy="648072"/>
          </a:xfrm>
          <a:prstGeom prst="rect">
            <a:avLst/>
          </a:prstGeom>
        </p:spPr>
        <p:txBody>
          <a:bodyPr>
            <a:normAutofit/>
          </a:bodyPr>
          <a:lstStyle/>
          <a:p>
            <a:pPr marL="0" indent="0" algn="r">
              <a:buNone/>
            </a:pPr>
            <a:r>
              <a:rPr lang="cs-CZ" sz="1400" dirty="0">
                <a:solidFill>
                  <a:schemeClr val="bg1"/>
                </a:solidFill>
                <a:latin typeface="Times New Roman" panose="02020603050405020304" pitchFamily="18" charset="0"/>
                <a:cs typeface="Times New Roman" panose="02020603050405020304" pitchFamily="18" charset="0"/>
              </a:rPr>
              <a:t>Strategický management </a:t>
            </a:r>
          </a:p>
          <a:p>
            <a:pPr marL="0" indent="0" algn="r">
              <a:buNone/>
            </a:pPr>
            <a:r>
              <a:rPr lang="cs-CZ" sz="1400" dirty="0">
                <a:solidFill>
                  <a:schemeClr val="bg1"/>
                </a:solidFill>
                <a:latin typeface="Times New Roman" panose="02020603050405020304" pitchFamily="18" charset="0"/>
                <a:cs typeface="Times New Roman" panose="02020603050405020304" pitchFamily="18" charset="0"/>
              </a:rPr>
              <a:t>12. přednáška</a:t>
            </a:r>
          </a:p>
        </p:txBody>
      </p:sp>
      <p:sp>
        <p:nvSpPr>
          <p:cNvPr id="9" name="Podnadpis 2"/>
          <p:cNvSpPr txBox="1">
            <a:spLocks/>
          </p:cNvSpPr>
          <p:nvPr/>
        </p:nvSpPr>
        <p:spPr>
          <a:xfrm>
            <a:off x="6588224" y="3723878"/>
            <a:ext cx="2384047" cy="1152128"/>
          </a:xfrm>
          <a:prstGeom prst="rect">
            <a:avLst/>
          </a:prstGeom>
        </p:spPr>
        <p:txBody>
          <a:bodyPr vert="horz" lIns="91440" tIns="45720" rIns="91440" bIns="45720" rtlCol="0">
            <a:normAutofit/>
          </a:bodyPr>
          <a:lstStyle>
            <a:lvl1pPr marL="0" indent="0" algn="ctr" defTabSz="914400" rtl="0" eaLnBrk="1" latinLnBrk="0" hangingPunct="1">
              <a:spcBef>
                <a:spcPct val="20000"/>
              </a:spcBef>
              <a:buFont typeface="Arial" panose="020B0604020202020204" pitchFamily="34" charset="0"/>
              <a:buNone/>
              <a:defRPr sz="3200" kern="1200">
                <a:solidFill>
                  <a:schemeClr val="tx1">
                    <a:tint val="75000"/>
                  </a:schemeClr>
                </a:solidFill>
                <a:latin typeface="+mn-lt"/>
                <a:ea typeface="+mn-ea"/>
                <a:cs typeface="+mn-cs"/>
              </a:defRPr>
            </a:lvl1pPr>
            <a:lvl2pPr marL="457200" indent="0" algn="ctr" defTabSz="914400" rtl="0" eaLnBrk="1" latinLnBrk="0" hangingPunct="1">
              <a:spcBef>
                <a:spcPct val="20000"/>
              </a:spcBef>
              <a:buFont typeface="Arial" panose="020B0604020202020204" pitchFamily="34" charset="0"/>
              <a:buNone/>
              <a:defRPr sz="2800" kern="1200">
                <a:solidFill>
                  <a:schemeClr val="tx1">
                    <a:tint val="75000"/>
                  </a:schemeClr>
                </a:solidFill>
                <a:latin typeface="+mn-lt"/>
                <a:ea typeface="+mn-ea"/>
                <a:cs typeface="+mn-cs"/>
              </a:defRPr>
            </a:lvl2pPr>
            <a:lvl3pPr marL="914400" indent="0" algn="ctr" defTabSz="914400" rtl="0" eaLnBrk="1" latinLnBrk="0" hangingPunct="1">
              <a:spcBef>
                <a:spcPct val="20000"/>
              </a:spcBef>
              <a:buFont typeface="Arial" panose="020B0604020202020204" pitchFamily="34" charset="0"/>
              <a:buNone/>
              <a:defRPr sz="2400" kern="1200">
                <a:solidFill>
                  <a:schemeClr val="tx1">
                    <a:tint val="75000"/>
                  </a:schemeClr>
                </a:solidFill>
                <a:latin typeface="+mn-lt"/>
                <a:ea typeface="+mn-ea"/>
                <a:cs typeface="+mn-cs"/>
              </a:defRPr>
            </a:lvl3pPr>
            <a:lvl4pPr marL="1371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4pPr>
            <a:lvl5pPr marL="18288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5pPr>
            <a:lvl6pPr marL="22860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6pPr>
            <a:lvl7pPr marL="27432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7pPr>
            <a:lvl8pPr marL="32004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8pPr>
            <a:lvl9pPr marL="3657600" indent="0" algn="ctr" defTabSz="914400" rtl="0" eaLnBrk="1" latinLnBrk="0" hangingPunct="1">
              <a:spcBef>
                <a:spcPct val="20000"/>
              </a:spcBef>
              <a:buFont typeface="Arial" panose="020B0604020202020204" pitchFamily="34" charset="0"/>
              <a:buNone/>
              <a:defRPr sz="2000" kern="1200">
                <a:solidFill>
                  <a:schemeClr val="tx1">
                    <a:tint val="75000"/>
                  </a:schemeClr>
                </a:solidFill>
                <a:latin typeface="+mn-lt"/>
                <a:ea typeface="+mn-ea"/>
                <a:cs typeface="+mn-cs"/>
              </a:defRPr>
            </a:lvl9pPr>
          </a:lstStyle>
          <a:p>
            <a:pPr algn="r"/>
            <a:r>
              <a:rPr lang="cs-CZ" altLang="cs-CZ" sz="900" b="1" dirty="0">
                <a:solidFill>
                  <a:srgbClr val="307871"/>
                </a:solidFill>
                <a:latin typeface="Times New Roman" panose="02020603050405020304" pitchFamily="18" charset="0"/>
                <a:cs typeface="Times New Roman" panose="02020603050405020304" pitchFamily="18" charset="0"/>
              </a:rPr>
              <a:t>Ing. Šárka Zapletalová, Ph.D.</a:t>
            </a:r>
          </a:p>
          <a:p>
            <a:pPr algn="r"/>
            <a:r>
              <a:rPr lang="cs-CZ" altLang="cs-CZ" sz="900" dirty="0">
                <a:solidFill>
                  <a:srgbClr val="307871"/>
                </a:solidFill>
                <a:latin typeface="Times New Roman" panose="02020603050405020304" pitchFamily="18" charset="0"/>
                <a:cs typeface="Times New Roman" panose="02020603050405020304" pitchFamily="18" charset="0"/>
              </a:rPr>
              <a:t>Katedra Podnikové ekonomiky a managementu</a:t>
            </a:r>
          </a:p>
        </p:txBody>
      </p:sp>
    </p:spTree>
    <p:extLst>
      <p:ext uri="{BB962C8B-B14F-4D97-AF65-F5344CB8AC3E}">
        <p14:creationId xmlns:p14="http://schemas.microsoft.com/office/powerpoint/2010/main" val="2806334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přirozenou a nevyhnutelnou součástí dynamiky ekonomického růstu a pro zdrojové regiony představuje příležitost i hrozbu zároveň. </a:t>
            </a:r>
          </a:p>
          <a:p>
            <a:pPr algn="just"/>
            <a:r>
              <a:rPr lang="cs-CZ" sz="1800" dirty="0"/>
              <a:t>Náchylnost zpracovatelského průmyslu k </a:t>
            </a:r>
            <a:r>
              <a:rPr lang="cs-CZ" sz="1800" dirty="0" err="1"/>
              <a:t>delokalizaci</a:t>
            </a:r>
            <a:r>
              <a:rPr lang="cs-CZ" sz="1800" dirty="0"/>
              <a:t> je výslednicí působení tří skupin faktorů – </a:t>
            </a:r>
            <a:r>
              <a:rPr lang="cs-CZ" sz="1800" dirty="0" err="1"/>
              <a:t>push</a:t>
            </a:r>
            <a:r>
              <a:rPr lang="cs-CZ" sz="1800" dirty="0"/>
              <a:t>-faktorů, </a:t>
            </a:r>
            <a:r>
              <a:rPr lang="cs-CZ" sz="1800" dirty="0" err="1"/>
              <a:t>pull</a:t>
            </a:r>
            <a:r>
              <a:rPr lang="cs-CZ" sz="1800" dirty="0"/>
              <a:t>-faktorů a </a:t>
            </a:r>
            <a:r>
              <a:rPr lang="cs-CZ" sz="1800" dirty="0" err="1"/>
              <a:t>keep</a:t>
            </a:r>
            <a:r>
              <a:rPr lang="cs-CZ" sz="1800" dirty="0"/>
              <a:t>-faktorů </a:t>
            </a:r>
            <a:r>
              <a:rPr lang="cs-CZ" sz="1800" dirty="0" err="1"/>
              <a:t>delokalizace</a:t>
            </a:r>
            <a:r>
              <a:rPr lang="cs-CZ" sz="1800" dirty="0"/>
              <a:t>.</a:t>
            </a:r>
          </a:p>
          <a:p>
            <a:pPr algn="just"/>
            <a:r>
              <a:rPr lang="cs-CZ" sz="1800" b="1" dirty="0" err="1"/>
              <a:t>Push</a:t>
            </a:r>
            <a:r>
              <a:rPr lang="cs-CZ" sz="1800" b="1" dirty="0"/>
              <a:t>-faktory</a:t>
            </a:r>
            <a:r>
              <a:rPr lang="cs-CZ" sz="1800" dirty="0"/>
              <a:t> jsou důvody, pro které chce podnik původní lokalitu opustit. Přesněji lze definovat jako soubor komparativních nevýhod zdrojového regionu, kvůli nimž jsou podniky nuceny, nebo je pro ně výhodné přistoupit k </a:t>
            </a:r>
            <a:r>
              <a:rPr lang="cs-CZ" sz="1800" dirty="0" err="1"/>
              <a:t>delokalizaci</a:t>
            </a:r>
            <a:r>
              <a:rPr lang="cs-CZ" sz="1800" dirty="0"/>
              <a:t>. Příkladem může být dostupnost a ceny výrobních faktorů (suroviny, energie, pracovní síla), nerozvinutá technická či sociální infrastruktura, regulace podnikatelského prostředí (např. striktní zákony na ochranu životního prostředí nebo zaměstnanců), role odborů nebo pokles poptávky na tuzemském trhu.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60957540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err="1"/>
              <a:t>Pull</a:t>
            </a:r>
            <a:r>
              <a:rPr lang="cs-CZ" sz="1800" b="1" dirty="0"/>
              <a:t>-faktory</a:t>
            </a:r>
            <a:r>
              <a:rPr lang="cs-CZ" sz="1800" dirty="0"/>
              <a:t> jsou komparativní výhody potenciálních cílových regionů </a:t>
            </a:r>
            <a:r>
              <a:rPr lang="cs-CZ" sz="1800" dirty="0" err="1"/>
              <a:t>delokalizace</a:t>
            </a:r>
            <a:r>
              <a:rPr lang="cs-CZ" sz="1800" dirty="0"/>
              <a:t>, které přitahují PZI. </a:t>
            </a:r>
            <a:r>
              <a:rPr lang="cs-CZ" sz="1800" dirty="0" err="1"/>
              <a:t>Pull</a:t>
            </a:r>
            <a:r>
              <a:rPr lang="cs-CZ" sz="1800" dirty="0"/>
              <a:t>-faktory jsou zpravidla protikladem </a:t>
            </a:r>
            <a:r>
              <a:rPr lang="cs-CZ" sz="1800" dirty="0" err="1"/>
              <a:t>push</a:t>
            </a:r>
            <a:r>
              <a:rPr lang="cs-CZ" sz="1800" dirty="0"/>
              <a:t>-faktorů. </a:t>
            </a:r>
          </a:p>
          <a:p>
            <a:pPr algn="just"/>
            <a:r>
              <a:rPr lang="cs-CZ" sz="1800" dirty="0" err="1"/>
              <a:t>Push</a:t>
            </a:r>
            <a:r>
              <a:rPr lang="cs-CZ" sz="1800" dirty="0"/>
              <a:t>-faktory a </a:t>
            </a:r>
            <a:r>
              <a:rPr lang="cs-CZ" sz="1800" dirty="0" err="1"/>
              <a:t>pull</a:t>
            </a:r>
            <a:r>
              <a:rPr lang="cs-CZ" sz="1800" dirty="0"/>
              <a:t>-faktory jsou ovlivňovány především globální politickou (volný pohyb zboží a kapitálu) a ekonomickou situací (intenzita globální konkurence, vývoj cen produkčních faktorů, trendy ve vývoji technologie a organizace). </a:t>
            </a:r>
          </a:p>
          <a:p>
            <a:pPr marL="0" indent="0" algn="just">
              <a:buNone/>
            </a:pPr>
            <a:r>
              <a:rPr lang="cs-CZ" sz="1800" dirty="0"/>
              <a:t>Na základě působení </a:t>
            </a:r>
            <a:r>
              <a:rPr lang="cs-CZ" sz="1800" dirty="0" err="1"/>
              <a:t>push</a:t>
            </a:r>
            <a:r>
              <a:rPr lang="cs-CZ" sz="1800" dirty="0"/>
              <a:t>-faktorů a </a:t>
            </a:r>
            <a:r>
              <a:rPr lang="cs-CZ" sz="1800" dirty="0" err="1"/>
              <a:t>pull</a:t>
            </a:r>
            <a:r>
              <a:rPr lang="cs-CZ" sz="1800" dirty="0"/>
              <a:t>-faktorů je možné </a:t>
            </a:r>
            <a:r>
              <a:rPr lang="cs-CZ" sz="1800" dirty="0" err="1"/>
              <a:t>delokalizace</a:t>
            </a:r>
            <a:r>
              <a:rPr lang="cs-CZ" sz="1800" dirty="0"/>
              <a:t> členit podle motivu přemístění podniků:</a:t>
            </a:r>
          </a:p>
          <a:p>
            <a:pPr algn="just"/>
            <a:r>
              <a:rPr lang="cs-CZ" sz="1800" dirty="0"/>
              <a:t> na nákladově orientované (nejčastěji mzdová úspora);</a:t>
            </a:r>
          </a:p>
          <a:p>
            <a:pPr algn="just"/>
            <a:r>
              <a:rPr lang="cs-CZ" sz="1800" dirty="0"/>
              <a:t>tržně orientované (obsazení nového rostoucího trhu);</a:t>
            </a:r>
          </a:p>
          <a:p>
            <a:pPr algn="just"/>
            <a:r>
              <a:rPr lang="cs-CZ" sz="1800" dirty="0"/>
              <a:t>zdrojově orientované (kvalifikovaná pracovní síla, kvalitní dodavatelé, suroviny aj.).</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104361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550" b="1" dirty="0" err="1"/>
              <a:t>Keep</a:t>
            </a:r>
            <a:r>
              <a:rPr lang="cs-CZ" sz="1550" b="1" dirty="0"/>
              <a:t>-faktory</a:t>
            </a:r>
            <a:r>
              <a:rPr lang="cs-CZ" sz="1550" dirty="0"/>
              <a:t> lokalizace jsou mechanismy, které působí ve prospěch setrvání podniku ve stávající lokalitě. Rozsah a charakter působení </a:t>
            </a:r>
            <a:r>
              <a:rPr lang="cs-CZ" sz="1550" dirty="0" err="1"/>
              <a:t>keep</a:t>
            </a:r>
            <a:r>
              <a:rPr lang="cs-CZ" sz="1550" dirty="0"/>
              <a:t>-faktorů determinuje finanční a organizační náročnost případné </a:t>
            </a:r>
            <a:r>
              <a:rPr lang="cs-CZ" sz="1550" dirty="0" err="1"/>
              <a:t>delokalizace</a:t>
            </a:r>
            <a:r>
              <a:rPr lang="cs-CZ" sz="1550" dirty="0"/>
              <a:t>. </a:t>
            </a:r>
            <a:r>
              <a:rPr lang="cs-CZ" sz="1550" dirty="0" err="1"/>
              <a:t>Keep</a:t>
            </a:r>
            <a:r>
              <a:rPr lang="cs-CZ" sz="1550" dirty="0"/>
              <a:t>-faktory jsou utvářeny především na vnitropodnikové (struktura aktiva a pasiv, kvalita managementu, organizační struktura), lokální a regionální úrovni. </a:t>
            </a:r>
            <a:r>
              <a:rPr lang="cs-CZ" sz="1550" dirty="0" err="1"/>
              <a:t>Keep</a:t>
            </a:r>
            <a:r>
              <a:rPr lang="cs-CZ" sz="1550" dirty="0"/>
              <a:t>-faktory se stávají důležitou charakteristikou lokalizační stability zejména v případech, kdy se jedná o pobočky velkých nadnárodních podniků se sídlem v zahraničí.</a:t>
            </a:r>
          </a:p>
          <a:p>
            <a:pPr marL="0" indent="0" algn="just">
              <a:buNone/>
            </a:pPr>
            <a:r>
              <a:rPr lang="cs-CZ" sz="1550" dirty="0" err="1"/>
              <a:t>Keep</a:t>
            </a:r>
            <a:r>
              <a:rPr lang="cs-CZ" sz="1550" dirty="0"/>
              <a:t>-faktory je možné rozdělit do dvou základních skupin:</a:t>
            </a:r>
          </a:p>
          <a:p>
            <a:pPr lvl="0" algn="just"/>
            <a:r>
              <a:rPr lang="cs-CZ" sz="1550" i="1" dirty="0"/>
              <a:t>Interní (vnitropodnikové)</a:t>
            </a:r>
            <a:r>
              <a:rPr lang="cs-CZ" sz="1550" dirty="0"/>
              <a:t> – na pravděpodobnost </a:t>
            </a:r>
            <a:r>
              <a:rPr lang="cs-CZ" sz="1550" dirty="0" err="1"/>
              <a:t>delokalizace</a:t>
            </a:r>
            <a:r>
              <a:rPr lang="cs-CZ" sz="1550" dirty="0"/>
              <a:t> mají zásadní vliv charakteristiky výrobního procesu, zejména kapitálová a technologická náročnost a úplnost hodnotového řetězce daná zastoupením řídících funkcí a sofistikovaných výrobních i nevýrobních aktivit.</a:t>
            </a:r>
          </a:p>
          <a:p>
            <a:pPr lvl="0" algn="just"/>
            <a:r>
              <a:rPr lang="cs-CZ" sz="1550" i="1" dirty="0"/>
              <a:t>Externí (podnikové vazby na prostředí)</a:t>
            </a:r>
            <a:r>
              <a:rPr lang="cs-CZ" sz="1550" dirty="0"/>
              <a:t> – z externích faktorů hrají hlavní roli podnikové vazby na regionální subjekty a instituce, přičemž důležité jsou dodavatelské vztahy, šíření inovací a vazby na sektor výzkumu a vývoje, vazby na subdodavatelské podniky, vzdělávací a vědeckovýzkumné instituce a další regionální subjekty. </a:t>
            </a:r>
          </a:p>
          <a:p>
            <a:pPr algn="just"/>
            <a:endParaRPr lang="cs-CZ" sz="155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480232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800" dirty="0" err="1"/>
              <a:t>Veugelers</a:t>
            </a:r>
            <a:r>
              <a:rPr lang="cs-CZ" sz="1800" dirty="0"/>
              <a:t> (2005) rozlišuje dva základní mechanismy realizace a průběhu </a:t>
            </a:r>
            <a:r>
              <a:rPr lang="cs-CZ" sz="1800" dirty="0" err="1"/>
              <a:t>delokalizace</a:t>
            </a:r>
            <a:r>
              <a:rPr lang="cs-CZ" sz="1800" dirty="0"/>
              <a:t>:</a:t>
            </a:r>
          </a:p>
          <a:p>
            <a:pPr lvl="0" algn="just"/>
            <a:r>
              <a:rPr lang="cs-CZ" sz="1800" dirty="0" err="1"/>
              <a:t>Offshoring</a:t>
            </a:r>
            <a:r>
              <a:rPr lang="cs-CZ" sz="1800" dirty="0"/>
              <a:t> (vnitrofiremní </a:t>
            </a:r>
            <a:r>
              <a:rPr lang="cs-CZ" sz="1800" dirty="0" err="1"/>
              <a:t>delokalizace</a:t>
            </a:r>
            <a:r>
              <a:rPr lang="cs-CZ" sz="1800" dirty="0"/>
              <a:t>) – přemístění ekonomických aktivit formou založení </a:t>
            </a:r>
            <a:r>
              <a:rPr lang="cs-CZ" sz="1800" dirty="0" err="1"/>
              <a:t>dceřinné</a:t>
            </a:r>
            <a:r>
              <a:rPr lang="cs-CZ" sz="1800" dirty="0"/>
              <a:t> společnosti v zahraničí (spojené s investicí v zahraničním regionu), kdy produkční řetězec zůstává plně ve vlastnictví </a:t>
            </a:r>
            <a:r>
              <a:rPr lang="cs-CZ" sz="1800" dirty="0" err="1"/>
              <a:t>relokující</a:t>
            </a:r>
            <a:r>
              <a:rPr lang="cs-CZ" sz="1800" dirty="0"/>
              <a:t> podniky.</a:t>
            </a:r>
          </a:p>
          <a:p>
            <a:pPr lvl="0" algn="just"/>
            <a:r>
              <a:rPr lang="cs-CZ" sz="1800" dirty="0"/>
              <a:t>Outsourcing (transfer mezi dvěma a více podniky) – transfer ekonomických aktivit společnosti do zahraniční, formou najmutí zahraničních dodavatelů (</a:t>
            </a:r>
            <a:r>
              <a:rPr lang="cs-CZ" sz="1800" dirty="0" err="1"/>
              <a:t>subcontracting</a:t>
            </a:r>
            <a:r>
              <a:rPr lang="cs-CZ" sz="1800" dirty="0"/>
              <a:t>). </a:t>
            </a:r>
          </a:p>
          <a:p>
            <a:pPr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11795772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Outsourcing obecně znamená, že podnik vyčlení různé podpůrné a vedlejší činnosti a svěří je na základě smlouvy jiné společnosti čili </a:t>
            </a:r>
            <a:r>
              <a:rPr lang="cs-CZ" sz="1800" dirty="0" err="1"/>
              <a:t>subkontraktorovi</a:t>
            </a:r>
            <a:r>
              <a:rPr lang="cs-CZ" sz="1800" dirty="0"/>
              <a:t>, specializovanému na příslušnou podnikatelskou činnost.</a:t>
            </a:r>
          </a:p>
          <a:p>
            <a:pPr>
              <a:buNone/>
            </a:pPr>
            <a:endParaRPr lang="cs-CZ" sz="1800" dirty="0"/>
          </a:p>
          <a:p>
            <a:r>
              <a:rPr lang="cs-CZ" sz="1800" dirty="0"/>
              <a:t>Jedná se tedy o určitý druh dělby práce, činnost však není zajišťována vlastními zaměstnanci firmy, nýbrž smluvně.</a:t>
            </a:r>
          </a:p>
          <a:p>
            <a:pPr>
              <a:buNone/>
            </a:pPr>
            <a:endParaRPr lang="cs-CZ" sz="1800" dirty="0"/>
          </a:p>
          <a:p>
            <a:r>
              <a:rPr lang="cs-CZ" sz="1800" dirty="0"/>
              <a:t>Outsourcing  x  </a:t>
            </a:r>
            <a:r>
              <a:rPr lang="cs-CZ" sz="1800" dirty="0" err="1"/>
              <a:t>insourcing</a:t>
            </a:r>
            <a:endParaRPr lang="cs-CZ" sz="1800" dirty="0"/>
          </a:p>
          <a:p>
            <a:pPr>
              <a:buNone/>
            </a:pPr>
            <a:endParaRPr lang="cs-CZ" sz="1800" dirty="0"/>
          </a:p>
          <a:p>
            <a:r>
              <a:rPr lang="cs-CZ" sz="1800" b="1" i="1" dirty="0"/>
              <a:t>Cíl</a:t>
            </a:r>
            <a:r>
              <a:rPr lang="cs-CZ" sz="1800" dirty="0"/>
              <a:t>: ozdravení hospodaření podniku</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Outsourcing</a:t>
            </a:r>
          </a:p>
        </p:txBody>
      </p:sp>
    </p:spTree>
    <p:extLst>
      <p:ext uri="{BB962C8B-B14F-4D97-AF65-F5344CB8AC3E}">
        <p14:creationId xmlns:p14="http://schemas.microsoft.com/office/powerpoint/2010/main" val="24432952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Činnosti, které jsou posláním podniku a přinášejí mu přidanou hodnotu</a:t>
            </a:r>
          </a:p>
          <a:p>
            <a:pPr>
              <a:buNone/>
            </a:pPr>
            <a:endParaRPr lang="cs-CZ" sz="1800" dirty="0"/>
          </a:p>
          <a:p>
            <a:r>
              <a:rPr lang="cs-CZ" sz="1800" dirty="0"/>
              <a:t>Činnosti, které nepřinášejí přidanou hodnotu, ale podnik je musí zabezpečit</a:t>
            </a:r>
          </a:p>
          <a:p>
            <a:pPr>
              <a:buNone/>
            </a:pPr>
            <a:endParaRPr lang="cs-CZ" sz="1800" dirty="0"/>
          </a:p>
          <a:p>
            <a:r>
              <a:rPr lang="cs-CZ" sz="1800" dirty="0"/>
              <a:t>Činnost doplňkové – oblast outsourcingu</a:t>
            </a:r>
          </a:p>
          <a:p>
            <a:pPr>
              <a:buNone/>
            </a:pPr>
            <a:endParaRPr lang="cs-CZ" sz="1800" dirty="0"/>
          </a:p>
          <a:p>
            <a:r>
              <a:rPr lang="cs-CZ" sz="1800" dirty="0"/>
              <a:t>Členění podle Guly:</a:t>
            </a:r>
          </a:p>
          <a:p>
            <a:pPr lvl="1"/>
            <a:r>
              <a:rPr lang="cs-CZ" sz="1800" dirty="0"/>
              <a:t>Klíčové aktivity</a:t>
            </a:r>
          </a:p>
          <a:p>
            <a:pPr lvl="1"/>
            <a:r>
              <a:rPr lang="cs-CZ" sz="1800" dirty="0"/>
              <a:t>Vlastní činnosti zajišťované uvnitř podniku</a:t>
            </a:r>
          </a:p>
          <a:p>
            <a:pPr lvl="1"/>
            <a:r>
              <a:rPr lang="cs-CZ" sz="1800" dirty="0"/>
              <a:t>Smíšené činnosti zajišťované vlastními silami a cizími podniky</a:t>
            </a:r>
          </a:p>
          <a:p>
            <a:pPr lvl="1"/>
            <a:r>
              <a:rPr lang="cs-CZ" sz="1800" dirty="0"/>
              <a:t>Cizí činnosti nakupované</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Činnosti podniku a outsourcing</a:t>
            </a:r>
          </a:p>
        </p:txBody>
      </p:sp>
    </p:spTree>
    <p:extLst>
      <p:ext uri="{BB962C8B-B14F-4D97-AF65-F5344CB8AC3E}">
        <p14:creationId xmlns:p14="http://schemas.microsoft.com/office/powerpoint/2010/main" val="187119661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Offshoring</a:t>
            </a:r>
            <a:r>
              <a:rPr lang="cs-CZ" dirty="0"/>
              <a:t> a outsourcing</a:t>
            </a:r>
          </a:p>
        </p:txBody>
      </p:sp>
      <p:sp>
        <p:nvSpPr>
          <p:cNvPr id="2" name="AutoShape 2" descr="Outsourcing vs Offshoring - Definition and Differences. Discover the  Benefits of Both | ASPER BROTHERS"/>
          <p:cNvSpPr>
            <a:spLocks noChangeAspect="1" noChangeArrowheads="1"/>
          </p:cNvSpPr>
          <p:nvPr/>
        </p:nvSpPr>
        <p:spPr bwMode="auto">
          <a:xfrm>
            <a:off x="155575" y="-8524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sp>
        <p:nvSpPr>
          <p:cNvPr id="4" name="AutoShape 4" descr="Outsourcing vs Offshoring - Definition and Differences. Discover the  Benefits of Both | ASPER BROTHERS"/>
          <p:cNvSpPr>
            <a:spLocks noChangeAspect="1" noChangeArrowheads="1"/>
          </p:cNvSpPr>
          <p:nvPr/>
        </p:nvSpPr>
        <p:spPr bwMode="auto">
          <a:xfrm>
            <a:off x="307975" y="-700088"/>
            <a:ext cx="2571750" cy="17907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s-CZ"/>
          </a:p>
        </p:txBody>
      </p:sp>
      <p:pic>
        <p:nvPicPr>
          <p:cNvPr id="6" name="Obrázek 5"/>
          <p:cNvPicPr>
            <a:picLocks noChangeAspect="1"/>
          </p:cNvPicPr>
          <p:nvPr/>
        </p:nvPicPr>
        <p:blipFill rotWithShape="1">
          <a:blip r:embed="rId2" cstate="print">
            <a:extLst>
              <a:ext uri="{28A0092B-C50C-407E-A947-70E740481C1C}">
                <a14:useLocalDpi xmlns:a14="http://schemas.microsoft.com/office/drawing/2010/main" val="0"/>
              </a:ext>
            </a:extLst>
          </a:blip>
          <a:srcRect l="1272" t="3869" r="749" b="2682"/>
          <a:stretch/>
        </p:blipFill>
        <p:spPr>
          <a:xfrm>
            <a:off x="1403648" y="843558"/>
            <a:ext cx="5725342" cy="3792110"/>
          </a:xfrm>
          <a:prstGeom prst="rect">
            <a:avLst/>
          </a:prstGeom>
        </p:spPr>
      </p:pic>
    </p:spTree>
    <p:extLst>
      <p:ext uri="{BB962C8B-B14F-4D97-AF65-F5344CB8AC3E}">
        <p14:creationId xmlns:p14="http://schemas.microsoft.com/office/powerpoint/2010/main" val="1488054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Offshoring</a:t>
            </a:r>
            <a:r>
              <a:rPr lang="cs-CZ" sz="1800" dirty="0"/>
              <a:t> je pojem používaný pro přesunutí činností organizace do jiné organizace v zahraničí. </a:t>
            </a:r>
          </a:p>
          <a:p>
            <a:pPr algn="just"/>
            <a:r>
              <a:rPr lang="cs-CZ" sz="1800" dirty="0"/>
              <a:t>V praxi se </a:t>
            </a:r>
            <a:r>
              <a:rPr lang="cs-CZ" sz="1800" b="1" dirty="0" err="1"/>
              <a:t>offshoring</a:t>
            </a:r>
            <a:r>
              <a:rPr lang="cs-CZ" sz="1800" dirty="0"/>
              <a:t> se využívá buď pro přesun výroby do zahraničí, kde jsou nižší náklady (například do dceřiné společnosti) nebo pro přesun (či založení) mateřské společnosti do státu s nižším zdaněním. Využívání </a:t>
            </a:r>
            <a:r>
              <a:rPr lang="cs-CZ" sz="1800" dirty="0" err="1"/>
              <a:t>offshoringových</a:t>
            </a:r>
            <a:r>
              <a:rPr lang="cs-CZ" sz="1800" dirty="0"/>
              <a:t> struktur je v takovém případě součástí daňové optimalizace.</a:t>
            </a:r>
          </a:p>
          <a:p>
            <a:pPr algn="just"/>
            <a:r>
              <a:rPr lang="cs-CZ" sz="1800" dirty="0" err="1"/>
              <a:t>Offshoring</a:t>
            </a:r>
            <a:r>
              <a:rPr lang="cs-CZ" sz="1800" dirty="0"/>
              <a:t> je, když se </a:t>
            </a:r>
            <a:r>
              <a:rPr lang="cs-CZ" sz="1800" dirty="0" err="1"/>
              <a:t>offshored</a:t>
            </a:r>
            <a:r>
              <a:rPr lang="cs-CZ" sz="1800" dirty="0"/>
              <a:t> práce provádí pomocí interního (zajatého) modelu doručení., Někdy označovaného jako interní </a:t>
            </a:r>
            <a:r>
              <a:rPr lang="cs-CZ" sz="1800" dirty="0" err="1"/>
              <a:t>offshore</a:t>
            </a:r>
            <a:r>
              <a:rPr lang="cs-CZ" sz="1800" dirty="0"/>
              <a:t>. </a:t>
            </a:r>
          </a:p>
          <a:p>
            <a:pPr algn="just"/>
            <a:r>
              <a:rPr lang="cs-CZ" sz="1800" b="1" dirty="0" err="1"/>
              <a:t>Reshoring</a:t>
            </a:r>
            <a:r>
              <a:rPr lang="cs-CZ" sz="1800" dirty="0"/>
              <a:t> (také známý jako </a:t>
            </a:r>
            <a:r>
              <a:rPr lang="cs-CZ" sz="1800" b="1" dirty="0" err="1"/>
              <a:t>onshoring</a:t>
            </a:r>
            <a:r>
              <a:rPr lang="cs-CZ" sz="1800" b="1" dirty="0"/>
              <a:t> , </a:t>
            </a:r>
            <a:r>
              <a:rPr lang="cs-CZ" sz="1800" b="1" dirty="0" err="1"/>
              <a:t>inshoring</a:t>
            </a:r>
            <a:r>
              <a:rPr lang="cs-CZ" sz="1800" b="1" dirty="0"/>
              <a:t> a </a:t>
            </a:r>
            <a:r>
              <a:rPr lang="cs-CZ" sz="1800" b="1" dirty="0" err="1"/>
              <a:t>backshoring</a:t>
            </a:r>
            <a:r>
              <a:rPr lang="cs-CZ" sz="1800" b="1" dirty="0"/>
              <a:t> </a:t>
            </a:r>
            <a:r>
              <a:rPr lang="cs-CZ" sz="1800" dirty="0"/>
              <a:t>) je akt opětovného zavedení domácí výroby do země. Jedná se o obrácený proces </a:t>
            </a:r>
            <a:r>
              <a:rPr lang="cs-CZ" sz="1800" dirty="0" err="1"/>
              <a:t>offshoringu</a:t>
            </a:r>
            <a:r>
              <a:rPr lang="cs-CZ" sz="1800" dirty="0"/>
              <a:t>.</a:t>
            </a:r>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Offshoring</a:t>
            </a:r>
            <a:endParaRPr lang="cs-CZ" dirty="0"/>
          </a:p>
        </p:txBody>
      </p:sp>
    </p:spTree>
    <p:extLst>
      <p:ext uri="{BB962C8B-B14F-4D97-AF65-F5344CB8AC3E}">
        <p14:creationId xmlns:p14="http://schemas.microsoft.com/office/powerpoint/2010/main" val="374779590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Forma strategického partnerství</a:t>
            </a:r>
          </a:p>
          <a:p>
            <a:pPr>
              <a:buNone/>
            </a:pPr>
            <a:endParaRPr lang="cs-CZ" sz="1800" dirty="0"/>
          </a:p>
          <a:p>
            <a:r>
              <a:rPr lang="cs-CZ" sz="1800" dirty="0"/>
              <a:t>Organizačně systémové integrační formy, které zajišťují společnou, efektivní, kooperativní podnikatelskou činnost s tuzemskými i zahraničními partnery, kteří původně mohli být i konkurenčními organizačními jednotkami.</a:t>
            </a:r>
          </a:p>
          <a:p>
            <a:pPr>
              <a:buNone/>
            </a:pPr>
            <a:endParaRPr lang="cs-CZ" sz="1800" dirty="0"/>
          </a:p>
          <a:p>
            <a:r>
              <a:rPr lang="cs-CZ" sz="1800" dirty="0"/>
              <a:t>Jedná se o společnou realizaci jedné nebo více podnikových funkcí dvěma nebo více podnikatelskými subjekty za účelem dosažení konkurenční výhody. (Tichá)</a:t>
            </a:r>
          </a:p>
          <a:p>
            <a:pPr>
              <a:buNone/>
            </a:pPr>
            <a:endParaRPr lang="cs-CZ" sz="1800" dirty="0"/>
          </a:p>
          <a:p>
            <a:r>
              <a:rPr lang="cs-CZ" sz="1800" b="1" i="1" dirty="0"/>
              <a:t>Cíl:</a:t>
            </a:r>
            <a:r>
              <a:rPr lang="cs-CZ" sz="1800" dirty="0"/>
              <a:t> sdílení činností a zdrojů partnerů, k redukci konkurenčních střetů a ke vzniku, přenosu a využití znalostí</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a:t>
            </a:r>
          </a:p>
        </p:txBody>
      </p:sp>
    </p:spTree>
    <p:extLst>
      <p:ext uri="{BB962C8B-B14F-4D97-AF65-F5344CB8AC3E}">
        <p14:creationId xmlns:p14="http://schemas.microsoft.com/office/powerpoint/2010/main" val="30702367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Zhodnocení předmětu činnosti</a:t>
            </a:r>
          </a:p>
          <a:p>
            <a:pPr lvl="1"/>
            <a:r>
              <a:rPr lang="cs-CZ" sz="1800" dirty="0"/>
              <a:t>Strategická analýza</a:t>
            </a:r>
          </a:p>
          <a:p>
            <a:pPr lvl="1"/>
            <a:r>
              <a:rPr lang="cs-CZ" sz="1800" dirty="0"/>
              <a:t>Definování role strategické aliance</a:t>
            </a:r>
          </a:p>
          <a:p>
            <a:r>
              <a:rPr lang="cs-CZ" sz="1800" b="1" i="1" dirty="0"/>
              <a:t>Formování alianční strategie</a:t>
            </a:r>
          </a:p>
          <a:p>
            <a:pPr lvl="1"/>
            <a:r>
              <a:rPr lang="cs-CZ" sz="1800" dirty="0"/>
              <a:t>Desintegrace hodnotového řetězce</a:t>
            </a:r>
          </a:p>
          <a:p>
            <a:pPr lvl="1"/>
            <a:r>
              <a:rPr lang="cs-CZ" sz="1800" dirty="0"/>
              <a:t>Rekonfigurace hodnotového řetězce</a:t>
            </a:r>
          </a:p>
          <a:p>
            <a:pPr lvl="1"/>
            <a:r>
              <a:rPr lang="cs-CZ" sz="1800" dirty="0"/>
              <a:t>Uvolnění vlastních zdrojů a zdrojů partnera</a:t>
            </a:r>
          </a:p>
          <a:p>
            <a:pPr lvl="1"/>
            <a:r>
              <a:rPr lang="cs-CZ" sz="1800" dirty="0"/>
              <a:t>Vytvoření ochranných mechanismů</a:t>
            </a:r>
          </a:p>
          <a:p>
            <a:pPr lvl="1"/>
            <a:r>
              <a:rPr lang="cs-CZ" sz="1800" dirty="0"/>
              <a:t>Udržování strategických alternativ</a:t>
            </a:r>
          </a:p>
          <a:p>
            <a:r>
              <a:rPr lang="cs-CZ" sz="1800" b="1" i="1" dirty="0"/>
              <a:t>Vytváření struktury aliance</a:t>
            </a:r>
          </a:p>
          <a:p>
            <a:r>
              <a:rPr lang="cs-CZ" sz="1800" b="1" i="1" dirty="0"/>
              <a:t>Evaluace aliance</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 – postup projektování</a:t>
            </a:r>
          </a:p>
        </p:txBody>
      </p:sp>
    </p:spTree>
    <p:extLst>
      <p:ext uri="{BB962C8B-B14F-4D97-AF65-F5344CB8AC3E}">
        <p14:creationId xmlns:p14="http://schemas.microsoft.com/office/powerpoint/2010/main" val="5953988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16">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16">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7" end="7"/>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par>
                    <p:cTn id="25" fill="hold">
                      <p:stCondLst>
                        <p:cond delay="indefinite"/>
                      </p:stCondLst>
                      <p:childTnLst>
                        <p:par>
                          <p:cTn id="26" fill="hold">
                            <p:stCondLst>
                              <p:cond delay="0"/>
                            </p:stCondLst>
                            <p:childTnLst>
                              <p:par>
                                <p:cTn id="27" presetID="1" presetClass="entr" presetSubtype="0" fill="hold" grpId="0" nodeType="clickEffect">
                                  <p:stCondLst>
                                    <p:cond delay="0"/>
                                  </p:stCondLst>
                                  <p:childTnLst>
                                    <p:set>
                                      <p:cBhvr>
                                        <p:cTn id="28" dur="1" fill="hold">
                                          <p:stCondLst>
                                            <p:cond delay="0"/>
                                          </p:stCondLst>
                                        </p:cTn>
                                        <p:tgtEl>
                                          <p:spTgt spid="16">
                                            <p:txEl>
                                              <p:pRg st="9" end="9"/>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0" nodeType="clickEffect">
                                  <p:stCondLst>
                                    <p:cond delay="0"/>
                                  </p:stCondLst>
                                  <p:childTnLst>
                                    <p:set>
                                      <p:cBhvr>
                                        <p:cTn id="32"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Síťový přístup vnímá podnik jako soubor propojených vztahů spojujících podnik s ostatními podniky ve více či méně důvěrném způsobu, závisejícím na vztazích uvnitř sítě. </a:t>
            </a:r>
          </a:p>
          <a:p>
            <a:pPr>
              <a:buNone/>
            </a:pPr>
            <a:endParaRPr lang="cs-CZ" sz="2000" dirty="0"/>
          </a:p>
          <a:p>
            <a:r>
              <a:rPr lang="cs-CZ" sz="2000" dirty="0"/>
              <a:t>Síť dvě nebo více organizací spojených dlouhodobými vztahy a vazbami. Vazby mezi členy sítě formuje reflexe a poznání vzájemné závislosti a jsou základem pro dlouhodobé vazby. (</a:t>
            </a:r>
            <a:r>
              <a:rPr lang="cs-CZ" sz="2000" dirty="0" err="1"/>
              <a:t>Thorelli</a:t>
            </a:r>
            <a:r>
              <a:rPr lang="cs-CZ" sz="2000" dirty="0"/>
              <a:t>, 1986)</a:t>
            </a:r>
          </a:p>
          <a:p>
            <a:pPr>
              <a:buNone/>
            </a:pPr>
            <a:endParaRPr lang="cs-CZ" sz="2000" dirty="0"/>
          </a:p>
          <a:p>
            <a:r>
              <a:rPr lang="cs-CZ" sz="2000" dirty="0"/>
              <a:t>Komplementarita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err="1"/>
              <a:t>Networking</a:t>
            </a:r>
            <a:endParaRPr lang="cs-CZ" dirty="0"/>
          </a:p>
        </p:txBody>
      </p:sp>
    </p:spTree>
    <p:extLst>
      <p:ext uri="{BB962C8B-B14F-4D97-AF65-F5344CB8AC3E}">
        <p14:creationId xmlns:p14="http://schemas.microsoft.com/office/powerpoint/2010/main" val="23209929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dirty="0"/>
              <a:t>Koncese</a:t>
            </a:r>
          </a:p>
          <a:p>
            <a:r>
              <a:rPr lang="cs-CZ" sz="1800" dirty="0"/>
              <a:t>Společný výzkum a vývoj</a:t>
            </a:r>
          </a:p>
          <a:p>
            <a:r>
              <a:rPr lang="cs-CZ" sz="1800" dirty="0"/>
              <a:t>Universita</a:t>
            </a:r>
          </a:p>
          <a:p>
            <a:r>
              <a:rPr lang="cs-CZ" sz="1800" dirty="0"/>
              <a:t>Společný marketing</a:t>
            </a:r>
          </a:p>
          <a:p>
            <a:r>
              <a:rPr lang="cs-CZ" sz="1800" dirty="0"/>
              <a:t>Technologie</a:t>
            </a:r>
          </a:p>
          <a:p>
            <a:r>
              <a:rPr lang="cs-CZ" sz="1800" dirty="0"/>
              <a:t>Konsorcium</a:t>
            </a:r>
          </a:p>
          <a:p>
            <a:r>
              <a:rPr lang="cs-CZ" sz="1800" dirty="0"/>
              <a:t>Společný podnik na projekt</a:t>
            </a:r>
          </a:p>
          <a:p>
            <a:r>
              <a:rPr lang="cs-CZ" sz="1800" dirty="0"/>
              <a:t>Společný podnik s nevyrovnanou majetkovou účastí</a:t>
            </a:r>
          </a:p>
          <a:p>
            <a:r>
              <a:rPr lang="cs-CZ" sz="1800" dirty="0"/>
              <a:t>Společný podnik s paritní majetkovou účastí</a:t>
            </a:r>
          </a:p>
          <a:p>
            <a:pPr lvl="0" algn="just"/>
            <a:endParaRPr lang="cs-CZ" sz="1800" dirty="0"/>
          </a:p>
          <a:p>
            <a:pPr lvl="0" algn="just"/>
            <a:endParaRPr lang="cs-CZ" sz="18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a:t>Strategické aliance – typy</a:t>
            </a:r>
          </a:p>
        </p:txBody>
      </p:sp>
    </p:spTree>
    <p:extLst>
      <p:ext uri="{BB962C8B-B14F-4D97-AF65-F5344CB8AC3E}">
        <p14:creationId xmlns:p14="http://schemas.microsoft.com/office/powerpoint/2010/main" val="18900981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16">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08112" y="721557"/>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Proces je soubor činností, který vyžaduje jeden nebo více vstupů a tvoří výstup, který má pro zákazníka hodnotu. </a:t>
            </a:r>
          </a:p>
          <a:p>
            <a:pPr algn="just"/>
            <a:r>
              <a:rPr lang="cs-CZ" sz="1800" dirty="0"/>
              <a:t>Každý proces má vstup, výstup, vlastníka, zdroje a náklady s ním spojené, a vnitřní organizační strukturu. Pro realizaci procesu je potřeba mít vhodné informační zabezpečení a čas potřebný k realizaci konkrétního procesu.</a:t>
            </a:r>
          </a:p>
          <a:p>
            <a:pPr marL="0" indent="0" algn="just">
              <a:buNone/>
            </a:pPr>
            <a:r>
              <a:rPr lang="cs-CZ" sz="1800" dirty="0"/>
              <a:t>V podniku rozeznáváme tyto typy procesů:</a:t>
            </a:r>
          </a:p>
          <a:p>
            <a:pPr lvl="0" algn="just"/>
            <a:r>
              <a:rPr lang="cs-CZ" sz="1800" dirty="0"/>
              <a:t>klíčové procesy – souvisí s realizací produktů a přidávají hodnotu pro zákazníky;</a:t>
            </a:r>
          </a:p>
          <a:p>
            <a:pPr lvl="0" algn="just"/>
            <a:r>
              <a:rPr lang="cs-CZ" sz="1800" dirty="0"/>
              <a:t>pomocné procesy – slouží k podpoře klíčových procesů;</a:t>
            </a:r>
          </a:p>
          <a:p>
            <a:pPr algn="just"/>
            <a:r>
              <a:rPr lang="cs-CZ" sz="1800" dirty="0"/>
              <a:t>řídící procesy – jedná se o procesy průřezového charakteru, který spíše patří mezi pomocné procesy, jejichž výstupem je stanovení ukazatelů a způsobu měření ostatních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a:t>
            </a:r>
          </a:p>
        </p:txBody>
      </p:sp>
    </p:spTree>
    <p:extLst>
      <p:ext uri="{BB962C8B-B14F-4D97-AF65-F5344CB8AC3E}">
        <p14:creationId xmlns:p14="http://schemas.microsoft.com/office/powerpoint/2010/main" val="22154569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344816"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b="1" dirty="0"/>
              <a:t>Procesní management </a:t>
            </a:r>
            <a:r>
              <a:rPr lang="cs-CZ" sz="1800" dirty="0"/>
              <a:t>je přístup managementu zaměřený na monitoring existujících procesů, jejich analýzu, případné změny, stabilizaci a další zlepšování.</a:t>
            </a:r>
          </a:p>
          <a:p>
            <a:pPr algn="just"/>
            <a:r>
              <a:rPr lang="cs-CZ" sz="1800" b="1" dirty="0"/>
              <a:t>Procesní přístup </a:t>
            </a:r>
            <a:r>
              <a:rPr lang="cs-CZ" sz="1800" dirty="0"/>
              <a:t>představuje systematickou identifikaci a řízení procesů používaných v organizaci a jejich vzájemné působení. </a:t>
            </a:r>
          </a:p>
          <a:p>
            <a:pPr marL="0" indent="0" algn="just">
              <a:buNone/>
            </a:pPr>
            <a:endParaRPr lang="cs-CZ" sz="1800" dirty="0"/>
          </a:p>
          <a:p>
            <a:pPr marL="0" indent="0" algn="just">
              <a:buNone/>
            </a:pPr>
            <a:r>
              <a:rPr lang="cs-CZ" sz="1800" dirty="0"/>
              <a:t>Mezi hlavní úkoly procesního řízení patří:</a:t>
            </a:r>
          </a:p>
          <a:p>
            <a:pPr lvl="0" algn="just"/>
            <a:r>
              <a:rPr lang="cs-CZ" sz="1800" dirty="0"/>
              <a:t>identifikace procesů a tvorbu procesní mapy;</a:t>
            </a:r>
          </a:p>
          <a:p>
            <a:pPr lvl="0" algn="just"/>
            <a:r>
              <a:rPr lang="cs-CZ" sz="1800" dirty="0"/>
              <a:t>nové definování procesů – </a:t>
            </a:r>
            <a:r>
              <a:rPr lang="cs-CZ" sz="1800" dirty="0" err="1"/>
              <a:t>redesign</a:t>
            </a:r>
            <a:r>
              <a:rPr lang="cs-CZ" sz="1800" dirty="0"/>
              <a:t> procesů a napřímení procesů;</a:t>
            </a:r>
          </a:p>
          <a:p>
            <a:pPr lvl="0" algn="just"/>
            <a:r>
              <a:rPr lang="cs-CZ" sz="1800" dirty="0"/>
              <a:t>zajištění stability procesů;</a:t>
            </a:r>
          </a:p>
          <a:p>
            <a:pPr algn="just"/>
            <a:r>
              <a:rPr lang="cs-CZ" sz="1800" dirty="0"/>
              <a:t>navození atmosféry zlepšování procesů.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6048672" cy="507703"/>
          </a:xfrm>
        </p:spPr>
        <p:txBody>
          <a:bodyPr/>
          <a:lstStyle/>
          <a:p>
            <a:r>
              <a:rPr lang="cs-CZ" dirty="0"/>
              <a:t>Procesní management II</a:t>
            </a:r>
          </a:p>
        </p:txBody>
      </p:sp>
    </p:spTree>
    <p:extLst>
      <p:ext uri="{BB962C8B-B14F-4D97-AF65-F5344CB8AC3E}">
        <p14:creationId xmlns:p14="http://schemas.microsoft.com/office/powerpoint/2010/main" val="21610173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2000" dirty="0"/>
              <a:t>Sítě kontaktů, znalostí – sociální kapitál podnikatelů</a:t>
            </a:r>
          </a:p>
          <a:p>
            <a:pPr>
              <a:buNone/>
            </a:pPr>
            <a:endParaRPr lang="cs-CZ" sz="2000" dirty="0"/>
          </a:p>
          <a:p>
            <a:r>
              <a:rPr lang="cs-CZ" sz="2000" dirty="0"/>
              <a:t>Sítě podniků</a:t>
            </a:r>
          </a:p>
          <a:p>
            <a:pPr lvl="1"/>
            <a:r>
              <a:rPr lang="cs-CZ" sz="2000" dirty="0"/>
              <a:t>Přímé zapojení podniků </a:t>
            </a:r>
          </a:p>
          <a:p>
            <a:pPr lvl="1"/>
            <a:r>
              <a:rPr lang="cs-CZ" sz="2000" dirty="0"/>
              <a:t>Nepřímé zapojení podniků</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Formy </a:t>
            </a:r>
            <a:r>
              <a:rPr lang="cs-CZ" dirty="0" err="1"/>
              <a:t>networking</a:t>
            </a:r>
            <a:endParaRPr lang="cs-CZ" dirty="0"/>
          </a:p>
        </p:txBody>
      </p:sp>
    </p:spTree>
    <p:extLst>
      <p:ext uri="{BB962C8B-B14F-4D97-AF65-F5344CB8AC3E}">
        <p14:creationId xmlns:p14="http://schemas.microsoft.com/office/powerpoint/2010/main" val="3876440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r>
              <a:rPr lang="cs-CZ" sz="1800" b="1" i="1" dirty="0"/>
              <a:t>Procesy člena sítě</a:t>
            </a:r>
            <a:r>
              <a:rPr lang="cs-CZ" sz="1800" dirty="0"/>
              <a:t>:</a:t>
            </a:r>
          </a:p>
          <a:p>
            <a:pPr lvl="1"/>
            <a:r>
              <a:rPr lang="cs-CZ" sz="1800" dirty="0"/>
              <a:t>Vstup</a:t>
            </a:r>
          </a:p>
          <a:p>
            <a:pPr lvl="1"/>
            <a:r>
              <a:rPr lang="cs-CZ" sz="1800" dirty="0"/>
              <a:t>Tvorba pozice</a:t>
            </a:r>
          </a:p>
          <a:p>
            <a:pPr lvl="1"/>
            <a:r>
              <a:rPr lang="cs-CZ" sz="1800" dirty="0"/>
              <a:t>Repozice</a:t>
            </a:r>
          </a:p>
          <a:p>
            <a:pPr lvl="1"/>
            <a:r>
              <a:rPr lang="cs-CZ" sz="1800" dirty="0"/>
              <a:t>Výstup</a:t>
            </a:r>
          </a:p>
          <a:p>
            <a:pPr lvl="1">
              <a:buNone/>
            </a:pPr>
            <a:endParaRPr lang="cs-CZ" sz="1800" dirty="0"/>
          </a:p>
          <a:p>
            <a:r>
              <a:rPr lang="cs-CZ" sz="1800" b="1" i="1" dirty="0"/>
              <a:t>Faktory ovlivňující pozici člena v síti</a:t>
            </a:r>
            <a:r>
              <a:rPr lang="cs-CZ" sz="1800" dirty="0"/>
              <a:t>:</a:t>
            </a:r>
          </a:p>
          <a:p>
            <a:pPr lvl="1"/>
            <a:r>
              <a:rPr lang="cs-CZ" sz="1800" dirty="0"/>
              <a:t>Doména podniku (rozdělení práce)</a:t>
            </a:r>
          </a:p>
          <a:p>
            <a:pPr lvl="1"/>
            <a:r>
              <a:rPr lang="cs-CZ" sz="1800" dirty="0"/>
              <a:t>Pozice podniku v dalších sítích</a:t>
            </a:r>
          </a:p>
          <a:p>
            <a:pPr lvl="1"/>
            <a:r>
              <a:rPr lang="cs-CZ" sz="1800" dirty="0"/>
              <a:t>síla podniku ve vztahu k ostatním účastníkům v ústřední síti</a:t>
            </a:r>
          </a:p>
          <a:p>
            <a:pPr lvl="2"/>
            <a:r>
              <a:rPr lang="cs-CZ" sz="1800" dirty="0"/>
              <a:t>ekonomická základna (podíl na trhu), technologie, odbornost, důvěra a zákonnost</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p:txBody>
          <a:bodyPr/>
          <a:lstStyle/>
          <a:p>
            <a:r>
              <a:rPr lang="cs-CZ" dirty="0"/>
              <a:t>Členství v síti</a:t>
            </a:r>
          </a:p>
        </p:txBody>
      </p:sp>
    </p:spTree>
    <p:extLst>
      <p:ext uri="{BB962C8B-B14F-4D97-AF65-F5344CB8AC3E}">
        <p14:creationId xmlns:p14="http://schemas.microsoft.com/office/powerpoint/2010/main" val="3816217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6">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6">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6" end="6"/>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7" end="7"/>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8" end="8"/>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9" end="9"/>
                                            </p:txEl>
                                          </p:spTgt>
                                        </p:tgtEl>
                                        <p:attrNameLst>
                                          <p:attrName>style.visibility</p:attrName>
                                        </p:attrNameLst>
                                      </p:cBhvr>
                                      <p:to>
                                        <p:strVal val="visible"/>
                                      </p:to>
                                    </p:set>
                                  </p:childTnLst>
                                </p:cTn>
                              </p:par>
                              <p:par>
                                <p:cTn id="25" presetID="1" presetClass="entr" presetSubtype="0" fill="hold" grpId="0" nodeType="withEffect">
                                  <p:stCondLst>
                                    <p:cond delay="0"/>
                                  </p:stCondLst>
                                  <p:childTnLst>
                                    <p:set>
                                      <p:cBhvr>
                                        <p:cTn id="26" dur="1" fill="hold">
                                          <p:stCondLst>
                                            <p:cond delay="0"/>
                                          </p:stCondLst>
                                        </p:cTn>
                                        <p:tgtEl>
                                          <p:spTgt spid="16">
                                            <p:txEl>
                                              <p:pRg st="10" end="1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179512" y="771550"/>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V rámci analýzy podmínek, ve kterých působí strategie, jak se strategie vyvíjí a jaké rozhodující příčiny ovlivňují strategické chování i aktivity podniku, lze využívat řadu dalších metod, jako je třeba </a:t>
            </a:r>
            <a:r>
              <a:rPr lang="cs-CZ" sz="1600" dirty="0" err="1"/>
              <a:t>benchmarking</a:t>
            </a:r>
            <a:r>
              <a:rPr lang="cs-CZ" sz="1600" dirty="0"/>
              <a:t>.</a:t>
            </a:r>
          </a:p>
          <a:p>
            <a:pPr algn="just"/>
            <a:r>
              <a:rPr lang="cs-CZ" sz="1600" dirty="0"/>
              <a:t>Jedná o tvůrčí napodobování a využívání poznatků nejlepších podniků, které získáme jejich systematickým pozorováním a srovnáváním s našimi postupy. </a:t>
            </a:r>
          </a:p>
          <a:p>
            <a:pPr algn="just"/>
            <a:r>
              <a:rPr lang="cs-CZ" sz="1600" dirty="0"/>
              <a:t>Výhodou a velkou předností metody je její jednoduchost, široce uplatnitelné používání a obvykle nízká nákladnost.</a:t>
            </a:r>
          </a:p>
          <a:p>
            <a:pPr algn="just"/>
            <a:r>
              <a:rPr lang="cs-CZ" sz="1600" dirty="0" err="1"/>
              <a:t>Benchmarking</a:t>
            </a:r>
            <a:r>
              <a:rPr lang="cs-CZ" sz="1600" dirty="0"/>
              <a:t> lze rozdělit do následujících základních typů:</a:t>
            </a:r>
          </a:p>
          <a:p>
            <a:pPr lvl="1" algn="just"/>
            <a:r>
              <a:rPr lang="cs-CZ" sz="1600" b="1" dirty="0"/>
              <a:t>Vnitřní </a:t>
            </a:r>
            <a:r>
              <a:rPr lang="cs-CZ" sz="1600" b="1" dirty="0" err="1"/>
              <a:t>benchmarking</a:t>
            </a:r>
            <a:r>
              <a:rPr lang="cs-CZ" sz="1600" b="1" dirty="0"/>
              <a:t> – </a:t>
            </a:r>
            <a:r>
              <a:rPr lang="cs-CZ" sz="1600" dirty="0"/>
              <a:t>týká se srovnávání různých částí a jejich vlastností (výkonnost, personál, přínos) v rámci jednoho podniku.</a:t>
            </a:r>
          </a:p>
          <a:p>
            <a:pPr lvl="1" algn="just"/>
            <a:r>
              <a:rPr lang="cs-CZ" sz="1600" b="1" dirty="0"/>
              <a:t>Vnější </a:t>
            </a:r>
            <a:r>
              <a:rPr lang="cs-CZ" sz="1600" b="1" dirty="0" err="1"/>
              <a:t>benchmarking</a:t>
            </a:r>
            <a:r>
              <a:rPr lang="cs-CZ" sz="1600" b="1" dirty="0"/>
              <a:t> –</a:t>
            </a:r>
            <a:r>
              <a:rPr lang="cs-CZ" sz="1600" dirty="0"/>
              <a:t> porovnání obdobné činnosti mezi vlastním podnikem a srovnávaným nejlepším podnikem v daném oboru (s konkurentem).</a:t>
            </a:r>
          </a:p>
          <a:p>
            <a:pPr lvl="1" algn="just"/>
            <a:r>
              <a:rPr lang="cs-CZ" sz="1600" b="1" dirty="0"/>
              <a:t>Funkční </a:t>
            </a:r>
            <a:r>
              <a:rPr lang="cs-CZ" sz="1600" b="1" dirty="0" err="1"/>
              <a:t>benchmarking</a:t>
            </a:r>
            <a:r>
              <a:rPr lang="cs-CZ" sz="1600" b="1" dirty="0"/>
              <a:t> –</a:t>
            </a:r>
            <a:r>
              <a:rPr lang="cs-CZ" sz="1600" dirty="0"/>
              <a:t> představuje srovnání stejné činnosti a přístupů mezi vlastním podnikem a cizím podnikem, který působí mimo náš obor.</a:t>
            </a:r>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Benchmarking</a:t>
            </a:r>
            <a:endParaRPr lang="cs-CZ" dirty="0"/>
          </a:p>
        </p:txBody>
      </p:sp>
    </p:spTree>
    <p:extLst>
      <p:ext uri="{BB962C8B-B14F-4D97-AF65-F5344CB8AC3E}">
        <p14:creationId xmlns:p14="http://schemas.microsoft.com/office/powerpoint/2010/main" val="18125149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16">
                                            <p:txEl>
                                              <p:pRg st="4" end="4"/>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16">
                                            <p:txEl>
                                              <p:pRg st="5" end="5"/>
                                            </p:txEl>
                                          </p:spTgt>
                                        </p:tgtEl>
                                        <p:attrNameLst>
                                          <p:attrName>style.visibility</p:attrName>
                                        </p:attrNameLst>
                                      </p:cBhvr>
                                      <p:to>
                                        <p:strVal val="visible"/>
                                      </p:to>
                                    </p:set>
                                  </p:childTnLst>
                                </p:cTn>
                              </p:par>
                              <p:par>
                                <p:cTn id="23" presetID="1" presetClass="entr" presetSubtype="0" fill="hold" grpId="0" nodeType="withEffect">
                                  <p:stCondLst>
                                    <p:cond delay="0"/>
                                  </p:stCondLst>
                                  <p:childTnLst>
                                    <p:set>
                                      <p:cBhvr>
                                        <p:cTn id="24"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23518" y="915566"/>
            <a:ext cx="7272808"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lvl="0" algn="just"/>
            <a:r>
              <a:rPr lang="cs-CZ" sz="1600" dirty="0"/>
              <a:t>Identifikuje a stanovuje rozdíl ve výkonnosti našeho podniku a možné nejlepší konkurence.</a:t>
            </a:r>
          </a:p>
          <a:p>
            <a:pPr lvl="0" algn="just"/>
            <a:r>
              <a:rPr lang="cs-CZ" sz="1600" dirty="0"/>
              <a:t>Pomáhá stanovit strategii nebo její inovaci.</a:t>
            </a:r>
          </a:p>
          <a:p>
            <a:pPr lvl="0" algn="just"/>
            <a:r>
              <a:rPr lang="cs-CZ" sz="1600" dirty="0"/>
              <a:t>Udržuje stimulaci podnikového vedení pro neustálé zlepšování.</a:t>
            </a:r>
          </a:p>
          <a:p>
            <a:pPr lvl="0" algn="just"/>
            <a:r>
              <a:rPr lang="cs-CZ" sz="1600" dirty="0"/>
              <a:t>Ověřuje úspěšnost prováděných strategických opatření.</a:t>
            </a:r>
          </a:p>
          <a:p>
            <a:pPr lvl="0" algn="just"/>
            <a:r>
              <a:rPr lang="cs-CZ" sz="1600" dirty="0"/>
              <a:t>Představuje panoramatický pohled na konkurenční počínání se srovnávaným podnikem, který nám poskytuje možnost revolučně pozměnit vlastní aktivity vhodně volenými a potřebnými inovacemi.</a:t>
            </a:r>
          </a:p>
          <a:p>
            <a:pPr lvl="0" algn="just"/>
            <a:r>
              <a:rPr lang="cs-CZ" sz="1600" dirty="0"/>
              <a:t>Je efektivním způsobem jak zaměstnance přimět k hledání nových myšlenek a k nalézání skrytých možností vedoucích k zlepšení výkonnosti.</a:t>
            </a:r>
          </a:p>
          <a:p>
            <a:pPr algn="just"/>
            <a:r>
              <a:rPr lang="cs-CZ" sz="1600" dirty="0"/>
              <a:t>Odhaluje klíčové kompetence, které tvoří vynikající výkonnost podniku jako jeho základní předpoklad úspěch na trhu.</a:t>
            </a:r>
          </a:p>
          <a:p>
            <a:pPr lvl="0" algn="just"/>
            <a:endParaRPr lang="cs-CZ" sz="1600" dirty="0"/>
          </a:p>
          <a:p>
            <a:pPr lvl="0" algn="just"/>
            <a:endParaRPr lang="cs-CZ" sz="1600" dirty="0"/>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Benchmarking</a:t>
            </a:r>
            <a:r>
              <a:rPr lang="cs-CZ" dirty="0"/>
              <a:t> - výhody</a:t>
            </a:r>
          </a:p>
        </p:txBody>
      </p:sp>
    </p:spTree>
    <p:extLst>
      <p:ext uri="{BB962C8B-B14F-4D97-AF65-F5344CB8AC3E}">
        <p14:creationId xmlns:p14="http://schemas.microsoft.com/office/powerpoint/2010/main" val="37721001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16">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843558"/>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err="1"/>
              <a:t>Delokalizace</a:t>
            </a:r>
            <a:r>
              <a:rPr lang="cs-CZ" sz="1800" dirty="0"/>
              <a:t> je proces přesunu ekonomických aktivit do zahraničních regionů, zahrnující ukončení nebo redukci aktivit v původním regionu nebo jejich stagnaci (nerozvíjení) z důvodu podnikové expanze do zahraničí. Tento proces odráží podnikovou strategii založenou na přizpůsobení se rostoucí konkurenci a zrychlujícímu se technologickému pokroku. </a:t>
            </a:r>
          </a:p>
          <a:p>
            <a:pPr marL="0" indent="0" algn="just">
              <a:buNone/>
            </a:pPr>
            <a:endParaRPr lang="cs-CZ" sz="1800" dirty="0"/>
          </a:p>
          <a:p>
            <a:pPr algn="just"/>
            <a:r>
              <a:rPr lang="cs-CZ" sz="1800" dirty="0"/>
              <a:t>K přesunu produkčních aktivit do zahraničí začaly průmyslové podniky v nejvyspělejších zemích světa přistupovat více než před čtyřiceti lety. Již v 60. letech 20. století začalo ve větším měřítku docházet k přemísťování pracovně náročných výrobních a montážních aktivit do zemí s levnou pracovní silou.</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29846941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03189"/>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algn="just"/>
            <a:r>
              <a:rPr lang="cs-CZ" sz="1800" dirty="0"/>
              <a:t>Hlavním absorbentem těchto nákladově orientovaných investic se staly dnes již vyspělé východoasijské ekonomiky (Jižní Korea, Tchaj-wan, Malajsie a další), které zaznamenaly rychlý rozvoj nejprve textilního průmyslu, posléze se specializovaly na výrobu elektroniky a výpočetní techniky. </a:t>
            </a:r>
          </a:p>
          <a:p>
            <a:pPr algn="just"/>
            <a:r>
              <a:rPr lang="cs-CZ" sz="1800" dirty="0"/>
              <a:t>V průběhu následujících dvou desetiletí dosáhla </a:t>
            </a:r>
            <a:r>
              <a:rPr lang="cs-CZ" sz="1800" dirty="0" err="1"/>
              <a:t>delokalizace</a:t>
            </a:r>
            <a:r>
              <a:rPr lang="cs-CZ" sz="1800" dirty="0"/>
              <a:t> téměř globálního rozměru a stala se jedním z nejvýznamnějších stimulů a projevů ekonomické globalizace.</a:t>
            </a:r>
          </a:p>
          <a:p>
            <a:pPr algn="just"/>
            <a:r>
              <a:rPr lang="cs-CZ" sz="1800" dirty="0"/>
              <a:t>Pravděpodobnost </a:t>
            </a:r>
            <a:r>
              <a:rPr lang="cs-CZ" sz="1800" dirty="0" err="1"/>
              <a:t>delokalizace</a:t>
            </a:r>
            <a:r>
              <a:rPr lang="cs-CZ" sz="1800" dirty="0"/>
              <a:t> je vysoká u investorů, kteří zakládají konkurenceschopnost svých poboček v zemích s nízkými náklady na dočasných a rychle vyčerpatelných komparativních výhodách. Typickým příkladem jsou tzv. mezinárodně mobilní investice do výstavby montoven, které využijí dočasně nízkých mezd a desetiletých daňových prázdnin a poté se přemístí do zemí, které tyto podmínky splňují. </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16753589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 name="Zástupný symbol pro obsah 2"/>
          <p:cNvSpPr txBox="1">
            <a:spLocks/>
          </p:cNvSpPr>
          <p:nvPr/>
        </p:nvSpPr>
        <p:spPr>
          <a:xfrm>
            <a:off x="251520" y="720094"/>
            <a:ext cx="7416824" cy="3096344"/>
          </a:xfrm>
          <a:prstGeom prst="rect">
            <a:avLst/>
          </a:prstGeom>
        </p:spPr>
        <p:txBody>
          <a:bodyPr vert="horz" lIns="91440" tIns="45720" rIns="91440" bIns="45720" numCol="1"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just">
              <a:buNone/>
            </a:pPr>
            <a:r>
              <a:rPr lang="cs-CZ" sz="1500" dirty="0"/>
              <a:t>Pro regionální politiku je klíčová klasifikace </a:t>
            </a:r>
            <a:r>
              <a:rPr lang="cs-CZ" sz="1500" dirty="0" err="1"/>
              <a:t>delokalizace</a:t>
            </a:r>
            <a:r>
              <a:rPr lang="cs-CZ" sz="1500" dirty="0"/>
              <a:t> podle podílu přemístěných aktivit a potenciálních dopadů na ekonomiku zdrojového regionu. Podle prvního kritéria rozlišuje </a:t>
            </a:r>
            <a:r>
              <a:rPr lang="cs-CZ" sz="1500" dirty="0" err="1"/>
              <a:t>Mariotti</a:t>
            </a:r>
            <a:r>
              <a:rPr lang="cs-CZ" sz="1500" dirty="0"/>
              <a:t> (2005):</a:t>
            </a:r>
          </a:p>
          <a:p>
            <a:pPr lvl="0" algn="just"/>
            <a:r>
              <a:rPr lang="cs-CZ" sz="1500" i="1" dirty="0"/>
              <a:t>Integrální </a:t>
            </a:r>
            <a:r>
              <a:rPr lang="cs-CZ" sz="1500" i="1" dirty="0" err="1"/>
              <a:t>delokalizaci</a:t>
            </a:r>
            <a:r>
              <a:rPr lang="cs-CZ" sz="1500" dirty="0"/>
              <a:t> – přesun všech ekonomických aktivit podniku do jiné lokality za současného zrušení aktivit v lokalitě původní. Tato </a:t>
            </a:r>
            <a:r>
              <a:rPr lang="cs-CZ" sz="1500" dirty="0" err="1"/>
              <a:t>delokalizace</a:t>
            </a:r>
            <a:r>
              <a:rPr lang="cs-CZ" sz="1500" dirty="0"/>
              <a:t> (bez náhrady) má obvykle negativní dopady a může vést k tzv. absolutní </a:t>
            </a:r>
            <a:r>
              <a:rPr lang="cs-CZ" sz="1500" dirty="0" err="1"/>
              <a:t>deindustrializaci</a:t>
            </a:r>
            <a:r>
              <a:rPr lang="cs-CZ" sz="1500" dirty="0"/>
              <a:t> spojené s poklesem průmyslové aktivity ve formě postupného snižování zaměstnanosti či produkce, růstu produktivity a zhoršeného deficitu obchodní bilance.</a:t>
            </a:r>
          </a:p>
          <a:p>
            <a:pPr lvl="0" algn="just"/>
            <a:r>
              <a:rPr lang="cs-CZ" sz="1500" i="1" dirty="0"/>
              <a:t>Parciální </a:t>
            </a:r>
            <a:r>
              <a:rPr lang="cs-CZ" sz="1500" i="1" dirty="0" err="1"/>
              <a:t>delokalizaci</a:t>
            </a:r>
            <a:r>
              <a:rPr lang="cs-CZ" sz="1500" dirty="0"/>
              <a:t> – přesun části aktivit do jiného regionu při zachování původního závodu. Tato </a:t>
            </a:r>
            <a:r>
              <a:rPr lang="cs-CZ" sz="1500" dirty="0" err="1"/>
              <a:t>delokalizace</a:t>
            </a:r>
            <a:r>
              <a:rPr lang="cs-CZ" sz="1500" dirty="0"/>
              <a:t> je v materiálech EK spojována s procesem tzv. relativní </a:t>
            </a:r>
            <a:r>
              <a:rPr lang="cs-CZ" sz="1500" dirty="0" err="1"/>
              <a:t>deindustrializace</a:t>
            </a:r>
            <a:r>
              <a:rPr lang="cs-CZ" sz="1500" dirty="0"/>
              <a:t>, což je přirozený proces přesouvání zdrojů a zaměstnanosti ze zpracovatelského průmyslu do služeb, který je zapříčiněn vyšší hladinou produktivity práce ve zpracovatelském průmyslu ve srovnání se sektorem veřejných služeb. Vymístění výrobních a montážních aktivit, které nejsou při vysokých mzdových nákladech schopné konkurence, uvolňuje potenciál lidských zdrojů pro rozvoj sofistikovanějších a technologicky náročnějších aktivit v průmyslu nebo službách.</a:t>
            </a:r>
          </a:p>
        </p:txBody>
      </p:sp>
      <p:sp>
        <p:nvSpPr>
          <p:cNvPr id="10" name="Zástupný symbol pro obsah 2"/>
          <p:cNvSpPr txBox="1">
            <a:spLocks/>
          </p:cNvSpPr>
          <p:nvPr/>
        </p:nvSpPr>
        <p:spPr>
          <a:xfrm>
            <a:off x="2699792" y="4731990"/>
            <a:ext cx="3744416" cy="206920"/>
          </a:xfrm>
          <a:prstGeom prst="rect">
            <a:avLst/>
          </a:prstGeom>
        </p:spPr>
        <p:txBody>
          <a:bodyPr vert="horz" lIns="91440" tIns="45720" rIns="91440" bIns="45720" rtlCol="0">
            <a:noAutofit/>
          </a:bodyPr>
          <a:lst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a:lstStyle>
          <a:p>
            <a:pPr marL="0" indent="0" algn="ctr">
              <a:buNone/>
            </a:pPr>
            <a:r>
              <a:rPr lang="cs-CZ" altLang="cs-CZ" sz="800" dirty="0">
                <a:solidFill>
                  <a:srgbClr val="307871"/>
                </a:solidFill>
                <a:latin typeface="Times New Roman" panose="02020603050405020304" pitchFamily="18" charset="0"/>
                <a:cs typeface="Times New Roman" panose="02020603050405020304" pitchFamily="18" charset="0"/>
              </a:rPr>
              <a:t>Prostor pro doplňující informace, poznámky</a:t>
            </a:r>
          </a:p>
          <a:p>
            <a:pPr marL="0" indent="0">
              <a:buNone/>
            </a:pPr>
            <a:endParaRPr lang="cs-CZ" sz="1400" dirty="0">
              <a:solidFill>
                <a:srgbClr val="307871"/>
              </a:solidFill>
              <a:latin typeface="Enriqueta" panose="02000000000000000000" pitchFamily="2" charset="0"/>
            </a:endParaRPr>
          </a:p>
        </p:txBody>
      </p:sp>
      <p:sp>
        <p:nvSpPr>
          <p:cNvPr id="3" name="Nadpis 2"/>
          <p:cNvSpPr>
            <a:spLocks noGrp="1"/>
          </p:cNvSpPr>
          <p:nvPr>
            <p:ph type="title"/>
          </p:nvPr>
        </p:nvSpPr>
        <p:spPr>
          <a:xfrm>
            <a:off x="251520" y="195486"/>
            <a:ext cx="7416824" cy="507703"/>
          </a:xfrm>
        </p:spPr>
        <p:txBody>
          <a:bodyPr/>
          <a:lstStyle/>
          <a:p>
            <a:r>
              <a:rPr lang="cs-CZ" dirty="0" err="1"/>
              <a:t>Delokalizace</a:t>
            </a:r>
            <a:endParaRPr lang="cs-CZ" dirty="0"/>
          </a:p>
        </p:txBody>
      </p:sp>
    </p:spTree>
    <p:extLst>
      <p:ext uri="{BB962C8B-B14F-4D97-AF65-F5344CB8AC3E}">
        <p14:creationId xmlns:p14="http://schemas.microsoft.com/office/powerpoint/2010/main" val="27119181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6">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6" grpId="0" build="p"/>
    </p:bldLst>
  </p:timing>
</p:sld>
</file>

<file path=ppt/theme/theme1.xml><?xml version="1.0" encoding="utf-8"?>
<a:theme xmlns:a="http://schemas.openxmlformats.org/drawingml/2006/main" name="SLU">
  <a:themeElements>
    <a:clrScheme name="OPF">
      <a:dk1>
        <a:srgbClr val="307871"/>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SLU-pismo_Times">
      <a:majorFont>
        <a:latin typeface="Times New Roman"/>
        <a:ea typeface=""/>
        <a:cs typeface=""/>
      </a:majorFont>
      <a:minorFont>
        <a:latin typeface="Times New Roman"/>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Motiv systému Office">
  <a:themeElements>
    <a:clrScheme name="Kancelář">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Office">
  <a:themeElements>
    <a:clrScheme name="Kancelář">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Kancelář">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3530</TotalTime>
  <Words>2013</Words>
  <Application>Microsoft Office PowerPoint</Application>
  <PresentationFormat>Předvádění na obrazovce (16:9)</PresentationFormat>
  <Paragraphs>170</Paragraphs>
  <Slides>22</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22</vt:i4>
      </vt:variant>
    </vt:vector>
  </HeadingPairs>
  <TitlesOfParts>
    <vt:vector size="27" baseType="lpstr">
      <vt:lpstr>Arial</vt:lpstr>
      <vt:lpstr>Calibri</vt:lpstr>
      <vt:lpstr>Enriqueta</vt:lpstr>
      <vt:lpstr>Times New Roman</vt:lpstr>
      <vt:lpstr>SLU</vt:lpstr>
      <vt:lpstr>Vybrané současné přístupy při tvorbě strategie</vt:lpstr>
      <vt:lpstr>Networking</vt:lpstr>
      <vt:lpstr>Formy networking</vt:lpstr>
      <vt:lpstr>Členství v síti</vt:lpstr>
      <vt:lpstr>Benchmarking</vt:lpstr>
      <vt:lpstr>Benchmarking - výhody</vt:lpstr>
      <vt:lpstr>Delokalizace</vt:lpstr>
      <vt:lpstr>Delokalizace</vt:lpstr>
      <vt:lpstr>Delokalizace</vt:lpstr>
      <vt:lpstr>Delokalizace</vt:lpstr>
      <vt:lpstr>Delokalizace</vt:lpstr>
      <vt:lpstr>Delokalizace</vt:lpstr>
      <vt:lpstr>Delokalizace</vt:lpstr>
      <vt:lpstr>Outsourcing</vt:lpstr>
      <vt:lpstr>Činnosti podniku a outsourcing</vt:lpstr>
      <vt:lpstr>Offshoring a outsourcing</vt:lpstr>
      <vt:lpstr>Offshoring</vt:lpstr>
      <vt:lpstr>Strategické aliance</vt:lpstr>
      <vt:lpstr>Strategické aliance – postup projektování</vt:lpstr>
      <vt:lpstr>Strategické aliance – typy</vt:lpstr>
      <vt:lpstr>Procesní management I</vt:lpstr>
      <vt:lpstr>Procesní management II</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Název prezentace</dc:title>
  <dc:creator>Václav Minařík</dc:creator>
  <cp:lastModifiedBy>Šárka Zapletalová</cp:lastModifiedBy>
  <cp:revision>185</cp:revision>
  <cp:lastPrinted>2018-12-05T08:27:53Z</cp:lastPrinted>
  <dcterms:created xsi:type="dcterms:W3CDTF">2016-07-06T15:42:34Z</dcterms:created>
  <dcterms:modified xsi:type="dcterms:W3CDTF">2025-02-10T15:07:50Z</dcterms:modified>
</cp:coreProperties>
</file>