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9" r:id="rId3"/>
    <p:sldId id="295" r:id="rId4"/>
    <p:sldId id="296" r:id="rId5"/>
    <p:sldId id="293" r:id="rId6"/>
    <p:sldId id="294" r:id="rId7"/>
    <p:sldId id="316" r:id="rId8"/>
    <p:sldId id="317" r:id="rId9"/>
    <p:sldId id="318" r:id="rId10"/>
    <p:sldId id="319" r:id="rId11"/>
    <p:sldId id="320" r:id="rId12"/>
    <p:sldId id="321" r:id="rId13"/>
    <p:sldId id="322" r:id="rId14"/>
    <p:sldId id="297" r:id="rId15"/>
    <p:sldId id="298" r:id="rId16"/>
    <p:sldId id="314" r:id="rId17"/>
    <p:sldId id="315" r:id="rId18"/>
    <p:sldId id="299" r:id="rId19"/>
    <p:sldId id="300" r:id="rId20"/>
    <p:sldId id="301" r:id="rId21"/>
    <p:sldId id="312" r:id="rId22"/>
    <p:sldId id="313"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956B26-904A-4CB7-A804-CC3AC8651185}" type="datetimeFigureOut">
              <a:rPr lang="cs-CZ" smtClean="0"/>
              <a:t>10.02.2025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7A40223-2A87-4FBF-80A6-5A31DA409FDE}" type="slidenum">
              <a:rPr lang="cs-CZ" smtClean="0"/>
              <a:t>‹#›</a:t>
            </a:fld>
            <a:endParaRPr lang="cs-CZ"/>
          </a:p>
        </p:txBody>
      </p:sp>
    </p:spTree>
    <p:extLst>
      <p:ext uri="{BB962C8B-B14F-4D97-AF65-F5344CB8AC3E}">
        <p14:creationId xmlns:p14="http://schemas.microsoft.com/office/powerpoint/2010/main" val="1397062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Vybrané současné přístupy při tvorbě strategie</a:t>
            </a:r>
          </a:p>
        </p:txBody>
      </p:sp>
      <p:sp>
        <p:nvSpPr>
          <p:cNvPr id="3" name="Podnadpis 2"/>
          <p:cNvSpPr>
            <a:spLocks noGrp="1"/>
          </p:cNvSpPr>
          <p:nvPr>
            <p:ph type="subTitle" idx="4294967295"/>
          </p:nvPr>
        </p:nvSpPr>
        <p:spPr>
          <a:xfrm>
            <a:off x="1763688" y="3939902"/>
            <a:ext cx="3888432" cy="64807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 </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12.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přirozenou a nevyhnutelnou součástí dynamiky ekonomického růstu a pro zdrojové regiony představuje příležitost i hrozbu zároveň. </a:t>
            </a:r>
          </a:p>
          <a:p>
            <a:pPr algn="just"/>
            <a:r>
              <a:rPr lang="cs-CZ" sz="1800" dirty="0"/>
              <a:t>Náchylnost zpracovatelského průmyslu k </a:t>
            </a:r>
            <a:r>
              <a:rPr lang="cs-CZ" sz="1800" dirty="0" err="1"/>
              <a:t>delokalizaci</a:t>
            </a:r>
            <a:r>
              <a:rPr lang="cs-CZ" sz="1800" dirty="0"/>
              <a:t> je výslednicí působení tří skupin faktorů – </a:t>
            </a:r>
            <a:r>
              <a:rPr lang="cs-CZ" sz="1800" dirty="0" err="1"/>
              <a:t>push</a:t>
            </a:r>
            <a:r>
              <a:rPr lang="cs-CZ" sz="1800" dirty="0"/>
              <a:t>-faktorů, </a:t>
            </a:r>
            <a:r>
              <a:rPr lang="cs-CZ" sz="1800" dirty="0" err="1"/>
              <a:t>pull</a:t>
            </a:r>
            <a:r>
              <a:rPr lang="cs-CZ" sz="1800" dirty="0"/>
              <a:t>-faktorů a </a:t>
            </a:r>
            <a:r>
              <a:rPr lang="cs-CZ" sz="1800" dirty="0" err="1"/>
              <a:t>keep</a:t>
            </a:r>
            <a:r>
              <a:rPr lang="cs-CZ" sz="1800" dirty="0"/>
              <a:t>-faktorů </a:t>
            </a:r>
            <a:r>
              <a:rPr lang="cs-CZ" sz="1800" dirty="0" err="1"/>
              <a:t>delokalizace</a:t>
            </a:r>
            <a:r>
              <a:rPr lang="cs-CZ" sz="1800" dirty="0"/>
              <a:t>.</a:t>
            </a:r>
          </a:p>
          <a:p>
            <a:pPr algn="just"/>
            <a:r>
              <a:rPr lang="cs-CZ" sz="1800" b="1" dirty="0" err="1"/>
              <a:t>Push</a:t>
            </a:r>
            <a:r>
              <a:rPr lang="cs-CZ" sz="1800" b="1" dirty="0"/>
              <a:t>-faktory</a:t>
            </a:r>
            <a:r>
              <a:rPr lang="cs-CZ" sz="1800" dirty="0"/>
              <a:t> jsou důvody, pro které chce podnik původní lokalitu opustit. Přesněji lze definovat jako soubor komparativních nevýhod zdrojového regionu, kvůli nimž jsou podniky nuceny, nebo je pro ně výhodné přistoupit k </a:t>
            </a:r>
            <a:r>
              <a:rPr lang="cs-CZ" sz="1800" dirty="0" err="1"/>
              <a:t>delokalizaci</a:t>
            </a:r>
            <a:r>
              <a:rPr lang="cs-CZ" sz="1800" dirty="0"/>
              <a:t>. Příkladem může být dostupnost a ceny výrobních faktorů (suroviny, energie, pracovní síla), nerozvinutá technická či sociální infrastruktura, regulace podnikatelského prostředí (např. striktní zákony na ochranu životního prostředí nebo zaměstnanců), role odborů nebo pokles poptávky na tuzemském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6095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Pull</a:t>
            </a:r>
            <a:r>
              <a:rPr lang="cs-CZ" sz="1800" b="1" dirty="0"/>
              <a:t>-faktory</a:t>
            </a:r>
            <a:r>
              <a:rPr lang="cs-CZ" sz="1800" dirty="0"/>
              <a:t> jsou komparativní výhody potenciálních cílových regionů </a:t>
            </a:r>
            <a:r>
              <a:rPr lang="cs-CZ" sz="1800" dirty="0" err="1"/>
              <a:t>delokalizace</a:t>
            </a:r>
            <a:r>
              <a:rPr lang="cs-CZ" sz="1800" dirty="0"/>
              <a:t>, které přitahují PZI. </a:t>
            </a:r>
            <a:r>
              <a:rPr lang="cs-CZ" sz="1800" dirty="0" err="1"/>
              <a:t>Pull</a:t>
            </a:r>
            <a:r>
              <a:rPr lang="cs-CZ" sz="1800" dirty="0"/>
              <a:t>-faktory jsou zpravidla protikladem </a:t>
            </a:r>
            <a:r>
              <a:rPr lang="cs-CZ" sz="1800" dirty="0" err="1"/>
              <a:t>push</a:t>
            </a:r>
            <a:r>
              <a:rPr lang="cs-CZ" sz="1800" dirty="0"/>
              <a:t>-faktorů. </a:t>
            </a:r>
          </a:p>
          <a:p>
            <a:pPr algn="just"/>
            <a:r>
              <a:rPr lang="cs-CZ" sz="1800" dirty="0" err="1"/>
              <a:t>Push</a:t>
            </a:r>
            <a:r>
              <a:rPr lang="cs-CZ" sz="1800" dirty="0"/>
              <a:t>-faktory a </a:t>
            </a:r>
            <a:r>
              <a:rPr lang="cs-CZ" sz="1800" dirty="0" err="1"/>
              <a:t>pull</a:t>
            </a:r>
            <a:r>
              <a:rPr lang="cs-CZ" sz="1800" dirty="0"/>
              <a:t>-faktory jsou ovlivňovány především globální politickou (volný pohyb zboží a kapitálu) a ekonomickou situací (intenzita globální konkurence, vývoj cen produkčních faktorů, trendy ve vývoji technologie a organizace). </a:t>
            </a:r>
          </a:p>
          <a:p>
            <a:pPr marL="0" indent="0" algn="just">
              <a:buNone/>
            </a:pPr>
            <a:r>
              <a:rPr lang="cs-CZ" sz="1800" dirty="0"/>
              <a:t>Na základě působení </a:t>
            </a:r>
            <a:r>
              <a:rPr lang="cs-CZ" sz="1800" dirty="0" err="1"/>
              <a:t>push</a:t>
            </a:r>
            <a:r>
              <a:rPr lang="cs-CZ" sz="1800" dirty="0"/>
              <a:t>-faktorů a </a:t>
            </a:r>
            <a:r>
              <a:rPr lang="cs-CZ" sz="1800" dirty="0" err="1"/>
              <a:t>pull</a:t>
            </a:r>
            <a:r>
              <a:rPr lang="cs-CZ" sz="1800" dirty="0"/>
              <a:t>-faktorů je možné </a:t>
            </a:r>
            <a:r>
              <a:rPr lang="cs-CZ" sz="1800" dirty="0" err="1"/>
              <a:t>delokalizace</a:t>
            </a:r>
            <a:r>
              <a:rPr lang="cs-CZ" sz="1800" dirty="0"/>
              <a:t> členit podle motivu přemístění podniků:</a:t>
            </a:r>
          </a:p>
          <a:p>
            <a:pPr algn="just"/>
            <a:r>
              <a:rPr lang="cs-CZ" sz="1800" dirty="0"/>
              <a:t> na nákladově orientované (nejčastěji mzdová úspora);</a:t>
            </a:r>
          </a:p>
          <a:p>
            <a:pPr algn="just"/>
            <a:r>
              <a:rPr lang="cs-CZ" sz="1800" dirty="0"/>
              <a:t>tržně orientované (obsazení nového rostoucího trhu);</a:t>
            </a:r>
          </a:p>
          <a:p>
            <a:pPr algn="just"/>
            <a:r>
              <a:rPr lang="cs-CZ" sz="1800" dirty="0"/>
              <a:t>zdrojově orientované (kvalifikovaná pracovní síla, kvalitní dodavatelé, suroviny aj.).</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10436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50" b="1" dirty="0" err="1"/>
              <a:t>Keep</a:t>
            </a:r>
            <a:r>
              <a:rPr lang="cs-CZ" sz="1550" b="1" dirty="0"/>
              <a:t>-faktory</a:t>
            </a:r>
            <a:r>
              <a:rPr lang="cs-CZ" sz="1550" dirty="0"/>
              <a:t> lokalizace jsou mechanismy, které působí ve prospěch setrvání podniku ve stávající lokalitě. Rozsah a charakter působení </a:t>
            </a:r>
            <a:r>
              <a:rPr lang="cs-CZ" sz="1550" dirty="0" err="1"/>
              <a:t>keep</a:t>
            </a:r>
            <a:r>
              <a:rPr lang="cs-CZ" sz="1550" dirty="0"/>
              <a:t>-faktorů determinuje finanční a organizační náročnost případné </a:t>
            </a:r>
            <a:r>
              <a:rPr lang="cs-CZ" sz="1550" dirty="0" err="1"/>
              <a:t>delokalizace</a:t>
            </a:r>
            <a:r>
              <a:rPr lang="cs-CZ" sz="1550" dirty="0"/>
              <a:t>. </a:t>
            </a:r>
            <a:r>
              <a:rPr lang="cs-CZ" sz="1550" dirty="0" err="1"/>
              <a:t>Keep</a:t>
            </a:r>
            <a:r>
              <a:rPr lang="cs-CZ" sz="1550" dirty="0"/>
              <a:t>-faktory jsou utvářeny především na vnitropodnikové (struktura aktiva a pasiv, kvalita managementu, organizační struktura), lokální a regionální úrovni. </a:t>
            </a:r>
            <a:r>
              <a:rPr lang="cs-CZ" sz="1550" dirty="0" err="1"/>
              <a:t>Keep</a:t>
            </a:r>
            <a:r>
              <a:rPr lang="cs-CZ" sz="1550" dirty="0"/>
              <a:t>-faktory se stávají důležitou charakteristikou lokalizační stability zejména v případech, kdy se jedná o pobočky velkých nadnárodních podniků se sídlem v zahraničí.</a:t>
            </a:r>
          </a:p>
          <a:p>
            <a:pPr marL="0" indent="0" algn="just">
              <a:buNone/>
            </a:pPr>
            <a:r>
              <a:rPr lang="cs-CZ" sz="1550" dirty="0" err="1"/>
              <a:t>Keep</a:t>
            </a:r>
            <a:r>
              <a:rPr lang="cs-CZ" sz="1550" dirty="0"/>
              <a:t>-faktory je možné rozdělit do dvou základních skupin:</a:t>
            </a:r>
          </a:p>
          <a:p>
            <a:pPr lvl="0" algn="just"/>
            <a:r>
              <a:rPr lang="cs-CZ" sz="1550" i="1" dirty="0"/>
              <a:t>Interní (vnitropodnikové)</a:t>
            </a:r>
            <a:r>
              <a:rPr lang="cs-CZ" sz="1550" dirty="0"/>
              <a:t> – na pravděpodobnost </a:t>
            </a:r>
            <a:r>
              <a:rPr lang="cs-CZ" sz="1550" dirty="0" err="1"/>
              <a:t>delokalizace</a:t>
            </a:r>
            <a:r>
              <a:rPr lang="cs-CZ" sz="1550" dirty="0"/>
              <a:t> mají zásadní vliv charakteristiky výrobního procesu, zejména kapitálová a technologická náročnost a úplnost hodnotového řetězce daná zastoupením řídících funkcí a sofistikovaných výrobních i nevýrobních aktivit.</a:t>
            </a:r>
          </a:p>
          <a:p>
            <a:pPr lvl="0" algn="just"/>
            <a:r>
              <a:rPr lang="cs-CZ" sz="1550" i="1" dirty="0"/>
              <a:t>Externí (podnikové vazby na prostředí)</a:t>
            </a:r>
            <a:r>
              <a:rPr lang="cs-CZ" sz="1550" dirty="0"/>
              <a:t> – z externích faktorů hrají hlavní roli podnikové vazby na regionální subjekty a instituce, přičemž důležité jsou dodavatelské vztahy, šíření inovací a vazby na sektor výzkumu a vývoje, vazby na subdodavatelské podniky, vzdělávací a vědeckovýzkumné instituce a další regionální subjekty. </a:t>
            </a:r>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4802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a:t>Veugelers</a:t>
            </a:r>
            <a:r>
              <a:rPr lang="cs-CZ" sz="1800" dirty="0"/>
              <a:t> (2005) rozlišuje dva základní mechanismy realizace a průběhu </a:t>
            </a:r>
            <a:r>
              <a:rPr lang="cs-CZ" sz="1800" dirty="0" err="1"/>
              <a:t>delokalizace</a:t>
            </a:r>
            <a:r>
              <a:rPr lang="cs-CZ" sz="1800" dirty="0"/>
              <a:t>:</a:t>
            </a:r>
          </a:p>
          <a:p>
            <a:pPr lvl="0" algn="just"/>
            <a:r>
              <a:rPr lang="cs-CZ" sz="1800" dirty="0" err="1"/>
              <a:t>Offshoring</a:t>
            </a:r>
            <a:r>
              <a:rPr lang="cs-CZ" sz="1800" dirty="0"/>
              <a:t> (vnitrofiremní </a:t>
            </a:r>
            <a:r>
              <a:rPr lang="cs-CZ" sz="1800" dirty="0" err="1"/>
              <a:t>delokalizace</a:t>
            </a:r>
            <a:r>
              <a:rPr lang="cs-CZ" sz="1800" dirty="0"/>
              <a:t>) – přemístění ekonomických aktivit formou založení </a:t>
            </a:r>
            <a:r>
              <a:rPr lang="cs-CZ" sz="1800" dirty="0" err="1"/>
              <a:t>dceřinné</a:t>
            </a:r>
            <a:r>
              <a:rPr lang="cs-CZ" sz="1800" dirty="0"/>
              <a:t> společnosti v zahraničí (spojené s investicí v zahraničním regionu), kdy produkční řetězec zůstává plně ve vlastnictví </a:t>
            </a:r>
            <a:r>
              <a:rPr lang="cs-CZ" sz="1800" dirty="0" err="1"/>
              <a:t>relokující</a:t>
            </a:r>
            <a:r>
              <a:rPr lang="cs-CZ" sz="1800" dirty="0"/>
              <a:t> podniky.</a:t>
            </a:r>
          </a:p>
          <a:p>
            <a:pPr lvl="0" algn="just"/>
            <a:r>
              <a:rPr lang="cs-CZ" sz="1800" dirty="0"/>
              <a:t>Outsourcing (transfer mezi dvěma a více podniky) – transfer ekonomických aktivit společnosti do zahraniční, formou najmutí zahraničních dodavatelů (</a:t>
            </a:r>
            <a:r>
              <a:rPr lang="cs-CZ" sz="1800" dirty="0" err="1"/>
              <a:t>subcontracting</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117957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Outsourcing obecně 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Outsourcing</a:t>
            </a:r>
          </a:p>
        </p:txBody>
      </p:sp>
    </p:spTree>
    <p:extLst>
      <p:ext uri="{BB962C8B-B14F-4D97-AF65-F5344CB8AC3E}">
        <p14:creationId xmlns:p14="http://schemas.microsoft.com/office/powerpoint/2010/main" val="24432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Činnosti podniku a outsourcing</a:t>
            </a:r>
          </a:p>
        </p:txBody>
      </p:sp>
    </p:spTree>
    <p:extLst>
      <p:ext uri="{BB962C8B-B14F-4D97-AF65-F5344CB8AC3E}">
        <p14:creationId xmlns:p14="http://schemas.microsoft.com/office/powerpoint/2010/main" val="187119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Offshoring</a:t>
            </a:r>
            <a:r>
              <a:rPr lang="cs-CZ" dirty="0"/>
              <a:t> a outsourcing</a:t>
            </a:r>
          </a:p>
        </p:txBody>
      </p:sp>
      <p:sp>
        <p:nvSpPr>
          <p:cNvPr id="2" name="AutoShape 2" descr="Outsourcing vs Offshoring - Definition and Differences. Discover the  Benefits of Both | ASPER BROTHERS"/>
          <p:cNvSpPr>
            <a:spLocks noChangeAspect="1" noChangeArrowheads="1"/>
          </p:cNvSpPr>
          <p:nvPr/>
        </p:nvSpPr>
        <p:spPr bwMode="auto">
          <a:xfrm>
            <a:off x="155575" y="-8524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Outsourcing vs Offshoring - Definition and Differences. Discover the  Benefits of Both | ASPER BROTHERS"/>
          <p:cNvSpPr>
            <a:spLocks noChangeAspect="1" noChangeArrowheads="1"/>
          </p:cNvSpPr>
          <p:nvPr/>
        </p:nvSpPr>
        <p:spPr bwMode="auto">
          <a:xfrm>
            <a:off x="307975" y="-7000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rotWithShape="1">
          <a:blip r:embed="rId2" cstate="print">
            <a:extLst>
              <a:ext uri="{28A0092B-C50C-407E-A947-70E740481C1C}">
                <a14:useLocalDpi xmlns:a14="http://schemas.microsoft.com/office/drawing/2010/main" val="0"/>
              </a:ext>
            </a:extLst>
          </a:blip>
          <a:srcRect l="1272" t="3869" r="749" b="2682"/>
          <a:stretch/>
        </p:blipFill>
        <p:spPr>
          <a:xfrm>
            <a:off x="1403648" y="843558"/>
            <a:ext cx="5725342" cy="3792110"/>
          </a:xfrm>
          <a:prstGeom prst="rect">
            <a:avLst/>
          </a:prstGeom>
        </p:spPr>
      </p:pic>
    </p:spTree>
    <p:extLst>
      <p:ext uri="{BB962C8B-B14F-4D97-AF65-F5344CB8AC3E}">
        <p14:creationId xmlns:p14="http://schemas.microsoft.com/office/powerpoint/2010/main" val="1488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Offshoring</a:t>
            </a:r>
            <a:r>
              <a:rPr lang="cs-CZ" sz="1800" dirty="0"/>
              <a:t> je pojem používaný pro přesunutí činností organizace do jiné organizace v zahraničí. </a:t>
            </a:r>
          </a:p>
          <a:p>
            <a:pPr algn="just"/>
            <a:r>
              <a:rPr lang="cs-CZ" sz="1800" dirty="0"/>
              <a:t>V praxi se </a:t>
            </a:r>
            <a:r>
              <a:rPr lang="cs-CZ" sz="1800" b="1" dirty="0" err="1"/>
              <a:t>offshoring</a:t>
            </a:r>
            <a:r>
              <a:rPr lang="cs-CZ" sz="1800" dirty="0"/>
              <a:t> se využívá buď pro přesun výroby do zahraničí, kde jsou nižší náklady (například do dceřiné společnosti) nebo pro přesun (či založení) mateřské společnosti do státu s nižším zdaněním. Využívání </a:t>
            </a:r>
            <a:r>
              <a:rPr lang="cs-CZ" sz="1800" dirty="0" err="1"/>
              <a:t>offshoringových</a:t>
            </a:r>
            <a:r>
              <a:rPr lang="cs-CZ" sz="1800" dirty="0"/>
              <a:t> struktur je v takovém případě součástí daňové optimalizace.</a:t>
            </a:r>
          </a:p>
          <a:p>
            <a:pPr algn="just"/>
            <a:r>
              <a:rPr lang="cs-CZ" sz="1800" dirty="0" err="1"/>
              <a:t>Offshoring</a:t>
            </a:r>
            <a:r>
              <a:rPr lang="cs-CZ" sz="1800" dirty="0"/>
              <a:t> je, když se </a:t>
            </a:r>
            <a:r>
              <a:rPr lang="cs-CZ" sz="1800" dirty="0" err="1"/>
              <a:t>offshored</a:t>
            </a:r>
            <a:r>
              <a:rPr lang="cs-CZ" sz="1800" dirty="0"/>
              <a:t> práce provádí pomocí interního (zajatého) modelu doručení., Někdy označovaného jako interní </a:t>
            </a:r>
            <a:r>
              <a:rPr lang="cs-CZ" sz="1800" dirty="0" err="1"/>
              <a:t>offshore</a:t>
            </a:r>
            <a:r>
              <a:rPr lang="cs-CZ" sz="1800" dirty="0"/>
              <a:t>. </a:t>
            </a:r>
          </a:p>
          <a:p>
            <a:pPr algn="just"/>
            <a:r>
              <a:rPr lang="cs-CZ" sz="1800" b="1" dirty="0" err="1"/>
              <a:t>Reshoring</a:t>
            </a:r>
            <a:r>
              <a:rPr lang="cs-CZ" sz="1800" dirty="0"/>
              <a:t> (také známý jako </a:t>
            </a:r>
            <a:r>
              <a:rPr lang="cs-CZ" sz="1800" b="1" dirty="0" err="1"/>
              <a:t>onshoring</a:t>
            </a:r>
            <a:r>
              <a:rPr lang="cs-CZ" sz="1800" b="1" dirty="0"/>
              <a:t> , </a:t>
            </a:r>
            <a:r>
              <a:rPr lang="cs-CZ" sz="1800" b="1" dirty="0" err="1"/>
              <a:t>inshoring</a:t>
            </a:r>
            <a:r>
              <a:rPr lang="cs-CZ" sz="1800" b="1" dirty="0"/>
              <a:t> a </a:t>
            </a:r>
            <a:r>
              <a:rPr lang="cs-CZ" sz="1800" b="1" dirty="0" err="1"/>
              <a:t>backshoring</a:t>
            </a:r>
            <a:r>
              <a:rPr lang="cs-CZ" sz="1800" b="1" dirty="0"/>
              <a:t> </a:t>
            </a:r>
            <a:r>
              <a:rPr lang="cs-CZ" sz="1800" dirty="0"/>
              <a:t>) je akt opětovného zavedení domácí výroby do země. Jedná se o obrácený proces </a:t>
            </a:r>
            <a:r>
              <a:rPr lang="cs-CZ" sz="1800" dirty="0" err="1"/>
              <a:t>offshoringu</a:t>
            </a:r>
            <a:r>
              <a:rPr lang="cs-CZ" sz="1800" dirty="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Offshoring</a:t>
            </a:r>
            <a:endParaRPr lang="cs-CZ" dirty="0"/>
          </a:p>
        </p:txBody>
      </p:sp>
    </p:spTree>
    <p:extLst>
      <p:ext uri="{BB962C8B-B14F-4D97-AF65-F5344CB8AC3E}">
        <p14:creationId xmlns:p14="http://schemas.microsoft.com/office/powerpoint/2010/main" val="3747795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a:t>
            </a:r>
          </a:p>
        </p:txBody>
      </p:sp>
    </p:spTree>
    <p:extLst>
      <p:ext uri="{BB962C8B-B14F-4D97-AF65-F5344CB8AC3E}">
        <p14:creationId xmlns:p14="http://schemas.microsoft.com/office/powerpoint/2010/main" val="30702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a:t>Formování 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a:t>Vytváření struktury aliance</a:t>
            </a:r>
          </a:p>
          <a:p>
            <a:r>
              <a:rPr lang="cs-CZ" sz="1800" b="1" i="1" dirty="0"/>
              <a:t>Evaluace aliance</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postup projektování</a:t>
            </a:r>
          </a:p>
        </p:txBody>
      </p:sp>
    </p:spTree>
    <p:extLst>
      <p:ext uri="{BB962C8B-B14F-4D97-AF65-F5344CB8AC3E}">
        <p14:creationId xmlns:p14="http://schemas.microsoft.com/office/powerpoint/2010/main" val="5953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a:t>Networking</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typy</a:t>
            </a:r>
          </a:p>
        </p:txBody>
      </p:sp>
    </p:spTree>
    <p:extLst>
      <p:ext uri="{BB962C8B-B14F-4D97-AF65-F5344CB8AC3E}">
        <p14:creationId xmlns:p14="http://schemas.microsoft.com/office/powerpoint/2010/main" val="189009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p>
          <a:p>
            <a:pPr algn="just"/>
            <a:r>
              <a:rPr lang="cs-CZ" sz="1800" dirty="0"/>
              <a:t>Každý proces má vstup, výstup, vlastníka, zdroje a náklady s ním spojené, a vnitřní organizační strukturu. Pro realizaci procesu je potřeba mít vhodné informační zabezpečení a čas potřebný k realizaci konkrétního procesu.</a:t>
            </a:r>
          </a:p>
          <a:p>
            <a:pPr marL="0" indent="0" algn="just">
              <a:buNone/>
            </a:pPr>
            <a:r>
              <a:rPr lang="cs-CZ" sz="1800" dirty="0"/>
              <a:t>V podniku rozeznáváme tyto typy procesů:</a:t>
            </a:r>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a:t>
            </a:r>
          </a:p>
        </p:txBody>
      </p:sp>
    </p:spTree>
    <p:extLst>
      <p:ext uri="{BB962C8B-B14F-4D97-AF65-F5344CB8AC3E}">
        <p14:creationId xmlns:p14="http://schemas.microsoft.com/office/powerpoint/2010/main" val="22154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r>
              <a:rPr lang="cs-CZ" sz="1800" b="1" dirty="0"/>
              <a:t>Procesní přístup </a:t>
            </a:r>
            <a:r>
              <a:rPr lang="cs-CZ" sz="1800" dirty="0"/>
              <a:t>představuje systematickou identifikaci a řízení procesů používaných v organizaci a jejich vzájemné působení. </a:t>
            </a:r>
          </a:p>
          <a:p>
            <a:pPr marL="0" indent="0" algn="just">
              <a:buNone/>
            </a:pPr>
            <a:endParaRPr lang="cs-CZ" sz="1800" dirty="0"/>
          </a:p>
          <a:p>
            <a:pPr marL="0" indent="0" algn="just">
              <a:buNone/>
            </a:pPr>
            <a:r>
              <a:rPr lang="cs-CZ" sz="1800" dirty="0"/>
              <a:t>Mezi 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II</a:t>
            </a:r>
          </a:p>
        </p:txBody>
      </p:sp>
    </p:spTree>
    <p:extLst>
      <p:ext uri="{BB962C8B-B14F-4D97-AF65-F5344CB8AC3E}">
        <p14:creationId xmlns:p14="http://schemas.microsoft.com/office/powerpoint/2010/main" val="216101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Sítě 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Formy </a:t>
            </a:r>
            <a:r>
              <a:rPr lang="cs-CZ" dirty="0" err="1"/>
              <a:t>networking</a:t>
            </a:r>
            <a:endParaRPr lang="cs-CZ" dirty="0"/>
          </a:p>
        </p:txBody>
      </p:sp>
    </p:spTree>
    <p:extLst>
      <p:ext uri="{BB962C8B-B14F-4D97-AF65-F5344CB8AC3E}">
        <p14:creationId xmlns:p14="http://schemas.microsoft.com/office/powerpoint/2010/main" val="38764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Členství v síti</a:t>
            </a:r>
          </a:p>
        </p:txBody>
      </p:sp>
    </p:spTree>
    <p:extLst>
      <p:ext uri="{BB962C8B-B14F-4D97-AF65-F5344CB8AC3E}">
        <p14:creationId xmlns:p14="http://schemas.microsoft.com/office/powerpoint/2010/main" val="381621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metod, jako je třeba </a:t>
            </a:r>
            <a:r>
              <a:rPr lang="cs-CZ" sz="1600" dirty="0" err="1"/>
              <a:t>benchmarking</a:t>
            </a:r>
            <a:r>
              <a:rPr lang="cs-CZ" sz="1600" dirty="0"/>
              <a:t>.</a:t>
            </a:r>
          </a:p>
          <a:p>
            <a:pPr algn="just"/>
            <a:r>
              <a:rPr lang="cs-CZ" sz="1600" dirty="0"/>
              <a:t>Jedná o tvůrčí napodobování a využívání poznatků nejlepších podniků, které získáme jejich systematickým pozorováním a srovnáváním s našimi postupy. </a:t>
            </a:r>
          </a:p>
          <a:p>
            <a:pPr algn="just"/>
            <a:r>
              <a:rPr lang="cs-CZ" sz="1600" dirty="0"/>
              <a:t>Výhodou a velkou předností metody je její jednoduchost, široce uplatnitelné používání a obvykle nízká nákladnost.</a:t>
            </a:r>
          </a:p>
          <a:p>
            <a:pPr algn="just"/>
            <a:r>
              <a:rPr lang="cs-CZ" sz="1600" dirty="0" err="1"/>
              <a:t>Benchmarking</a:t>
            </a:r>
            <a:r>
              <a:rPr lang="cs-CZ" sz="1600" dirty="0"/>
              <a:t> 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endParaRPr lang="cs-CZ" dirty="0"/>
          </a:p>
        </p:txBody>
      </p:sp>
    </p:spTree>
    <p:extLst>
      <p:ext uri="{BB962C8B-B14F-4D97-AF65-F5344CB8AC3E}">
        <p14:creationId xmlns:p14="http://schemas.microsoft.com/office/powerpoint/2010/main" val="181251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r>
              <a:rPr lang="cs-CZ" dirty="0"/>
              <a:t> - výhody</a:t>
            </a:r>
          </a:p>
        </p:txBody>
      </p:sp>
    </p:spTree>
    <p:extLst>
      <p:ext uri="{BB962C8B-B14F-4D97-AF65-F5344CB8AC3E}">
        <p14:creationId xmlns:p14="http://schemas.microsoft.com/office/powerpoint/2010/main" val="377210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proces přesunu ekonomických aktivit do zahraničních regionů, zahrnující ukončení nebo redukci aktivit v původním regionu nebo jejich stagnaci (nerozvíjení) z důvodu podnikové expanze do zahraničí. Tento proces odráží podnikovou strategii založenou na přizpůsobení se rostoucí konkurenci a zrychlujícímu se technologickému pokroku. </a:t>
            </a:r>
          </a:p>
          <a:p>
            <a:pPr marL="0" indent="0" algn="just">
              <a:buNone/>
            </a:pPr>
            <a:endParaRPr lang="cs-CZ" sz="1800" dirty="0"/>
          </a:p>
          <a:p>
            <a:pPr algn="just"/>
            <a:r>
              <a:rPr lang="cs-CZ" sz="1800" dirty="0"/>
              <a:t>K přesunu produkčních aktivit do zahraničí začaly průmyslové podniky v nejvyspělejších zemích světa přistupovat více než před čtyřiceti lety. Již v 60. letech 20. století začalo ve větším měřítku docházet k přemísťování pracovně náročných výrobních a montážních aktivit do zemí s levnou pracovní silou.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298469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Hlavním absorbentem těchto nákladově orientovaných investic se staly dnes již vyspělé východoasijské ekonomiky (Jižní Korea, Tchaj-wan, Malajsie a další), které zaznamenaly rychlý rozvoj nejprve textilního průmyslu, posléze se specializovaly na výrobu elektroniky a výpočetní techniky. </a:t>
            </a:r>
          </a:p>
          <a:p>
            <a:pPr algn="just"/>
            <a:r>
              <a:rPr lang="cs-CZ" sz="1800" dirty="0"/>
              <a:t>V průběhu následujících dvou desetiletí dosáhla </a:t>
            </a:r>
            <a:r>
              <a:rPr lang="cs-CZ" sz="1800" dirty="0" err="1"/>
              <a:t>delokalizace</a:t>
            </a:r>
            <a:r>
              <a:rPr lang="cs-CZ" sz="1800" dirty="0"/>
              <a:t> téměř globálního rozměru a stala se jedním z nejvýznamnějších stimulů a projevů ekonomické globalizace.</a:t>
            </a:r>
          </a:p>
          <a:p>
            <a:pPr algn="just"/>
            <a:r>
              <a:rPr lang="cs-CZ" sz="1800" dirty="0"/>
              <a:t>Pravděpodobnost </a:t>
            </a:r>
            <a:r>
              <a:rPr lang="cs-CZ" sz="1800" dirty="0" err="1"/>
              <a:t>delokalizace</a:t>
            </a:r>
            <a:r>
              <a:rPr lang="cs-CZ" sz="1800" dirty="0"/>
              <a:t> je vysoká u investorů, kteří zakládají konkurenceschopnost svých poboček v zemích s nízkými náklady na dočasných a rychle vyčerpatelných komparativních výhodách. Typickým příkladem jsou tzv. mezinárodně mobilní investice do výstavby montoven, které využijí dočasně nízkých mezd a desetiletých daňových prázdnin a poté se přemístí do zemí, které tyto podmínky splňují.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167535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Pro regionální politiku je klíčová klasifikace </a:t>
            </a:r>
            <a:r>
              <a:rPr lang="cs-CZ" sz="1500" dirty="0" err="1"/>
              <a:t>delokalizace</a:t>
            </a:r>
            <a:r>
              <a:rPr lang="cs-CZ" sz="1500" dirty="0"/>
              <a:t> podle podílu přemístěných aktivit a potenciálních dopadů na ekonomiku zdrojového regionu. Podle prvního kritéria rozlišuje </a:t>
            </a:r>
            <a:r>
              <a:rPr lang="cs-CZ" sz="1500" dirty="0" err="1"/>
              <a:t>Mariotti</a:t>
            </a:r>
            <a:r>
              <a:rPr lang="cs-CZ" sz="1500" dirty="0"/>
              <a:t> (2005):</a:t>
            </a:r>
          </a:p>
          <a:p>
            <a:pPr lvl="0" algn="just"/>
            <a:r>
              <a:rPr lang="cs-CZ" sz="1500" i="1" dirty="0"/>
              <a:t>Integrální </a:t>
            </a:r>
            <a:r>
              <a:rPr lang="cs-CZ" sz="1500" i="1" dirty="0" err="1"/>
              <a:t>delokalizaci</a:t>
            </a:r>
            <a:r>
              <a:rPr lang="cs-CZ" sz="1500" dirty="0"/>
              <a:t> – přesun všech ekonomických aktivit podniku do jiné lokality za současného zrušení aktivit v lokalitě původní. Tato </a:t>
            </a:r>
            <a:r>
              <a:rPr lang="cs-CZ" sz="1500" dirty="0" err="1"/>
              <a:t>delokalizace</a:t>
            </a:r>
            <a:r>
              <a:rPr lang="cs-CZ" sz="1500" dirty="0"/>
              <a:t> (bez náhrady) má obvykle negativní dopady a může vést k tzv. absolutní </a:t>
            </a:r>
            <a:r>
              <a:rPr lang="cs-CZ" sz="1500" dirty="0" err="1"/>
              <a:t>deindustrializaci</a:t>
            </a:r>
            <a:r>
              <a:rPr lang="cs-CZ" sz="1500" dirty="0"/>
              <a:t> spojené s poklesem průmyslové aktivity ve formě postupného snižování zaměstnanosti či produkce, růstu produktivity a zhoršeného deficitu obchodní bilance.</a:t>
            </a:r>
          </a:p>
          <a:p>
            <a:pPr lvl="0" algn="just"/>
            <a:r>
              <a:rPr lang="cs-CZ" sz="1500" i="1" dirty="0"/>
              <a:t>Parciální </a:t>
            </a:r>
            <a:r>
              <a:rPr lang="cs-CZ" sz="1500" i="1" dirty="0" err="1"/>
              <a:t>delokalizaci</a:t>
            </a:r>
            <a:r>
              <a:rPr lang="cs-CZ" sz="1500" dirty="0"/>
              <a:t> – přesun části aktivit do jiného regionu při zachování původního závodu. Tato </a:t>
            </a:r>
            <a:r>
              <a:rPr lang="cs-CZ" sz="1500" dirty="0" err="1"/>
              <a:t>delokalizace</a:t>
            </a:r>
            <a:r>
              <a:rPr lang="cs-CZ" sz="1500" dirty="0"/>
              <a:t> je v materiálech EK spojována s procesem tzv. relativní </a:t>
            </a:r>
            <a:r>
              <a:rPr lang="cs-CZ" sz="1500" dirty="0" err="1"/>
              <a:t>deindustrializace</a:t>
            </a:r>
            <a:r>
              <a:rPr lang="cs-CZ" sz="1500" dirty="0"/>
              <a:t>, což je přirozený proces přesouvání zdrojů a zaměstnanosti ze zpracovatelského průmyslu do služeb, který je zapříčiněn vyšší hladinou produktivity práce ve zpracovatelském průmyslu ve srovnání se sektorem veřejných služeb. Vymístění výrobních a montážních aktivit, které nejsou při vysokých mzdových nákladech schopné konkurence, uvolňuje potenciál lidských zdrojů pro rozvoj sofistikovanějších a technologicky náročnějších aktivit v průmyslu nebo službách.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271191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3530</TotalTime>
  <Words>2013</Words>
  <Application>Microsoft Office PowerPoint</Application>
  <PresentationFormat>Předvádění na obrazovce (16:9)</PresentationFormat>
  <Paragraphs>170</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Vybrané současné přístupy při tvorbě strategie</vt:lpstr>
      <vt:lpstr>Networking</vt:lpstr>
      <vt:lpstr>Formy networking</vt:lpstr>
      <vt:lpstr>Členství v síti</vt:lpstr>
      <vt:lpstr>Benchmarking</vt:lpstr>
      <vt:lpstr>Benchmarking - výhody</vt:lpstr>
      <vt:lpstr>Delokalizace</vt:lpstr>
      <vt:lpstr>Delokalizace</vt:lpstr>
      <vt:lpstr>Delokalizace</vt:lpstr>
      <vt:lpstr>Delokalizace</vt:lpstr>
      <vt:lpstr>Delokalizace</vt:lpstr>
      <vt:lpstr>Delokalizace</vt:lpstr>
      <vt:lpstr>Delokalizace</vt:lpstr>
      <vt:lpstr>Outsourcing</vt:lpstr>
      <vt:lpstr>Činnosti podniku a outsourcing</vt:lpstr>
      <vt:lpstr>Offshoring a outsourcing</vt:lpstr>
      <vt:lpstr>Offshoring</vt:lpstr>
      <vt:lpstr>Strategické aliance</vt:lpstr>
      <vt:lpstr>Strategické aliance – postup projektování</vt:lpstr>
      <vt:lpstr>Strategické aliance – typy</vt:lpstr>
      <vt:lpstr>Procesní management I</vt:lpstr>
      <vt:lpstr>Procesní management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185</cp:revision>
  <cp:lastPrinted>2018-12-05T08:27:53Z</cp:lastPrinted>
  <dcterms:created xsi:type="dcterms:W3CDTF">2016-07-06T15:42:34Z</dcterms:created>
  <dcterms:modified xsi:type="dcterms:W3CDTF">2025-02-10T15:07:50Z</dcterms:modified>
</cp:coreProperties>
</file>