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259" r:id="rId3"/>
    <p:sldId id="274" r:id="rId4"/>
    <p:sldId id="284" r:id="rId5"/>
    <p:sldId id="285" r:id="rId6"/>
    <p:sldId id="265" r:id="rId7"/>
    <p:sldId id="286" r:id="rId8"/>
    <p:sldId id="287" r:id="rId9"/>
    <p:sldId id="270" r:id="rId10"/>
    <p:sldId id="291" r:id="rId11"/>
    <p:sldId id="289" r:id="rId12"/>
    <p:sldId id="267" r:id="rId13"/>
    <p:sldId id="282" r:id="rId14"/>
    <p:sldId id="288" r:id="rId15"/>
    <p:sldId id="275" r:id="rId16"/>
    <p:sldId id="281" r:id="rId17"/>
    <p:sldId id="276" r:id="rId18"/>
    <p:sldId id="271" r:id="rId19"/>
    <p:sldId id="283" r:id="rId20"/>
    <p:sldId id="277" r:id="rId21"/>
    <p:sldId id="278" r:id="rId22"/>
    <p:sldId id="279" r:id="rId23"/>
    <p:sldId id="280" r:id="rId24"/>
    <p:sldId id="290" r:id="rId25"/>
    <p:sldId id="268" r:id="rId26"/>
    <p:sldId id="266" r:id="rId27"/>
    <p:sldId id="295" r:id="rId28"/>
    <p:sldId id="292" r:id="rId29"/>
    <p:sldId id="293" r:id="rId30"/>
    <p:sldId id="294" r:id="rId31"/>
    <p:sldId id="296" r:id="rId32"/>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802" y="67"/>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18.11.2024</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Strategická kontrola</a:t>
            </a: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a:solidFill>
                  <a:srgbClr val="307871"/>
                </a:solidFill>
                <a:latin typeface="Times New Roman" panose="02020603050405020304" pitchFamily="18" charset="0"/>
                <a:cs typeface="Times New Roman" panose="02020603050405020304" pitchFamily="18" charset="0"/>
              </a:rPr>
              <a:t>STRATEGICKÝ MANAGEMENT</a:t>
            </a:r>
          </a:p>
          <a:p>
            <a:pPr algn="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dirty="0"/>
              <a:t>Kontroly podle různých hledisek</a:t>
            </a:r>
          </a:p>
          <a:p>
            <a:pPr algn="just"/>
            <a:r>
              <a:rPr lang="cs-CZ" sz="1600" dirty="0"/>
              <a:t>Kontroly podle obsahové náplně – dle procesů, které jsou řízeny</a:t>
            </a:r>
          </a:p>
          <a:p>
            <a:pPr algn="just"/>
            <a:r>
              <a:rPr lang="cs-CZ" sz="1600" dirty="0"/>
              <a:t>Kontroly podle organizační úrovně – na různých úrovních řízení (vrcholové, střední a nižší úrovni) </a:t>
            </a:r>
          </a:p>
          <a:p>
            <a:pPr algn="just"/>
            <a:r>
              <a:rPr lang="cs-CZ" sz="1600" dirty="0"/>
              <a:t>Kontrola podle zaměření – na finanční hodnoty, na fyzické hodnoty</a:t>
            </a:r>
          </a:p>
          <a:p>
            <a:pPr algn="just"/>
            <a:r>
              <a:rPr lang="cs-CZ" sz="1600" dirty="0"/>
              <a:t>Kontrola podle hlediska doby trvání – nepřetržitá, občasná pravidelná, občasná nepravidelná</a:t>
            </a:r>
          </a:p>
          <a:p>
            <a:pPr algn="just"/>
            <a:r>
              <a:rPr lang="cs-CZ" sz="1600" b="1" i="1" dirty="0"/>
              <a:t>Kontrola z hlediska rozsahu </a:t>
            </a:r>
          </a:p>
          <a:p>
            <a:pPr lvl="1" algn="just"/>
            <a:r>
              <a:rPr lang="cs-CZ" sz="1600" dirty="0"/>
              <a:t>Souhrnná - předmětem kontroly jsou všechny v úvahu připadající veličiny. Například kontrola plnění ročního plánu, rozbor zavádění nového výrobku apod. </a:t>
            </a:r>
          </a:p>
          <a:p>
            <a:pPr lvl="1" algn="just"/>
            <a:r>
              <a:rPr lang="cs-CZ" sz="1600" dirty="0"/>
              <a:t>Dílčí - předmětem kontroly jsou pouze některé objekty. Tyto objekty mohou být zvoleny namátkově, nebo na základě předem stanoveného hlediska výběru. Například rozbor reklamací či kontrola nákladů</a:t>
            </a:r>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Typologie kontrol II</a:t>
            </a:r>
          </a:p>
        </p:txBody>
      </p:sp>
    </p:spTree>
    <p:extLst>
      <p:ext uri="{BB962C8B-B14F-4D97-AF65-F5344CB8AC3E}">
        <p14:creationId xmlns:p14="http://schemas.microsoft.com/office/powerpoint/2010/main" val="858112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6" end="6"/>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dirty="0"/>
              <a:t>Kontroly podle charakteru provádění členíme dále na:</a:t>
            </a:r>
          </a:p>
          <a:p>
            <a:pPr algn="just"/>
            <a:r>
              <a:rPr lang="cs-CZ" sz="1600" b="1" i="1" dirty="0"/>
              <a:t>pravidelné a nepravidelné</a:t>
            </a:r>
            <a:r>
              <a:rPr lang="cs-CZ" sz="1600" dirty="0"/>
              <a:t> – pravidelné (periodické) kontroly pro zjišťování odchylek  od plánu; nepravidelné kontroly vycházejí z potřeby specifických aktivit, zejména v je  jich kritických stádiích a z potřeby ověřit správnost provádění činnosti.</a:t>
            </a:r>
          </a:p>
          <a:p>
            <a:pPr algn="just"/>
            <a:r>
              <a:rPr lang="cs-CZ" sz="1600" b="1" i="1" dirty="0"/>
              <a:t>přímé a nepřímé</a:t>
            </a:r>
            <a:r>
              <a:rPr lang="cs-CZ" sz="1600" dirty="0"/>
              <a:t> – přímé kontroly se provádějí osobně řídícími orgány a nepřímé zprostředkovaně, např. pomocí auditorů, speciálních kontrolorů apod.</a:t>
            </a:r>
          </a:p>
          <a:p>
            <a:pPr algn="just"/>
            <a:r>
              <a:rPr lang="cs-CZ" sz="1600" b="1" i="1" dirty="0"/>
              <a:t>interní a externí</a:t>
            </a:r>
            <a:r>
              <a:rPr lang="cs-CZ" sz="1600" dirty="0"/>
              <a:t> – interní kontroly se provádějí vlastními silami, externí pak přes  experty a poradce.</a:t>
            </a:r>
          </a:p>
          <a:p>
            <a:pPr algn="just"/>
            <a:r>
              <a:rPr lang="cs-CZ" sz="1600" b="1" i="1" dirty="0"/>
              <a:t>preventivní, průběžné a následné</a:t>
            </a:r>
            <a:r>
              <a:rPr lang="cs-CZ" sz="1600" dirty="0"/>
              <a:t> – preventivní kontroly mají za cíl předcházet vzniku  problémů, škod, nedostatků, průběžné kontroly sledují odchylky v průběhu procesů,  následné kontroly se soustřeďují na výstupy.</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Typologie kontrol III</a:t>
            </a:r>
          </a:p>
        </p:txBody>
      </p:sp>
    </p:spTree>
    <p:extLst>
      <p:ext uri="{BB962C8B-B14F-4D97-AF65-F5344CB8AC3E}">
        <p14:creationId xmlns:p14="http://schemas.microsoft.com/office/powerpoint/2010/main" val="3741986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Proč-co-kdo-kdy-jak-jak často kontrolovat</a:t>
            </a:r>
          </a:p>
          <a:p>
            <a:pPr marL="109728" indent="0" algn="just">
              <a:buNone/>
            </a:pPr>
            <a:endParaRPr lang="cs-CZ" sz="1600" dirty="0"/>
          </a:p>
          <a:p>
            <a:pPr algn="just"/>
            <a:r>
              <a:rPr lang="cs-CZ" sz="1600" dirty="0"/>
              <a:t>Účel kontroly – co je cílem kontroly, jaký účel má splnit</a:t>
            </a:r>
          </a:p>
          <a:p>
            <a:pPr algn="just"/>
            <a:endParaRPr lang="cs-CZ" sz="1600" dirty="0"/>
          </a:p>
          <a:p>
            <a:pPr algn="just"/>
            <a:r>
              <a:rPr lang="cs-CZ" sz="1600" dirty="0"/>
              <a:t>Předmět kontroly – co je předmětem kontroly, co bude kontrolováno</a:t>
            </a:r>
          </a:p>
          <a:p>
            <a:pPr algn="just"/>
            <a:endParaRPr lang="cs-CZ" sz="1600" dirty="0"/>
          </a:p>
          <a:p>
            <a:pPr algn="just"/>
            <a:r>
              <a:rPr lang="cs-CZ" sz="1600" dirty="0"/>
              <a:t>Subjekt kontroly – kdo bude kontrolovat</a:t>
            </a:r>
          </a:p>
          <a:p>
            <a:pPr algn="just"/>
            <a:endParaRPr lang="cs-CZ" sz="1600" dirty="0"/>
          </a:p>
          <a:p>
            <a:pPr algn="just"/>
            <a:r>
              <a:rPr lang="cs-CZ" sz="1600" dirty="0"/>
              <a:t>Časová dimenze kontroly – jak často a v jakých intervalech bude kontrola prováděna</a:t>
            </a:r>
          </a:p>
          <a:p>
            <a:pPr algn="just"/>
            <a:endParaRPr lang="cs-CZ" sz="1600" dirty="0"/>
          </a:p>
          <a:p>
            <a:pPr algn="just"/>
            <a:r>
              <a:rPr lang="cs-CZ" sz="1600" dirty="0"/>
              <a:t>Postupy, metody kontroly – jakým způsobem bude kontrola prováděna</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Tvorba kontrolního systému</a:t>
            </a:r>
          </a:p>
        </p:txBody>
      </p:sp>
    </p:spTree>
    <p:extLst>
      <p:ext uri="{BB962C8B-B14F-4D97-AF65-F5344CB8AC3E}">
        <p14:creationId xmlns:p14="http://schemas.microsoft.com/office/powerpoint/2010/main" val="2104510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Organičnost</a:t>
            </a:r>
            <a:r>
              <a:rPr lang="cs-CZ" sz="1600" dirty="0"/>
              <a:t> – kontrolní aktivity musí být v organickém souladu s cíli, plány, oblastmi, strukturami, organizační kulturou organizace i s ostatními manažerskými funkcemi. </a:t>
            </a:r>
          </a:p>
          <a:p>
            <a:pPr algn="just"/>
            <a:r>
              <a:rPr lang="cs-CZ" sz="1600" b="1" dirty="0"/>
              <a:t>Přiměřenost</a:t>
            </a:r>
            <a:r>
              <a:rPr lang="cs-CZ" sz="1600" dirty="0"/>
              <a:t> – kontrola musí zjišťovat informace skutečně potřebné a závažné, ne podružné. </a:t>
            </a:r>
          </a:p>
          <a:p>
            <a:pPr algn="just"/>
            <a:r>
              <a:rPr lang="cs-CZ" sz="1600" b="1" dirty="0"/>
              <a:t>Efektivnost</a:t>
            </a:r>
            <a:r>
              <a:rPr lang="cs-CZ" sz="1600" dirty="0"/>
              <a:t> – nízké náklady, malé vedlejší účinky a vysoké přínosy kontroly (přínos musí být vyšší než náklady na kontrolu). </a:t>
            </a:r>
          </a:p>
          <a:p>
            <a:pPr algn="just"/>
            <a:r>
              <a:rPr lang="cs-CZ" sz="1600" b="1" dirty="0"/>
              <a:t>Budoucnost</a:t>
            </a:r>
            <a:r>
              <a:rPr lang="cs-CZ" sz="1600" dirty="0"/>
              <a:t> – na základě výsledků kontroly rozhodujeme o budoucím vývoji procesů (zjišťujeme současný a vlastně i minulý stav a náprava teprve nastane s časovým odstupem). </a:t>
            </a:r>
          </a:p>
          <a:p>
            <a:pPr algn="just"/>
            <a:r>
              <a:rPr lang="cs-CZ" sz="1600" b="1" dirty="0"/>
              <a:t>Pružnost</a:t>
            </a:r>
            <a:r>
              <a:rPr lang="cs-CZ" sz="1600" dirty="0"/>
              <a:t> – systém kontroly musí být schopen rychlé reakce na potřeby, neočekávané změny i možná nová řešení.  </a:t>
            </a:r>
          </a:p>
          <a:p>
            <a:pPr algn="just"/>
            <a:r>
              <a:rPr lang="cs-CZ" sz="1600" b="1" dirty="0"/>
              <a:t>Motivace</a:t>
            </a:r>
            <a:r>
              <a:rPr lang="cs-CZ" sz="1600" dirty="0"/>
              <a:t> – kontrola má mít motivační funkci. Jejím cílem je sjednocovat lidi, ale také vytvářet povědomí o tom, že jsem či mohu být kontrolován.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Zásady efektivní kontroly</a:t>
            </a:r>
          </a:p>
        </p:txBody>
      </p:sp>
    </p:spTree>
    <p:extLst>
      <p:ext uri="{BB962C8B-B14F-4D97-AF65-F5344CB8AC3E}">
        <p14:creationId xmlns:p14="http://schemas.microsoft.com/office/powerpoint/2010/main" val="38625917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Formálnost a samoúčelnost </a:t>
            </a:r>
            <a:r>
              <a:rPr lang="cs-CZ" sz="1600" dirty="0"/>
              <a:t>– kontroly, které nepřinesou poznatky či tyto poznatky nejsou využity pro další rozhodování, jsou zbytečné a v důsledcích mohou být škodlivé. </a:t>
            </a:r>
          </a:p>
          <a:p>
            <a:pPr algn="just"/>
            <a:r>
              <a:rPr lang="cs-CZ" sz="1600" b="1" dirty="0"/>
              <a:t>Subjektivnost</a:t>
            </a:r>
            <a:r>
              <a:rPr lang="cs-CZ" sz="1600" dirty="0"/>
              <a:t> – každý člověk je osobností a má svůj pohled na problém, pokud tento pohled je převažující, je to špatně. </a:t>
            </a:r>
          </a:p>
          <a:p>
            <a:pPr algn="just"/>
            <a:r>
              <a:rPr lang="cs-CZ" sz="1600" b="1" dirty="0"/>
              <a:t>Nepřesnost a nesrozumitelnost </a:t>
            </a:r>
            <a:r>
              <a:rPr lang="cs-CZ" sz="1600" dirty="0"/>
              <a:t>– zjištění nepřesných či neúplných poznatků. Výsledky jsou nesrozumitelné a manažer na ně nemůže reagovat. </a:t>
            </a:r>
          </a:p>
          <a:p>
            <a:pPr algn="just"/>
            <a:r>
              <a:rPr lang="cs-CZ" sz="1600" b="1" dirty="0"/>
              <a:t>Nízká efektivita </a:t>
            </a:r>
            <a:r>
              <a:rPr lang="cs-CZ" sz="1600" dirty="0"/>
              <a:t>– náklady na kontrolu jsou vyšší než přínos poznatků z ní získaných. Některé výsledky nelze ani ovlivnit. </a:t>
            </a:r>
          </a:p>
          <a:p>
            <a:pPr algn="just"/>
            <a:r>
              <a:rPr lang="cs-CZ" sz="1600" b="1" dirty="0"/>
              <a:t>Žádná nebo malá kontrola </a:t>
            </a:r>
            <a:r>
              <a:rPr lang="cs-CZ" sz="1600" dirty="0"/>
              <a:t>– může vést k problémům v organizaci a vždy platí „Důvěřuj, ale prověřuj!“  </a:t>
            </a:r>
          </a:p>
          <a:p>
            <a:pPr algn="just"/>
            <a:r>
              <a:rPr lang="cs-CZ" sz="1600" b="1" dirty="0"/>
              <a:t>Častá a silná kontrola </a:t>
            </a:r>
            <a:r>
              <a:rPr lang="cs-CZ" sz="1600" dirty="0"/>
              <a:t>– neplní svoji funkci, lidé si na ni zvyknou a sníží se jejich odpovědnost. Může také vést k odporu, lidé jsou frustrovaní neustálým dohledem a dělají jen to nejnutnější. Jakmile dozor pomine, přestanou se snažit.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Nedostatky kontroly</a:t>
            </a:r>
          </a:p>
        </p:txBody>
      </p:sp>
    </p:spTree>
    <p:extLst>
      <p:ext uri="{BB962C8B-B14F-4D97-AF65-F5344CB8AC3E}">
        <p14:creationId xmlns:p14="http://schemas.microsoft.com/office/powerpoint/2010/main" val="1354653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Strategická kontrola </a:t>
            </a:r>
            <a:r>
              <a:rPr lang="cs-CZ" sz="1600" dirty="0"/>
              <a:t>– směr vývoje podniku, hodnocení strategie, celkové výsledky hospodaření, vztahy s podnikatelským prostředím, vztahy mezi organizačními jednotkami.</a:t>
            </a:r>
          </a:p>
          <a:p>
            <a:pPr algn="just"/>
            <a:endParaRPr lang="cs-CZ" sz="1600" dirty="0"/>
          </a:p>
          <a:p>
            <a:pPr algn="just"/>
            <a:r>
              <a:rPr lang="cs-CZ" sz="1600" b="1" dirty="0"/>
              <a:t>Taktická (manažerská) kontrola </a:t>
            </a:r>
            <a:r>
              <a:rPr lang="cs-CZ" sz="1600" dirty="0"/>
              <a:t>– zaměření na organizační </a:t>
            </a:r>
            <a:r>
              <a:rPr lang="pl-PL" sz="1600" dirty="0"/>
              <a:t>jednotky jako celek, kontroly zpravidla periodické. </a:t>
            </a:r>
          </a:p>
          <a:p>
            <a:pPr algn="just"/>
            <a:endParaRPr lang="cs-CZ" sz="1600" dirty="0"/>
          </a:p>
          <a:p>
            <a:r>
              <a:rPr lang="cs-CZ" sz="1600" b="1" dirty="0"/>
              <a:t>Operativní kontrola </a:t>
            </a:r>
            <a:r>
              <a:rPr lang="cs-CZ" sz="1600" dirty="0"/>
              <a:t>– časové intervaly kontroly kratší než u výše uvedených. Zaměřeno na individuální a dílčí úkoly a činnosti – zda práce provedena ve shodě s postupy, pravidly a daných termínech.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92688" cy="507703"/>
          </a:xfrm>
        </p:spPr>
        <p:txBody>
          <a:bodyPr/>
          <a:lstStyle/>
          <a:p>
            <a:r>
              <a:rPr lang="cs-CZ" dirty="0"/>
              <a:t>Úrovně kontrol v podniku z pohledu řízení </a:t>
            </a:r>
          </a:p>
        </p:txBody>
      </p:sp>
    </p:spTree>
    <p:extLst>
      <p:ext uri="{BB962C8B-B14F-4D97-AF65-F5344CB8AC3E}">
        <p14:creationId xmlns:p14="http://schemas.microsoft.com/office/powerpoint/2010/main" val="2652217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Strategická kontrola je procesem sledování, rozboru a přijetí opatření vzniklých odchylek mezi záměry strategie a její postupnou realizaci, včetně sledování rozdílů v době její tvorby.</a:t>
            </a:r>
          </a:p>
          <a:p>
            <a:pPr lvl="0" algn="just"/>
            <a:r>
              <a:rPr lang="cs-CZ" sz="1600" dirty="0"/>
              <a:t>Typickým znakem strategické kontroly je skutečnost, že strategická kontrola doprovází tvorbu strategie od jejího počátku, přes její uplatnění v reálných podmínkách a dokonce i v podmínkách ukončení výhodnosti používání.</a:t>
            </a:r>
          </a:p>
          <a:p>
            <a:pPr lvl="0" algn="just"/>
            <a:r>
              <a:rPr lang="cs-CZ" sz="1600" dirty="0"/>
              <a:t>Strategická kontrola je velmi často prováděna v delším časovém intervalu a zejména se soustřeďuje na budoucnost. </a:t>
            </a:r>
          </a:p>
          <a:p>
            <a:pPr lvl="0" algn="just"/>
            <a:r>
              <a:rPr lang="cs-CZ" sz="1600" dirty="0"/>
              <a:t>Její potřeba přitom vyplývá ze skutečnosti, že strategii podniku nelze přesně vypracovat jako strategický plán, neboť musí být podle potřeby upravitelná (pružná). Tato potřeba flexibility je dána tím, že předpověď budoucnosti ve velké míře není přesná a proto strategie musí reagovat na objevující se významné změny.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Strategická kontrola</a:t>
            </a:r>
          </a:p>
        </p:txBody>
      </p:sp>
    </p:spTree>
    <p:extLst>
      <p:ext uri="{BB962C8B-B14F-4D97-AF65-F5344CB8AC3E}">
        <p14:creationId xmlns:p14="http://schemas.microsoft.com/office/powerpoint/2010/main" val="1638740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i="1" dirty="0"/>
              <a:t>Strategický kontrolní proces se zabývá:</a:t>
            </a:r>
          </a:p>
          <a:p>
            <a:pPr marL="0" indent="0" algn="just">
              <a:buNone/>
            </a:pPr>
            <a:endParaRPr lang="cs-CZ" sz="1600" dirty="0"/>
          </a:p>
          <a:p>
            <a:pPr lvl="0" algn="just"/>
            <a:r>
              <a:rPr lang="cs-CZ" sz="1600" dirty="0"/>
              <a:t>kontrolou naplňování strategického záměru (sledování vývojového směru podniku);</a:t>
            </a:r>
          </a:p>
          <a:p>
            <a:pPr lvl="0" algn="just"/>
            <a:endParaRPr lang="cs-CZ" sz="1600" dirty="0"/>
          </a:p>
          <a:p>
            <a:pPr lvl="0" algn="just"/>
            <a:r>
              <a:rPr lang="cs-CZ" sz="1600" dirty="0"/>
              <a:t>kontrolou analytického postupu prostředí i vnitřních stránek podniku a jeho aplikací do konkrétních podnikových podmínek;</a:t>
            </a:r>
          </a:p>
          <a:p>
            <a:pPr lvl="0" algn="just"/>
            <a:endParaRPr lang="cs-CZ" sz="1600" dirty="0"/>
          </a:p>
          <a:p>
            <a:pPr lvl="0" algn="just"/>
            <a:r>
              <a:rPr lang="cs-CZ" sz="1600" dirty="0"/>
              <a:t>kontrolou vztahů mezi jednotlivými organizačními celky podniku prostřednictvím návaznosti a plněním funkčních strategií;</a:t>
            </a:r>
          </a:p>
          <a:p>
            <a:pPr lvl="0" algn="just"/>
            <a:endParaRPr lang="cs-CZ" sz="1600" dirty="0"/>
          </a:p>
          <a:p>
            <a:pPr lvl="0" algn="just"/>
            <a:r>
              <a:rPr lang="cs-CZ" sz="1600" dirty="0"/>
              <a:t>kontrolou celkových výsledků hospodaření podniku;</a:t>
            </a:r>
          </a:p>
          <a:p>
            <a:pPr lvl="0" algn="just"/>
            <a:endParaRPr lang="cs-CZ" sz="1600" dirty="0"/>
          </a:p>
          <a:p>
            <a:pPr algn="just"/>
            <a:r>
              <a:rPr lang="cs-CZ" sz="1600" dirty="0"/>
              <a:t>kontrolou vztahů podniku s okolním prostředím.</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184576" cy="507703"/>
          </a:xfrm>
        </p:spPr>
        <p:txBody>
          <a:bodyPr/>
          <a:lstStyle/>
          <a:p>
            <a:r>
              <a:rPr lang="cs-CZ" dirty="0"/>
              <a:t>Náplň strategického kontrolního procesu</a:t>
            </a:r>
          </a:p>
        </p:txBody>
      </p:sp>
    </p:spTree>
    <p:extLst>
      <p:ext uri="{BB962C8B-B14F-4D97-AF65-F5344CB8AC3E}">
        <p14:creationId xmlns:p14="http://schemas.microsoft.com/office/powerpoint/2010/main" val="1086605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dirty="0"/>
              <a:t>Výkonnost strategie</a:t>
            </a:r>
          </a:p>
          <a:p>
            <a:endParaRPr lang="cs-CZ" sz="1600" dirty="0"/>
          </a:p>
          <a:p>
            <a:r>
              <a:rPr lang="cs-CZ" sz="1600" dirty="0"/>
              <a:t>Korekce strategie </a:t>
            </a:r>
          </a:p>
          <a:p>
            <a:endParaRPr lang="cs-CZ" sz="1600" dirty="0"/>
          </a:p>
          <a:p>
            <a:r>
              <a:rPr lang="cs-CZ" sz="1600" dirty="0"/>
              <a:t>Revize strategie</a:t>
            </a:r>
          </a:p>
          <a:p>
            <a:pPr>
              <a:buNone/>
            </a:pPr>
            <a:endParaRPr lang="cs-CZ" sz="1600" dirty="0"/>
          </a:p>
          <a:p>
            <a:r>
              <a:rPr lang="cs-CZ" sz="1600" dirty="0"/>
              <a:t>Oblast strategické kontroly</a:t>
            </a:r>
          </a:p>
          <a:p>
            <a:pPr lvl="1"/>
            <a:r>
              <a:rPr lang="cs-CZ" sz="1600" dirty="0"/>
              <a:t>Prostředí</a:t>
            </a:r>
          </a:p>
          <a:p>
            <a:pPr lvl="1"/>
            <a:r>
              <a:rPr lang="cs-CZ" sz="1600" dirty="0"/>
              <a:t>Analýza produkt –trh</a:t>
            </a:r>
          </a:p>
          <a:p>
            <a:pPr lvl="1"/>
            <a:r>
              <a:rPr lang="cs-CZ" sz="1600" dirty="0"/>
              <a:t>Hodnocení funkčních strategií</a:t>
            </a:r>
          </a:p>
          <a:p>
            <a:pPr lvl="1"/>
            <a:r>
              <a:rPr lang="cs-CZ" sz="1600" dirty="0"/>
              <a:t>Měření efektivnost funkčních strategií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Zaměření a oblasti strategické kontroly</a:t>
            </a:r>
          </a:p>
        </p:txBody>
      </p:sp>
    </p:spTree>
    <p:extLst>
      <p:ext uri="{BB962C8B-B14F-4D97-AF65-F5344CB8AC3E}">
        <p14:creationId xmlns:p14="http://schemas.microsoft.com/office/powerpoint/2010/main" val="1458642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Kontrola konzistence </a:t>
            </a:r>
            <a:r>
              <a:rPr lang="cs-CZ" sz="1600" dirty="0"/>
              <a:t>– zahrnuje formální prověřování strategických podnikových plánů co do úplnosti, logické stavby a neexistence rozměrů z hlediska cílů, jakož i cílů jednotlivých dílčích plánů.</a:t>
            </a:r>
          </a:p>
          <a:p>
            <a:pPr algn="just"/>
            <a:endParaRPr lang="cs-CZ" sz="1600" dirty="0"/>
          </a:p>
          <a:p>
            <a:pPr algn="just"/>
            <a:r>
              <a:rPr lang="cs-CZ" sz="1600" b="1" dirty="0"/>
              <a:t>Kontrola premis </a:t>
            </a:r>
            <a:r>
              <a:rPr lang="cs-CZ" sz="1600" dirty="0"/>
              <a:t>– představuje dohled nad kontrolou interního a externího vývoje předpokladů strategického podnikového plánu.</a:t>
            </a:r>
          </a:p>
          <a:p>
            <a:pPr algn="just"/>
            <a:endParaRPr lang="cs-CZ" sz="1600" dirty="0"/>
          </a:p>
          <a:p>
            <a:pPr algn="just"/>
            <a:r>
              <a:rPr lang="cs-CZ" sz="1600" b="1" dirty="0"/>
              <a:t>Kontrola provedení </a:t>
            </a:r>
            <a:r>
              <a:rPr lang="cs-CZ" sz="1600" dirty="0"/>
              <a:t>– představuje prověření postupné realizace strategických cílů podle dílčích cílů, respektive trajektorie cílů.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a:t>Základní aspekty strategické kontroly podle </a:t>
            </a:r>
            <a:r>
              <a:rPr lang="cs-CZ" dirty="0" err="1"/>
              <a:t>Mefferta</a:t>
            </a:r>
            <a:endParaRPr lang="cs-CZ" dirty="0"/>
          </a:p>
        </p:txBody>
      </p:sp>
    </p:spTree>
    <p:extLst>
      <p:ext uri="{BB962C8B-B14F-4D97-AF65-F5344CB8AC3E}">
        <p14:creationId xmlns:p14="http://schemas.microsoft.com/office/powerpoint/2010/main" val="691369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dirty="0"/>
              <a:t>Kontrola – určení, zda bylo dosaženo shody ve vývoji kontrolované reality vůči specifikovaným požadavkům.</a:t>
            </a:r>
          </a:p>
          <a:p>
            <a:r>
              <a:rPr lang="cs-CZ" sz="1600" dirty="0"/>
              <a:t>Základní náplní kontroly v obecném slova smyslu je sledování plnění úkolů plánu, zjišťování odchylek skutečnosti od plánu, rozbor příčin vzniku odchylek a jejich včasné odstranění.</a:t>
            </a:r>
          </a:p>
          <a:p>
            <a:r>
              <a:rPr lang="pl-PL" sz="1600" dirty="0"/>
              <a:t>Kontrola je jednou ze základních funkcí řízení.</a:t>
            </a:r>
          </a:p>
          <a:p>
            <a:r>
              <a:rPr lang="cs-CZ" sz="1600" dirty="0"/>
              <a:t>Z hlediska systémového je kontrola zpětnovazební činností.</a:t>
            </a:r>
          </a:p>
          <a:p>
            <a:r>
              <a:rPr lang="cs-CZ" sz="1600" dirty="0"/>
              <a:t>Kontrola umožňuje prostřednictvím identifikace odchylek od cíle a plánu realizovat nápravná opatření vedoucí k dosažení cílů. A to, pokud možno, ještě dříve, než odchylky nastanou (jde o prevenci).</a:t>
            </a:r>
          </a:p>
          <a:p>
            <a:r>
              <a:rPr lang="cs-CZ" sz="1600" dirty="0"/>
              <a:t>Je to proces, jehož prováděním získává řídící orgán informace o rozdílu mezi plánovaným a skutečným stavem systému (struktury, organizace, firmy) a také o příčinách jeho vzniku.</a:t>
            </a:r>
          </a:p>
          <a:p>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Pojetí kontroly</a:t>
            </a:r>
          </a:p>
        </p:txBody>
      </p:sp>
    </p:spTree>
    <p:extLst>
      <p:ext uri="{BB962C8B-B14F-4D97-AF65-F5344CB8AC3E}">
        <p14:creationId xmlns:p14="http://schemas.microsoft.com/office/powerpoint/2010/main" val="2320992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36569"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i="1" dirty="0"/>
              <a:t>Strategická kontrola zkoumá tvorbu i uplatnění strategie podniku těchto základních momentech:</a:t>
            </a:r>
          </a:p>
          <a:p>
            <a:pPr lvl="0" algn="just"/>
            <a:r>
              <a:rPr lang="cs-CZ" sz="1600" b="1" dirty="0"/>
              <a:t>Před zahájením prací na strategii </a:t>
            </a:r>
            <a:r>
              <a:rPr lang="cs-CZ" sz="1600" dirty="0"/>
              <a:t>(sledování a kontrola východisek – předpokladů úspěchu strategie) – kontrola východisek strategie je typická již svým počátkem, neboť začíná ještě před zahájením strategie a je zaměřena na poznání, zda je únosné zpracovat podnikovou strategii s určitým zaměřením nebo zda je nutno její strategický záměr přehodnotit.</a:t>
            </a:r>
          </a:p>
          <a:p>
            <a:pPr lvl="0" algn="just"/>
            <a:endParaRPr lang="cs-CZ" sz="1600" dirty="0"/>
          </a:p>
          <a:p>
            <a:pPr lvl="0" algn="just"/>
            <a:r>
              <a:rPr lang="cs-CZ" sz="1600" b="1" dirty="0"/>
              <a:t>Před implementací </a:t>
            </a:r>
            <a:r>
              <a:rPr lang="cs-CZ" sz="1600" dirty="0"/>
              <a:t>(průzkum tvorby strategie a kontrola dodržování základních metodických postupů) – kontrola před implementací strategie zahrnuje soulad strategie s budoucími klíčovými faktory a použitými metodami, její pevnost odolat možným hrozbám, možnost vytvořit schopnost konkurence a realizovatelnost.</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184576" cy="507703"/>
          </a:xfrm>
        </p:spPr>
        <p:txBody>
          <a:bodyPr/>
          <a:lstStyle/>
          <a:p>
            <a:r>
              <a:rPr lang="cs-CZ" dirty="0"/>
              <a:t>Uplatnění strategické kontroly I</a:t>
            </a:r>
          </a:p>
        </p:txBody>
      </p:sp>
    </p:spTree>
    <p:extLst>
      <p:ext uri="{BB962C8B-B14F-4D97-AF65-F5344CB8AC3E}">
        <p14:creationId xmlns:p14="http://schemas.microsoft.com/office/powerpoint/2010/main" val="1613544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07504" y="703189"/>
            <a:ext cx="7788965"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a:t>V době implementace </a:t>
            </a:r>
            <a:r>
              <a:rPr lang="cs-CZ" sz="1600" dirty="0"/>
              <a:t>– kontrola úspěšnosti zavádění strategie do konkrétních podmínek reálné situace. </a:t>
            </a:r>
          </a:p>
          <a:p>
            <a:pPr lvl="0" algn="just"/>
            <a:endParaRPr lang="cs-CZ" sz="1600" dirty="0"/>
          </a:p>
          <a:p>
            <a:pPr lvl="0" algn="just"/>
            <a:r>
              <a:rPr lang="cs-CZ" sz="1600" b="1" dirty="0"/>
              <a:t>Po implementaci strategie </a:t>
            </a:r>
            <a:r>
              <a:rPr lang="cs-CZ" sz="1600" dirty="0"/>
              <a:t>(kontrola reakce na vyskytující se změny, kontrola dosažení strategického cíle v plánovaném čase, požadované kvalitě a při udržení plánovaných nákladů) – kontrola v době po implementaci představuje kontrolu plnění základních úkolů, aby bylo podle plánu dosaženo všech strategických cílů. Strategie je hodnocena především podle těchto konkrétních ukazatelů, kam patří: vývoj tržního podílu podniku a její pozice na trhu, vývoj zisku po zdanění a rentabilita investic, průběh a zabezpečenost plynulosti finančního toku, hodnota podniku.</a:t>
            </a:r>
          </a:p>
          <a:p>
            <a:pPr lvl="0" algn="just"/>
            <a:endParaRPr lang="cs-CZ" sz="1600" dirty="0"/>
          </a:p>
          <a:p>
            <a:pPr lvl="0" algn="just"/>
            <a:r>
              <a:rPr lang="cs-CZ" sz="1600" b="1" dirty="0"/>
              <a:t>Trvalé sledování životnosti strategie </a:t>
            </a:r>
            <a:r>
              <a:rPr lang="cs-CZ" sz="1600" dirty="0"/>
              <a:t>(možné využívání předností používané strategie) – kontrola životnosti bývá označována někdy jako „strategické pozorování chování podniku“ neboť má za úkol monitorovat výskyt širokého spektra nejrůznějších události vně i uvnitř podniku a jejich dopad.</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184576" cy="507703"/>
          </a:xfrm>
        </p:spPr>
        <p:txBody>
          <a:bodyPr/>
          <a:lstStyle/>
          <a:p>
            <a:r>
              <a:rPr lang="cs-CZ" dirty="0"/>
              <a:t>Uplatnění strategické kontroly II</a:t>
            </a:r>
          </a:p>
        </p:txBody>
      </p:sp>
    </p:spTree>
    <p:extLst>
      <p:ext uri="{BB962C8B-B14F-4D97-AF65-F5344CB8AC3E}">
        <p14:creationId xmlns:p14="http://schemas.microsoft.com/office/powerpoint/2010/main" val="2132974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44949"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a:t>Sledování „přežití strategie“</a:t>
            </a:r>
            <a:r>
              <a:rPr lang="cs-CZ" sz="1600" dirty="0"/>
              <a:t>, kdy kontrola nastupuje okamžitě ve chvílích, kdy se objevují a začínají působit hrozby – kontrola „přežití“ strategie má charakter rychlé, okamžité kontroly po výskytu nečekané a přitom negativní události (jevu).</a:t>
            </a:r>
          </a:p>
          <a:p>
            <a:pPr algn="just"/>
            <a:endParaRPr lang="cs-CZ" sz="1600" dirty="0"/>
          </a:p>
          <a:p>
            <a:pPr algn="just"/>
            <a:r>
              <a:rPr lang="cs-CZ" sz="1600" dirty="0"/>
              <a:t>Pokud nevznikají podstatné diskontinuity a okolí podniku je v „poměrném“ klidu, je výsledek kontroly směřován na udržení a plnění dosavadního strategického záměru. </a:t>
            </a:r>
          </a:p>
          <a:p>
            <a:pPr algn="just"/>
            <a:r>
              <a:rPr lang="cs-CZ" sz="1600" dirty="0"/>
              <a:t>Naopak dochází-li k nečekaným změnám vně podniku, pak musí následovat okamžitá kontrola, která může naznačit nutnost provedení opatření, jež ve svém důsledku mohou znamenat potřebu okamžité inovace nevyhovujících částí strategie, případně vytvoření nové speciální strategie.</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184576" cy="507703"/>
          </a:xfrm>
        </p:spPr>
        <p:txBody>
          <a:bodyPr/>
          <a:lstStyle/>
          <a:p>
            <a:r>
              <a:rPr lang="cs-CZ" dirty="0"/>
              <a:t>Uplatnění strategické kontroly III</a:t>
            </a:r>
          </a:p>
        </p:txBody>
      </p:sp>
    </p:spTree>
    <p:extLst>
      <p:ext uri="{BB962C8B-B14F-4D97-AF65-F5344CB8AC3E}">
        <p14:creationId xmlns:p14="http://schemas.microsoft.com/office/powerpoint/2010/main" val="1416222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44949"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I v případě strategické kontroly platí, že efektivní a účinná kontrola musí být přizpůsobena především plánům podniku, možnostem a vlastnostem jednotlivých manažerů na vedoucích pozicích, objektivnímu průběhu a vyhodnocení i organizační struktuře sledovaného podniku. </a:t>
            </a:r>
          </a:p>
          <a:p>
            <a:pPr algn="just"/>
            <a:endParaRPr lang="cs-CZ" sz="1600" dirty="0"/>
          </a:p>
          <a:p>
            <a:pPr algn="just"/>
            <a:r>
              <a:rPr lang="cs-CZ" sz="1600" dirty="0"/>
              <a:t>Zároveň je nutno zdůraznit, že výsledky strategické kontroly mohou být zaměřeny jednak na </a:t>
            </a:r>
            <a:r>
              <a:rPr lang="cs-CZ" sz="1600" b="1" dirty="0"/>
              <a:t>kontrolu</a:t>
            </a:r>
            <a:r>
              <a:rPr lang="cs-CZ" sz="1600" dirty="0"/>
              <a:t> </a:t>
            </a:r>
            <a:r>
              <a:rPr lang="cs-CZ" sz="1600" b="1" dirty="0"/>
              <a:t>interní oblast podniku</a:t>
            </a:r>
            <a:r>
              <a:rPr lang="cs-CZ" sz="1600" dirty="0"/>
              <a:t>, kdy kontrolní orgán hodnotí a monitoruje alokaci zdrojů, organizační operace, zaměření a realizaci strategických procesů a navrhuje potřebné změny. </a:t>
            </a:r>
          </a:p>
          <a:p>
            <a:pPr algn="just"/>
            <a:endParaRPr lang="cs-CZ" sz="1600" dirty="0"/>
          </a:p>
          <a:p>
            <a:pPr algn="just"/>
            <a:r>
              <a:rPr lang="cs-CZ" sz="1600" dirty="0"/>
              <a:t>Naopak </a:t>
            </a:r>
            <a:r>
              <a:rPr lang="cs-CZ" sz="1600" b="1" dirty="0"/>
              <a:t>kontrola vnější oblasti podniku </a:t>
            </a:r>
            <a:r>
              <a:rPr lang="cs-CZ" sz="1600" dirty="0"/>
              <a:t>je zaměřena na hodnocení využití příležitostí a na omezení vlivu hrozeb, na řešení změn, které se vyskytnou v průběhu platnosti strategie, na hodnocení úspěšnosti strategie a navrhuje taková opatření, která mohou zvýšit nejen odolnost vůči konkurenci, ale zajistí podniku prodloužení konkurenceschopnosti.</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184576" cy="507703"/>
          </a:xfrm>
        </p:spPr>
        <p:txBody>
          <a:bodyPr/>
          <a:lstStyle/>
          <a:p>
            <a:r>
              <a:rPr lang="cs-CZ" dirty="0"/>
              <a:t>Význam strategické kontroly I</a:t>
            </a:r>
          </a:p>
        </p:txBody>
      </p:sp>
    </p:spTree>
    <p:extLst>
      <p:ext uri="{BB962C8B-B14F-4D97-AF65-F5344CB8AC3E}">
        <p14:creationId xmlns:p14="http://schemas.microsoft.com/office/powerpoint/2010/main" val="3281880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44949"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Zaměření úsilí organizace (podnik, úřad) žádoucím směrem </a:t>
            </a:r>
            <a:r>
              <a:rPr lang="cs-CZ" sz="1600" dirty="0"/>
              <a:t>– dosahování stanovených cílů, možnost jejich úpravy v souladu s realitou (nebudu vyrábět něco, co jsem si sice naplánoval, ale co nejde na odbyt). </a:t>
            </a:r>
          </a:p>
          <a:p>
            <a:pPr algn="just"/>
            <a:endParaRPr lang="cs-CZ" sz="1600" dirty="0"/>
          </a:p>
          <a:p>
            <a:pPr algn="just"/>
            <a:r>
              <a:rPr lang="cs-CZ" sz="1600" b="1" dirty="0"/>
              <a:t>Zjišťování stavu, hodnocení a ovlivňování chování organizace </a:t>
            </a:r>
            <a:r>
              <a:rPr lang="cs-CZ" sz="1600" dirty="0"/>
              <a:t>– tyto činnosti jsou podmínkou úspěchu. </a:t>
            </a:r>
          </a:p>
          <a:p>
            <a:pPr algn="just"/>
            <a:endParaRPr lang="cs-CZ" sz="1600" dirty="0"/>
          </a:p>
          <a:p>
            <a:pPr algn="just"/>
            <a:r>
              <a:rPr lang="cs-CZ" sz="1600" b="1" dirty="0"/>
              <a:t>Slaďování úsilí lidí </a:t>
            </a:r>
            <a:r>
              <a:rPr lang="cs-CZ" sz="1600" dirty="0"/>
              <a:t>– tak, aby lidé jednali cíleně a efektivně pro užitek organizace i svůj.</a:t>
            </a:r>
          </a:p>
          <a:p>
            <a:pPr algn="just"/>
            <a:endParaRPr lang="cs-CZ" sz="1600" dirty="0"/>
          </a:p>
          <a:p>
            <a:pPr algn="just"/>
            <a:r>
              <a:rPr lang="cs-CZ" sz="1600" b="1" dirty="0"/>
              <a:t>Vytváření podmínek pro dynamickou stabilitu organizace </a:t>
            </a:r>
            <a:r>
              <a:rPr lang="cs-CZ" sz="1600" dirty="0"/>
              <a:t>– zvyšuje se jistota aktivit organizace a jejich lidí a také se stanovují pravidla pro řešení opakujících se činností a situací.</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184576" cy="507703"/>
          </a:xfrm>
        </p:spPr>
        <p:txBody>
          <a:bodyPr/>
          <a:lstStyle/>
          <a:p>
            <a:r>
              <a:rPr lang="cs-CZ" dirty="0"/>
              <a:t>Význam strategické kontroly II</a:t>
            </a:r>
          </a:p>
        </p:txBody>
      </p:sp>
    </p:spTree>
    <p:extLst>
      <p:ext uri="{BB962C8B-B14F-4D97-AF65-F5344CB8AC3E}">
        <p14:creationId xmlns:p14="http://schemas.microsoft.com/office/powerpoint/2010/main" val="4105585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Strategický audit </a:t>
            </a:r>
            <a:r>
              <a:rPr lang="cs-CZ" sz="1600" dirty="0"/>
              <a:t>– je potřebný v začátku strategického hodnotícího programu a je nezbytný k položení  určitého základu před   spuštěním samotného hodnotícího programu. Audit je širší než situační analýza a podává kompletnější pohled na marketingovou strategii a výkon</a:t>
            </a:r>
          </a:p>
          <a:p>
            <a:pPr algn="just"/>
            <a:r>
              <a:rPr lang="cs-CZ" sz="1600" b="1" dirty="0"/>
              <a:t>Výběr hodnotících kritérií </a:t>
            </a:r>
            <a:r>
              <a:rPr lang="cs-CZ" sz="1600" dirty="0"/>
              <a:t>– představuje výběr kritérií a měřítek sloužících k monitorování výkonnosti, která slouží jako základ pro hodnocení úspěchu strategie. Kritéria výkonnosti jsou stanovena jak pro celkový plán, tak pro jeho významné prvky a dílčí části.</a:t>
            </a:r>
          </a:p>
          <a:p>
            <a:pPr algn="just"/>
            <a:r>
              <a:rPr lang="cs-CZ" sz="1600" b="1" dirty="0"/>
              <a:t>Analýza informací </a:t>
            </a:r>
            <a:r>
              <a:rPr lang="cs-CZ" sz="1600" dirty="0"/>
              <a:t>– určuje informační zdroje sloužící k provádění strategického hodnocení a kontroly. Potřebné informace pro strategické plánování a hodnocení bývají získávány z  informačního systému podniku.</a:t>
            </a:r>
          </a:p>
          <a:p>
            <a:pPr algn="just"/>
            <a:r>
              <a:rPr lang="cs-CZ" sz="1600" b="1" dirty="0"/>
              <a:t>Hodnocení výkonnosti </a:t>
            </a:r>
            <a:r>
              <a:rPr lang="cs-CZ" sz="1600" dirty="0"/>
              <a:t>– porovnává aktuální výsledky s plánovanými a v případě významných odchylek navrhuje adekvátní akce ke korekci těchto odchylek. Hodnocení identifikuje příležitosti nebo mezery ve výkonnosti a iniciuje akce k řešení existujících a očekávaných problémů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Proces strategické kontroly</a:t>
            </a:r>
          </a:p>
        </p:txBody>
      </p:sp>
    </p:spTree>
    <p:extLst>
      <p:ext uri="{BB962C8B-B14F-4D97-AF65-F5344CB8AC3E}">
        <p14:creationId xmlns:p14="http://schemas.microsoft.com/office/powerpoint/2010/main" val="1745224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Standardy</a:t>
            </a:r>
          </a:p>
          <a:p>
            <a:pPr lvl="1" algn="just"/>
            <a:r>
              <a:rPr lang="cs-CZ" sz="1600" dirty="0"/>
              <a:t>Obecné normy a pravidla chování</a:t>
            </a:r>
          </a:p>
          <a:p>
            <a:pPr lvl="1" algn="just"/>
            <a:r>
              <a:rPr lang="cs-CZ" sz="1600" dirty="0"/>
              <a:t>Specifické požadavky</a:t>
            </a:r>
          </a:p>
          <a:p>
            <a:pPr lvl="2" algn="just"/>
            <a:r>
              <a:rPr lang="cs-CZ" sz="1600" dirty="0"/>
              <a:t>Fyzikální veličiny (teplota, tlak…)</a:t>
            </a:r>
          </a:p>
          <a:p>
            <a:pPr lvl="2" algn="just"/>
            <a:r>
              <a:rPr lang="cs-CZ" sz="1600" dirty="0"/>
              <a:t>Ekonomické veličiny (náklady, zásoby, pohledávky…)</a:t>
            </a:r>
          </a:p>
          <a:p>
            <a:pPr lvl="2" algn="just"/>
            <a:r>
              <a:rPr lang="cs-CZ" sz="1600" dirty="0"/>
              <a:t>Kombinované veličiny (kalkulační položky, mzdové náklady na jednotku…)</a:t>
            </a:r>
          </a:p>
          <a:p>
            <a:pPr lvl="2" algn="just"/>
            <a:r>
              <a:rPr lang="cs-CZ" sz="1600" dirty="0"/>
              <a:t>Neměřitelné veličiny (barevné odstíny, kvalita povrchu…)</a:t>
            </a:r>
          </a:p>
          <a:p>
            <a:pPr marL="393192" lvl="1" indent="0" algn="just">
              <a:buNone/>
            </a:pPr>
            <a:endParaRPr lang="cs-CZ" sz="1600" dirty="0"/>
          </a:p>
          <a:p>
            <a:pPr algn="just"/>
            <a:r>
              <a:rPr lang="cs-CZ" sz="1600" dirty="0"/>
              <a:t>Časové srovnání</a:t>
            </a:r>
          </a:p>
          <a:p>
            <a:pPr algn="just"/>
            <a:r>
              <a:rPr lang="cs-CZ" sz="1600" dirty="0"/>
              <a:t>Konkurenční srovnání</a:t>
            </a:r>
          </a:p>
          <a:p>
            <a:pPr algn="just"/>
            <a:r>
              <a:rPr lang="cs-CZ" sz="1600" dirty="0"/>
              <a:t>Správné řídící a provozní praktiky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Hodnotící kritéria</a:t>
            </a:r>
          </a:p>
        </p:txBody>
      </p:sp>
    </p:spTree>
    <p:extLst>
      <p:ext uri="{BB962C8B-B14F-4D97-AF65-F5344CB8AC3E}">
        <p14:creationId xmlns:p14="http://schemas.microsoft.com/office/powerpoint/2010/main" val="2817227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i="1" dirty="0"/>
              <a:t>Odchylky zjištěné v průběhu kontrolního procesu mohou být posuzovány:</a:t>
            </a:r>
          </a:p>
          <a:p>
            <a:pPr algn="just"/>
            <a:r>
              <a:rPr lang="cs-CZ" sz="1600" dirty="0"/>
              <a:t>z hlediska cíle nebo kritérií manažerských procesů,</a:t>
            </a:r>
          </a:p>
          <a:p>
            <a:pPr algn="just"/>
            <a:r>
              <a:rPr lang="cs-CZ" sz="1600" dirty="0"/>
              <a:t>z hlediska důležitosti</a:t>
            </a:r>
          </a:p>
          <a:p>
            <a:pPr marL="0" indent="0" algn="just">
              <a:buNone/>
            </a:pPr>
            <a:r>
              <a:rPr lang="cs-CZ" sz="1600" i="1" dirty="0"/>
              <a:t>Odchylky z hlediska cíle nebo kritérií manažerských procesů mohou být:</a:t>
            </a:r>
          </a:p>
          <a:p>
            <a:pPr algn="just"/>
            <a:r>
              <a:rPr lang="cs-CZ" sz="1600" dirty="0"/>
              <a:t>pozitivní, které představují dosažení lepších výsledků, než předpokládá plán a žádoucí stav,</a:t>
            </a:r>
          </a:p>
          <a:p>
            <a:pPr algn="just"/>
            <a:r>
              <a:rPr lang="cs-CZ" sz="1600" dirty="0"/>
              <a:t>negativní, které představují dosažení horších výsledků, než předpokládá plán a žádoucí stav.</a:t>
            </a:r>
          </a:p>
          <a:p>
            <a:pPr marL="0" indent="0" algn="just">
              <a:buNone/>
            </a:pPr>
            <a:r>
              <a:rPr lang="cs-CZ" sz="1600" i="1" dirty="0"/>
              <a:t>Odchylky z hlediska důležitosti ukazují, jakou pozornost je nutné výsledkům kontroly přisuzovat, proto rozlišujeme:</a:t>
            </a:r>
          </a:p>
          <a:p>
            <a:pPr algn="just"/>
            <a:r>
              <a:rPr lang="cs-CZ" sz="1600" dirty="0"/>
              <a:t>odchylky významné, které vyžadují přijetí opatření a jeho následnou realizaci a novou kontrolu,</a:t>
            </a:r>
          </a:p>
          <a:p>
            <a:pPr algn="just"/>
            <a:r>
              <a:rPr lang="cs-CZ" sz="1600" dirty="0"/>
              <a:t>odchylky nevýznamné, které jsou natolik zanedbatelné, že nevyžadují manažerskou reakci.</a:t>
            </a:r>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Odchylky zjištěné v průběhu kontroly</a:t>
            </a:r>
          </a:p>
        </p:txBody>
      </p:sp>
    </p:spTree>
    <p:extLst>
      <p:ext uri="{BB962C8B-B14F-4D97-AF65-F5344CB8AC3E}">
        <p14:creationId xmlns:p14="http://schemas.microsoft.com/office/powerpoint/2010/main" val="3979281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Strategický audit slouží pro širší a dlouhodobější pohled na podnik. </a:t>
            </a:r>
          </a:p>
          <a:p>
            <a:pPr algn="just"/>
            <a:r>
              <a:rPr lang="cs-CZ" sz="1600" dirty="0"/>
              <a:t>Audit provádí zevrubné, systematické, nezávislé a periodické zkoumání a hodnocení chování organizace, strategických cílů, zvolených strategií a způsobu jejich uskutečňování. </a:t>
            </a:r>
          </a:p>
          <a:p>
            <a:pPr algn="just"/>
            <a:r>
              <a:rPr lang="cs-CZ" sz="1600" dirty="0"/>
              <a:t>Dále identifikuje problémové okruhy, příležitosti a hrozby a doporučuje aktivity směřující ke zdokonalení a zefektivnění procesu realizace strategie podniku.</a:t>
            </a:r>
          </a:p>
          <a:p>
            <a:pPr algn="just"/>
            <a:r>
              <a:rPr lang="cs-CZ" sz="1600" dirty="0"/>
              <a:t>Kromě rozhodnutí, co bude kontrolováno, existují v auditu další důležité faktory jako je:</a:t>
            </a:r>
          </a:p>
          <a:p>
            <a:pPr lvl="1" algn="just"/>
            <a:r>
              <a:rPr lang="cs-CZ" sz="1600" dirty="0"/>
              <a:t>Zodpovědnost za audit, která má zajišťovat objektivitu a profesionální expertízu.</a:t>
            </a:r>
          </a:p>
          <a:p>
            <a:pPr lvl="1" algn="just"/>
            <a:r>
              <a:rPr lang="cs-CZ" sz="1600" dirty="0"/>
              <a:t>Plánování auditu stanovující oblast auditu, rozsah kontrolních operací, program aktivit, koordinace součinnosti, požadovaný způsob oznámení výsledků.</a:t>
            </a:r>
          </a:p>
          <a:p>
            <a:pPr lvl="1" algn="just"/>
            <a:r>
              <a:rPr lang="cs-CZ" sz="1600" dirty="0"/>
              <a:t>Využití závěrů ke zvýšení a zlepšení výkonnosti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Strategický audit</a:t>
            </a:r>
          </a:p>
        </p:txBody>
      </p:sp>
    </p:spTree>
    <p:extLst>
      <p:ext uri="{BB962C8B-B14F-4D97-AF65-F5344CB8AC3E}">
        <p14:creationId xmlns:p14="http://schemas.microsoft.com/office/powerpoint/2010/main" val="1187945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dirty="0"/>
              <a:t>Postup auditu:</a:t>
            </a:r>
            <a:endParaRPr lang="cs-CZ" sz="1600" dirty="0"/>
          </a:p>
          <a:p>
            <a:pPr lvl="1" algn="just"/>
            <a:r>
              <a:rPr lang="cs-CZ" sz="1600" dirty="0"/>
              <a:t>Setkání členů představenstva firmy a auditorů za účelem stanovení cíle auditu, rozsahu a hloubky auditu, informačních zdrojů, formátu hlášení a časových omezení auditu.</a:t>
            </a:r>
          </a:p>
          <a:p>
            <a:pPr lvl="1" algn="just"/>
            <a:r>
              <a:rPr lang="cs-CZ" sz="1600" dirty="0"/>
              <a:t>Příprava detailního plánu dotazování osob.</a:t>
            </a:r>
          </a:p>
          <a:p>
            <a:pPr lvl="1" algn="just"/>
            <a:r>
              <a:rPr lang="cs-CZ" sz="1600" dirty="0"/>
              <a:t>Zpracování otázek.</a:t>
            </a:r>
          </a:p>
          <a:p>
            <a:pPr lvl="1" algn="just"/>
            <a:r>
              <a:rPr lang="cs-CZ" sz="1600" dirty="0"/>
              <a:t>Termín, čas a místo schůzek.</a:t>
            </a:r>
          </a:p>
          <a:p>
            <a:pPr algn="just"/>
            <a:r>
              <a:rPr lang="cs-CZ" sz="1600" dirty="0"/>
              <a:t>Položky zahrnuté v auditu jsou přizpůsobeny potřebám jednotlivého podniku a odpovídají strategickému plánu, jehož účinek je hodnocen.  </a:t>
            </a:r>
          </a:p>
          <a:p>
            <a:pPr marL="0" indent="0" algn="just">
              <a:buNone/>
            </a:pPr>
            <a:r>
              <a:rPr lang="cs-CZ" sz="1600" b="1" dirty="0"/>
              <a:t>Položky  strategického auditu</a:t>
            </a:r>
          </a:p>
          <a:p>
            <a:pPr lvl="1" algn="just"/>
            <a:r>
              <a:rPr lang="cs-CZ" sz="1600" dirty="0"/>
              <a:t>Mise a cíle podniku</a:t>
            </a:r>
          </a:p>
          <a:p>
            <a:pPr lvl="1" algn="just"/>
            <a:r>
              <a:rPr lang="cs-CZ" sz="1600" dirty="0"/>
              <a:t>Složení podniku a strategie</a:t>
            </a:r>
          </a:p>
          <a:p>
            <a:pPr lvl="1" algn="just"/>
            <a:r>
              <a:rPr lang="cs-CZ" sz="1600" dirty="0"/>
              <a:t>Strategie pro každou plánovanou jednotku</a:t>
            </a:r>
          </a:p>
          <a:p>
            <a:pPr lvl="1" algn="just"/>
            <a:r>
              <a:rPr lang="cs-CZ" sz="1600" dirty="0"/>
              <a:t>Implementace a řízení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Postup a položky strategického auditu</a:t>
            </a:r>
          </a:p>
        </p:txBody>
      </p:sp>
    </p:spTree>
    <p:extLst>
      <p:ext uri="{BB962C8B-B14F-4D97-AF65-F5344CB8AC3E}">
        <p14:creationId xmlns:p14="http://schemas.microsoft.com/office/powerpoint/2010/main" val="1602574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9" end="9"/>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a:t>Rozborový charakter kontroly</a:t>
            </a:r>
            <a:r>
              <a:rPr lang="cs-CZ" sz="1600" dirty="0"/>
              <a:t> při sledování příčin a rozsahu odchylek mezi plánem a skutečností.</a:t>
            </a:r>
          </a:p>
          <a:p>
            <a:pPr lvl="0" algn="just"/>
            <a:r>
              <a:rPr lang="cs-CZ" sz="1600" b="1" dirty="0"/>
              <a:t>Cílová orientace kontrolního procesu</a:t>
            </a:r>
            <a:r>
              <a:rPr lang="cs-CZ" sz="1600" dirty="0"/>
              <a:t> zejména z hlediska dosažení cíle v požadované kvalitě i době.</a:t>
            </a:r>
          </a:p>
          <a:p>
            <a:pPr lvl="0" algn="just"/>
            <a:r>
              <a:rPr lang="cs-CZ" sz="1600" b="1" dirty="0"/>
              <a:t>Pozitivnost kontroly </a:t>
            </a:r>
            <a:r>
              <a:rPr lang="cs-CZ" sz="1600" dirty="0"/>
              <a:t>před regresivním pojetím, které je spojeno především s postihy. Kontrola totiž musí podchytit nejen negativní odchylky, ale i pozitivní odchýlení od plánu a tyto relevantní pozitivní rozdíly umět vhodně ocenit.</a:t>
            </a:r>
          </a:p>
          <a:p>
            <a:pPr lvl="0" algn="just"/>
            <a:r>
              <a:rPr lang="cs-CZ" sz="1600" b="1" dirty="0"/>
              <a:t>Nezbytnost preventivnosti v </a:t>
            </a:r>
            <a:r>
              <a:rPr lang="cs-CZ" sz="1600" dirty="0"/>
              <a:t>návaznosti na její včasné zabudování do všech manažerských funkcí jak sekvenčního tak paralelního charakteru.</a:t>
            </a:r>
          </a:p>
          <a:p>
            <a:pPr lvl="0" algn="just"/>
            <a:r>
              <a:rPr lang="cs-CZ" sz="1600" b="1" dirty="0"/>
              <a:t>Vyvolání aktivity všech pracovníků podniku </a:t>
            </a:r>
            <a:r>
              <a:rPr lang="cs-CZ" sz="1600" dirty="0"/>
              <a:t>při navrhování kontrolních postupů jednotlivých typů a jejich samotné účasti při provádění kontrol. Nelze přitom zapomínat na kontrolu sebe sama </a:t>
            </a:r>
          </a:p>
          <a:p>
            <a:pPr lvl="0" algn="just"/>
            <a:r>
              <a:rPr lang="cs-CZ" sz="1600" b="1" dirty="0"/>
              <a:t>Uvědomění si skutečnost, že vše nelze kontrolovat. </a:t>
            </a:r>
            <a:r>
              <a:rPr lang="cs-CZ" sz="1600" dirty="0"/>
              <a:t>Některé odchylky malého rozsahu lze považovat za normální a pokud nepřekročí odchylky určitou velikost, je zbytečné věnovat jim pozornost.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Vlastnosti kontrolního procesu</a:t>
            </a:r>
          </a:p>
        </p:txBody>
      </p:sp>
    </p:spTree>
    <p:extLst>
      <p:ext uri="{BB962C8B-B14F-4D97-AF65-F5344CB8AC3E}">
        <p14:creationId xmlns:p14="http://schemas.microsoft.com/office/powerpoint/2010/main" val="4280540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i="1" dirty="0"/>
              <a:t>Oddíl A – základní problémové okruhy</a:t>
            </a:r>
            <a:endParaRPr lang="cs-CZ" sz="1600" dirty="0"/>
          </a:p>
          <a:p>
            <a:pPr lvl="1"/>
            <a:r>
              <a:rPr lang="cs-CZ" sz="1600" dirty="0"/>
              <a:t>audit chování podniku ve vztahu k prostředí, trhu</a:t>
            </a:r>
          </a:p>
          <a:p>
            <a:pPr lvl="1"/>
            <a:r>
              <a:rPr lang="cs-CZ" sz="1600" dirty="0"/>
              <a:t>audit strategických cílů a strategie jejich dosahování</a:t>
            </a:r>
          </a:p>
          <a:p>
            <a:pPr lvl="1"/>
            <a:r>
              <a:rPr lang="cs-CZ" sz="1600" dirty="0"/>
              <a:t>audit organizační infrastruktury</a:t>
            </a:r>
          </a:p>
          <a:p>
            <a:pPr lvl="1"/>
            <a:r>
              <a:rPr lang="cs-CZ" sz="1600" dirty="0"/>
              <a:t>audit systému managementu</a:t>
            </a:r>
          </a:p>
          <a:p>
            <a:pPr lvl="1"/>
            <a:r>
              <a:rPr lang="cs-CZ" sz="1600" dirty="0"/>
              <a:t>audit strategické výkonnosti</a:t>
            </a:r>
          </a:p>
          <a:p>
            <a:pPr lvl="1"/>
            <a:r>
              <a:rPr lang="cs-CZ" sz="1600" dirty="0"/>
              <a:t>audit nástrojů managementu a jeho funkcí</a:t>
            </a:r>
          </a:p>
          <a:p>
            <a:pPr lvl="1"/>
            <a:endParaRPr lang="cs-CZ" sz="1600" dirty="0"/>
          </a:p>
          <a:p>
            <a:r>
              <a:rPr lang="cs-CZ" sz="1600" i="1" dirty="0"/>
              <a:t>Oddíl B – prohlubující analýza systému managementu</a:t>
            </a:r>
          </a:p>
          <a:p>
            <a:pPr lvl="1"/>
            <a:r>
              <a:rPr lang="cs-CZ" sz="1600" dirty="0"/>
              <a:t>Výrobní program</a:t>
            </a:r>
          </a:p>
          <a:p>
            <a:pPr lvl="1"/>
            <a:r>
              <a:rPr lang="cs-CZ" sz="1600" dirty="0"/>
              <a:t>Trhy</a:t>
            </a:r>
          </a:p>
          <a:p>
            <a:pPr lvl="1"/>
            <a:r>
              <a:rPr lang="cs-CZ" sz="1600" dirty="0"/>
              <a:t>Personální politika</a:t>
            </a:r>
          </a:p>
          <a:p>
            <a:pPr lvl="1"/>
            <a:r>
              <a:rPr lang="cs-CZ" sz="1600" dirty="0"/>
              <a:t>Organizační struktura</a:t>
            </a:r>
          </a:p>
          <a:p>
            <a:pPr lvl="1"/>
            <a:r>
              <a:rPr lang="cs-CZ" sz="1600" dirty="0"/>
              <a:t>Systém řízení podniku</a:t>
            </a:r>
          </a:p>
          <a:p>
            <a:pPr marL="0" indent="0">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Příklad metodiky strategického auditu</a:t>
            </a:r>
          </a:p>
        </p:txBody>
      </p:sp>
    </p:spTree>
    <p:extLst>
      <p:ext uri="{BB962C8B-B14F-4D97-AF65-F5344CB8AC3E}">
        <p14:creationId xmlns:p14="http://schemas.microsoft.com/office/powerpoint/2010/main" val="1895660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11" end="1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xEl>
                                              <p:pRg st="12" end="12"/>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6">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Specifickými formami kontroly jsou:</a:t>
            </a:r>
          </a:p>
          <a:p>
            <a:pPr algn="just"/>
            <a:r>
              <a:rPr lang="cs-CZ" sz="1600" b="1" dirty="0"/>
              <a:t>Controlling – </a:t>
            </a:r>
            <a:r>
              <a:rPr lang="cs-CZ" sz="1600" dirty="0"/>
              <a:t>controlling je součástí celopodnikového řídicího systému. Jeho úlohou je poskytovat managementu (zpravidla vrcholovému) vhodné informace sloužící ke koordinaci, ovlivňování a usměrňování celopodnikových aktivit. Východiskem controllingu je vyhodnocování stavu plnění podnikových plánů a rozpočtů. Analýzy vycházejí nejčastěji z údajů účetnictví, z rozboru nákladů, rozborů odbytu, statistických výkazů apod. V podniku ho realizuje kontrolor nebo útvar controllingu.</a:t>
            </a:r>
          </a:p>
          <a:p>
            <a:pPr algn="just"/>
            <a:endParaRPr lang="cs-CZ" sz="1600" dirty="0"/>
          </a:p>
          <a:p>
            <a:pPr algn="just"/>
            <a:r>
              <a:rPr lang="cs-CZ" sz="1600" b="1" dirty="0"/>
              <a:t>Vnitřní audit</a:t>
            </a:r>
            <a:r>
              <a:rPr lang="cs-CZ" sz="1600" dirty="0"/>
              <a:t> – vnitřní audit je nestranné prověřování určité činnosti, procesu, a nebo funkcí útvarů. Audit provádí nestranný auditor, což je pracovník jiného podnikového útvaru k tomu vyškolený. Auditoři mají k dispozici příslušné směrnice, předpisy, instrukce a pokyny a prověřují dodržování stanovených postupů. Typickým rysem interních auditů je prověřování průběhu procesů, správnost procesů.</a:t>
            </a:r>
          </a:p>
          <a:p>
            <a:pPr algn="just"/>
            <a:endParaRPr lang="cs-CZ" sz="1600" dirty="0"/>
          </a:p>
          <a:p>
            <a:pPr marL="0"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Specifické formy kontroly</a:t>
            </a:r>
          </a:p>
        </p:txBody>
      </p:sp>
    </p:spTree>
    <p:extLst>
      <p:ext uri="{BB962C8B-B14F-4D97-AF65-F5344CB8AC3E}">
        <p14:creationId xmlns:p14="http://schemas.microsoft.com/office/powerpoint/2010/main" val="19244443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Poznávací funkce</a:t>
            </a:r>
          </a:p>
          <a:p>
            <a:pPr lvl="1" algn="just"/>
            <a:r>
              <a:rPr lang="cs-CZ" sz="1600" dirty="0"/>
              <a:t>zjišťovací fáze</a:t>
            </a:r>
          </a:p>
          <a:p>
            <a:pPr lvl="1" algn="just"/>
            <a:r>
              <a:rPr lang="cs-CZ" sz="1600" dirty="0"/>
              <a:t>hodnotící fáze </a:t>
            </a:r>
          </a:p>
          <a:p>
            <a:pPr marL="457200" lvl="1" indent="0" algn="just">
              <a:buNone/>
            </a:pPr>
            <a:endParaRPr lang="cs-CZ" sz="1600" dirty="0"/>
          </a:p>
          <a:p>
            <a:pPr algn="just"/>
            <a:r>
              <a:rPr lang="cs-CZ" sz="1600" b="1" dirty="0"/>
              <a:t>Nápravná funkce </a:t>
            </a:r>
            <a:r>
              <a:rPr lang="cs-CZ" sz="1600" dirty="0"/>
              <a:t>– určující faktor účinnosti kontroly; vzniká po zaregistrování výsledků poznání, které mohou nabývat těchto parametrů:</a:t>
            </a:r>
          </a:p>
          <a:p>
            <a:pPr lvl="1" algn="just"/>
            <a:r>
              <a:rPr lang="cs-CZ" sz="1600" dirty="0"/>
              <a:t>odpovídající,</a:t>
            </a:r>
          </a:p>
          <a:p>
            <a:pPr lvl="1" algn="just"/>
            <a:r>
              <a:rPr lang="cs-CZ" sz="1600" dirty="0"/>
              <a:t>neodpovídající – kladné</a:t>
            </a:r>
          </a:p>
          <a:p>
            <a:pPr lvl="1" algn="just"/>
            <a:r>
              <a:rPr lang="cs-CZ" sz="1600" dirty="0"/>
              <a:t>neodpovídající - záporné</a:t>
            </a:r>
          </a:p>
          <a:p>
            <a:pPr marL="457200" lvl="1" indent="0" algn="just">
              <a:buNone/>
            </a:pPr>
            <a:endParaRPr lang="cs-CZ" sz="1600" dirty="0"/>
          </a:p>
          <a:p>
            <a:pPr algn="just"/>
            <a:r>
              <a:rPr lang="cs-CZ" sz="1600" b="1" dirty="0"/>
              <a:t>Výchovná funkce </a:t>
            </a:r>
          </a:p>
          <a:p>
            <a:pPr lvl="1" algn="just"/>
            <a:r>
              <a:rPr lang="cs-CZ" sz="1600" dirty="0"/>
              <a:t>upevňuje společenskou a pracovní kázeň,</a:t>
            </a:r>
          </a:p>
          <a:p>
            <a:pPr lvl="1" algn="just"/>
            <a:r>
              <a:rPr lang="cs-CZ" sz="1600" dirty="0"/>
              <a:t>omezuje nesprávné metody práce ( rozbor příčin odchylek),</a:t>
            </a:r>
          </a:p>
          <a:p>
            <a:pPr lvl="1" algn="just"/>
            <a:r>
              <a:rPr lang="cs-CZ" sz="1600" dirty="0"/>
              <a:t>vychovává k odpovědnosti a rozšiřuje zkušenosti všech pracovníků</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Funkce kontrolního procesu</a:t>
            </a:r>
          </a:p>
        </p:txBody>
      </p:sp>
    </p:spTree>
    <p:extLst>
      <p:ext uri="{BB962C8B-B14F-4D97-AF65-F5344CB8AC3E}">
        <p14:creationId xmlns:p14="http://schemas.microsoft.com/office/powerpoint/2010/main" val="144241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11" end="1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Fáze kontrolního procesu</a:t>
            </a:r>
          </a:p>
        </p:txBody>
      </p:sp>
      <p:pic>
        <p:nvPicPr>
          <p:cNvPr id="4" name="Obrázek 3"/>
          <p:cNvPicPr>
            <a:picLocks noChangeAspect="1"/>
          </p:cNvPicPr>
          <p:nvPr/>
        </p:nvPicPr>
        <p:blipFill rotWithShape="1">
          <a:blip r:embed="rId2"/>
          <a:srcRect t="16144"/>
          <a:stretch/>
        </p:blipFill>
        <p:spPr>
          <a:xfrm>
            <a:off x="593812" y="843558"/>
            <a:ext cx="6588224" cy="3744416"/>
          </a:xfrm>
          <a:prstGeom prst="rect">
            <a:avLst/>
          </a:prstGeom>
        </p:spPr>
      </p:pic>
    </p:spTree>
    <p:extLst>
      <p:ext uri="{BB962C8B-B14F-4D97-AF65-F5344CB8AC3E}">
        <p14:creationId xmlns:p14="http://schemas.microsoft.com/office/powerpoint/2010/main" val="13620399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Určení předmětu kontroly </a:t>
            </a:r>
            <a:r>
              <a:rPr lang="cs-CZ" sz="1600" dirty="0"/>
              <a:t>– určení toho jaké skutečnosti, události nebo záležitosti je potřeba kontrolovat.</a:t>
            </a:r>
          </a:p>
          <a:p>
            <a:pPr marL="109728" indent="0" algn="just">
              <a:buNone/>
            </a:pPr>
            <a:endParaRPr lang="cs-CZ" sz="1600" dirty="0"/>
          </a:p>
          <a:p>
            <a:pPr algn="just"/>
            <a:r>
              <a:rPr lang="cs-CZ" sz="1600" b="1" dirty="0"/>
              <a:t>Získávání a výběr informací pro kontrolu</a:t>
            </a:r>
            <a:r>
              <a:rPr lang="cs-CZ" sz="1600" dirty="0"/>
              <a:t> – cílem každé kontroly je získat přehled o vývoji sledované skutečnosti, k tomu jsou potřebné informace primární a sekundární</a:t>
            </a:r>
          </a:p>
          <a:p>
            <a:pPr lvl="1" algn="just"/>
            <a:r>
              <a:rPr lang="cs-CZ" sz="1600" dirty="0"/>
              <a:t>primární – získané informace přímým sledováním</a:t>
            </a:r>
          </a:p>
          <a:p>
            <a:pPr lvl="1" algn="just"/>
            <a:r>
              <a:rPr lang="cs-CZ" sz="1600" dirty="0"/>
              <a:t> sekundární – různé formy převzatých informací jako jsou zprávy, hlášení, kalkulace, účetnictví statistika,..</a:t>
            </a:r>
          </a:p>
          <a:p>
            <a:pPr algn="just"/>
            <a:endParaRPr lang="cs-CZ" sz="1600" dirty="0"/>
          </a:p>
          <a:p>
            <a:r>
              <a:rPr lang="cs-CZ" sz="1600" b="1" dirty="0"/>
              <a:t>Ověření správnosti získaných informací </a:t>
            </a:r>
            <a:r>
              <a:rPr lang="cs-CZ" sz="1600" dirty="0"/>
              <a:t>– posuzuje se formální a věcná správnost informací – např. náležitosti dokumentů, podpisová oprávnění, úplnost údajů, početní správnost. Důležité je zjistit věrohodnost informací. </a:t>
            </a:r>
          </a:p>
          <a:p>
            <a:pPr algn="just"/>
            <a:endParaRPr lang="cs-CZ" sz="1600" dirty="0"/>
          </a:p>
          <a:p>
            <a:pPr marL="109728" indent="0" algn="just">
              <a:buNone/>
            </a:pPr>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Fáze kontrolního procesu I</a:t>
            </a:r>
          </a:p>
        </p:txBody>
      </p:sp>
    </p:spTree>
    <p:extLst>
      <p:ext uri="{BB962C8B-B14F-4D97-AF65-F5344CB8AC3E}">
        <p14:creationId xmlns:p14="http://schemas.microsoft.com/office/powerpoint/2010/main" val="541454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Hodnocení kontrolovaných skutečností </a:t>
            </a:r>
            <a:r>
              <a:rPr lang="cs-CZ" sz="1600" dirty="0"/>
              <a:t>– podstatou je srovnávání, kdy zjištěné údaje, které odráží stav skutečnosti porovnáme se stanovenými kritérii. Srovnání je prováděno třemi způsoby</a:t>
            </a:r>
          </a:p>
          <a:p>
            <a:pPr lvl="1" algn="just"/>
            <a:r>
              <a:rPr lang="cs-CZ" sz="1600" dirty="0"/>
              <a:t>srovnání se standardy</a:t>
            </a:r>
          </a:p>
          <a:p>
            <a:pPr lvl="1" algn="just"/>
            <a:r>
              <a:rPr lang="cs-CZ" sz="1600" dirty="0"/>
              <a:t>srovnání v čase</a:t>
            </a:r>
          </a:p>
          <a:p>
            <a:pPr lvl="1" algn="just"/>
            <a:r>
              <a:rPr lang="cs-CZ" sz="1600" dirty="0"/>
              <a:t>srovnání v prostoru</a:t>
            </a:r>
          </a:p>
          <a:p>
            <a:pPr algn="just"/>
            <a:r>
              <a:rPr lang="cs-CZ" sz="1600" dirty="0"/>
              <a:t>Při zjištění odchylek upravit a přijmout preventivní opatření</a:t>
            </a:r>
          </a:p>
          <a:p>
            <a:pPr algn="just"/>
            <a:endParaRPr lang="cs-CZ" sz="1600" dirty="0"/>
          </a:p>
          <a:p>
            <a:pPr algn="just"/>
            <a:r>
              <a:rPr lang="cs-CZ" sz="1600" b="1" dirty="0"/>
              <a:t>Závěry a návrhy opatření </a:t>
            </a:r>
            <a:r>
              <a:rPr lang="cs-CZ" sz="1600" dirty="0"/>
              <a:t>– návrh dalšího postupu a opatření podle zjištěné situace:</a:t>
            </a:r>
          </a:p>
          <a:p>
            <a:pPr lvl="1" algn="just"/>
            <a:r>
              <a:rPr lang="cs-CZ" sz="1600" dirty="0"/>
              <a:t>žádoucí stav</a:t>
            </a:r>
          </a:p>
          <a:p>
            <a:pPr lvl="1" algn="just"/>
            <a:r>
              <a:rPr lang="cs-CZ" sz="1600" dirty="0"/>
              <a:t>odchylky – provedení korigujících opatření </a:t>
            </a:r>
          </a:p>
          <a:p>
            <a:pPr lvl="1" algn="just"/>
            <a:r>
              <a:rPr lang="cs-CZ" sz="1600" dirty="0"/>
              <a:t>nové rozhodnutí</a:t>
            </a:r>
          </a:p>
          <a:p>
            <a:pPr algn="just"/>
            <a:endParaRPr lang="cs-CZ" sz="1600" dirty="0"/>
          </a:p>
          <a:p>
            <a:pPr marL="109728" indent="0" algn="just">
              <a:buNone/>
            </a:pPr>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Fáze kontrolního procesu II</a:t>
            </a:r>
          </a:p>
        </p:txBody>
      </p:sp>
    </p:spTree>
    <p:extLst>
      <p:ext uri="{BB962C8B-B14F-4D97-AF65-F5344CB8AC3E}">
        <p14:creationId xmlns:p14="http://schemas.microsoft.com/office/powerpoint/2010/main" val="605575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6">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Zpětná vazba </a:t>
            </a:r>
            <a:r>
              <a:rPr lang="cs-CZ" sz="1600" dirty="0"/>
              <a:t>– zpětná vazba je realizována při navržení nápravných opatření a volba vhodného typu kontrolního systému:</a:t>
            </a:r>
          </a:p>
          <a:p>
            <a:pPr lvl="1" algn="just"/>
            <a:r>
              <a:rPr lang="cs-CZ" sz="1600" dirty="0"/>
              <a:t>dohlížecí, monitorovací a evidenční systém</a:t>
            </a:r>
          </a:p>
          <a:p>
            <a:pPr lvl="1" algn="just"/>
            <a:r>
              <a:rPr lang="cs-CZ" sz="1600" dirty="0"/>
              <a:t>hodnotící systémy</a:t>
            </a:r>
          </a:p>
          <a:p>
            <a:pPr lvl="1" algn="just"/>
            <a:r>
              <a:rPr lang="cs-CZ" sz="1600" dirty="0"/>
              <a:t>zpětná vazba</a:t>
            </a:r>
          </a:p>
          <a:p>
            <a:pPr lvl="1" algn="just"/>
            <a:r>
              <a:rPr lang="cs-CZ" sz="1600" dirty="0"/>
              <a:t>nápravná opatření</a:t>
            </a:r>
          </a:p>
          <a:p>
            <a:pPr lvl="1" algn="just"/>
            <a:r>
              <a:rPr lang="cs-CZ" sz="1600" dirty="0"/>
              <a:t>normy, standardy, pravidla, nařízení, záměry, cíle</a:t>
            </a:r>
          </a:p>
          <a:p>
            <a:pPr lvl="1" algn="just"/>
            <a:r>
              <a:rPr lang="cs-CZ" sz="1600" dirty="0"/>
              <a:t>ocenění, odměny, sankce, konstruktivní kritika</a:t>
            </a:r>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Fáze kontrolního procesu III</a:t>
            </a:r>
          </a:p>
        </p:txBody>
      </p:sp>
    </p:spTree>
    <p:extLst>
      <p:ext uri="{BB962C8B-B14F-4D97-AF65-F5344CB8AC3E}">
        <p14:creationId xmlns:p14="http://schemas.microsoft.com/office/powerpoint/2010/main" val="3663222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40616" y="71040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600" b="1" dirty="0"/>
              <a:t>Základní typy kontrol</a:t>
            </a:r>
          </a:p>
          <a:p>
            <a:pPr marL="357188" lvl="1" indent="-357188">
              <a:buFont typeface="Arial" panose="020B0604020202020204" pitchFamily="34" charset="0"/>
              <a:buChar char="•"/>
            </a:pPr>
            <a:r>
              <a:rPr lang="cs-CZ" sz="1600" b="1" i="1" dirty="0"/>
              <a:t>Kontrola ročního plánu </a:t>
            </a:r>
            <a:r>
              <a:rPr lang="cs-CZ" sz="1600" dirty="0"/>
              <a:t>– zjišťuje zda bylo dosaženo plánovaných výsledků stanovených v ročním plánu  pomocí různých postupů: analýza prodeje, analýza </a:t>
            </a:r>
            <a:r>
              <a:rPr lang="cs-CZ" sz="1600" dirty="0" err="1"/>
              <a:t>mikroprodeje</a:t>
            </a:r>
            <a:r>
              <a:rPr lang="cs-CZ" sz="1600" dirty="0"/>
              <a:t>, analýza podílu na trhu, analýza marketingových výdajů vzhledem k obratu, finanční analýza, analýza srovnávacích tabulek výkonnosti.</a:t>
            </a:r>
          </a:p>
          <a:p>
            <a:pPr lvl="0"/>
            <a:r>
              <a:rPr lang="cs-CZ" sz="1600" b="1" i="1" dirty="0"/>
              <a:t>Analýza ziskovosti </a:t>
            </a:r>
            <a:r>
              <a:rPr lang="cs-CZ" sz="1600" dirty="0"/>
              <a:t>- sleduje a zjišťuje, kde podnik vydělává a kde prodělává. Sleduje ziskovost produktů, regionů, zákazníků, segmentů, distribučních cest, velikosti objednávek a dalších objektů. </a:t>
            </a:r>
          </a:p>
          <a:p>
            <a:pPr marL="357188" lvl="1" indent="-357188">
              <a:buFont typeface="Arial" panose="020B0604020202020204" pitchFamily="34" charset="0"/>
              <a:buChar char="•"/>
            </a:pPr>
            <a:r>
              <a:rPr lang="cs-CZ" sz="1600" b="1" i="1" dirty="0"/>
              <a:t>Analýza produktivity </a:t>
            </a:r>
            <a:r>
              <a:rPr lang="cs-CZ" sz="1600" dirty="0"/>
              <a:t>- provádí posouzení, zda firma dosahuje u určitých produktů, oblastí a trhů přiměřeného zisku pomocí metod: analýza historických vztahů, analýza konkurenční parity, tržní experimenty, data z jediného zdroje, úsudkové odhady</a:t>
            </a:r>
          </a:p>
          <a:p>
            <a:pPr marL="357188" lvl="1" indent="-357188">
              <a:buFont typeface="Arial" panose="020B0604020202020204" pitchFamily="34" charset="0"/>
              <a:buChar char="•"/>
            </a:pPr>
            <a:r>
              <a:rPr lang="cs-CZ" sz="1600" b="1" i="1" dirty="0"/>
              <a:t>Strategická kontrola</a:t>
            </a:r>
          </a:p>
          <a:p>
            <a:endParaRPr lang="cs-CZ" sz="1600" dirty="0"/>
          </a:p>
          <a:p>
            <a:pPr marL="0" indent="0">
              <a:buNone/>
            </a:pPr>
            <a:endParaRPr lang="cs-CZ" sz="1600" dirty="0"/>
          </a:p>
          <a:p>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Typologie kontrol I</a:t>
            </a:r>
          </a:p>
        </p:txBody>
      </p:sp>
    </p:spTree>
    <p:extLst>
      <p:ext uri="{BB962C8B-B14F-4D97-AF65-F5344CB8AC3E}">
        <p14:creationId xmlns:p14="http://schemas.microsoft.com/office/powerpoint/2010/main" val="1344046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6">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2989</TotalTime>
  <Words>3318</Words>
  <Application>Microsoft Office PowerPoint</Application>
  <PresentationFormat>Předvádění na obrazovce (16:9)</PresentationFormat>
  <Paragraphs>278</Paragraphs>
  <Slides>31</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31</vt:i4>
      </vt:variant>
    </vt:vector>
  </HeadingPairs>
  <TitlesOfParts>
    <vt:vector size="36" baseType="lpstr">
      <vt:lpstr>Arial</vt:lpstr>
      <vt:lpstr>Calibri</vt:lpstr>
      <vt:lpstr>Enriqueta</vt:lpstr>
      <vt:lpstr>Times New Roman</vt:lpstr>
      <vt:lpstr>SLU</vt:lpstr>
      <vt:lpstr>Strategická kontrola</vt:lpstr>
      <vt:lpstr>Pojetí kontroly</vt:lpstr>
      <vt:lpstr>Vlastnosti kontrolního procesu</vt:lpstr>
      <vt:lpstr>Funkce kontrolního procesu</vt:lpstr>
      <vt:lpstr>Fáze kontrolního procesu</vt:lpstr>
      <vt:lpstr>Fáze kontrolního procesu I</vt:lpstr>
      <vt:lpstr>Fáze kontrolního procesu II</vt:lpstr>
      <vt:lpstr>Fáze kontrolního procesu III</vt:lpstr>
      <vt:lpstr>Typologie kontrol I</vt:lpstr>
      <vt:lpstr>Typologie kontrol II</vt:lpstr>
      <vt:lpstr>Typologie kontrol III</vt:lpstr>
      <vt:lpstr>Tvorba kontrolního systému</vt:lpstr>
      <vt:lpstr>Zásady efektivní kontroly</vt:lpstr>
      <vt:lpstr>Nedostatky kontroly</vt:lpstr>
      <vt:lpstr>Úrovně kontrol v podniku z pohledu řízení </vt:lpstr>
      <vt:lpstr>Strategická kontrola</vt:lpstr>
      <vt:lpstr>Náplň strategického kontrolního procesu</vt:lpstr>
      <vt:lpstr>Zaměření a oblasti strategické kontroly</vt:lpstr>
      <vt:lpstr>Základní aspekty strategické kontroly podle Mefferta</vt:lpstr>
      <vt:lpstr>Uplatnění strategické kontroly I</vt:lpstr>
      <vt:lpstr>Uplatnění strategické kontroly II</vt:lpstr>
      <vt:lpstr>Uplatnění strategické kontroly III</vt:lpstr>
      <vt:lpstr>Význam strategické kontroly I</vt:lpstr>
      <vt:lpstr>Význam strategické kontroly II</vt:lpstr>
      <vt:lpstr>Proces strategické kontroly</vt:lpstr>
      <vt:lpstr>Hodnotící kritéria</vt:lpstr>
      <vt:lpstr>Odchylky zjištěné v průběhu kontroly</vt:lpstr>
      <vt:lpstr>Strategický audit</vt:lpstr>
      <vt:lpstr>Postup a položky strategického auditu</vt:lpstr>
      <vt:lpstr>Příklad metodiky strategického auditu</vt:lpstr>
      <vt:lpstr>Specifické formy kontroly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Šárka Zapletalová</cp:lastModifiedBy>
  <cp:revision>116</cp:revision>
  <dcterms:created xsi:type="dcterms:W3CDTF">2016-07-06T15:42:34Z</dcterms:created>
  <dcterms:modified xsi:type="dcterms:W3CDTF">2024-11-18T09:38:31Z</dcterms:modified>
</cp:coreProperties>
</file>