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media/image5.bin" ContentType="image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9"/>
  </p:notesMasterIdLst>
  <p:sldIdLst>
    <p:sldId id="256" r:id="rId2"/>
    <p:sldId id="301" r:id="rId3"/>
    <p:sldId id="302" r:id="rId4"/>
    <p:sldId id="303" r:id="rId5"/>
    <p:sldId id="305" r:id="rId6"/>
    <p:sldId id="306" r:id="rId7"/>
    <p:sldId id="312" r:id="rId8"/>
    <p:sldId id="307" r:id="rId9"/>
    <p:sldId id="304" r:id="rId10"/>
    <p:sldId id="311" r:id="rId11"/>
    <p:sldId id="314" r:id="rId12"/>
    <p:sldId id="315" r:id="rId13"/>
    <p:sldId id="316" r:id="rId14"/>
    <p:sldId id="317" r:id="rId15"/>
    <p:sldId id="318" r:id="rId16"/>
    <p:sldId id="309" r:id="rId17"/>
    <p:sldId id="313" r:id="rId18"/>
    <p:sldId id="285" r:id="rId19"/>
    <p:sldId id="284" r:id="rId20"/>
    <p:sldId id="286" r:id="rId21"/>
    <p:sldId id="287" r:id="rId22"/>
    <p:sldId id="296" r:id="rId23"/>
    <p:sldId id="319" r:id="rId24"/>
    <p:sldId id="320" r:id="rId25"/>
    <p:sldId id="310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660"/>
  </p:normalViewPr>
  <p:slideViewPr>
    <p:cSldViewPr>
      <p:cViewPr varScale="1">
        <p:scale>
          <a:sx n="103" d="100"/>
          <a:sy n="103" d="100"/>
        </p:scale>
        <p:origin x="99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766441500582311"/>
          <c:y val="8.4251259732185127E-2"/>
          <c:w val="0.42883723561331671"/>
          <c:h val="0.8792137734659361"/>
        </c:manualLayout>
      </c:layout>
      <c:radarChart>
        <c:radarStyle val="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globální přístup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geografické působení</c:v>
                </c:pt>
                <c:pt idx="1">
                  <c:v>rychlost internacionalizace</c:v>
                </c:pt>
                <c:pt idx="2">
                  <c:v>míra zahraničních prodejů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3.5</c:v>
                </c:pt>
                <c:pt idx="1">
                  <c:v>1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4E-4A6C-B681-73C0D21D93D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krokový přístup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geografické působení</c:v>
                </c:pt>
                <c:pt idx="1">
                  <c:v>rychlost internacionalizace</c:v>
                </c:pt>
                <c:pt idx="2">
                  <c:v>míra zahraničních prodejů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1.02</c:v>
                </c:pt>
                <c:pt idx="1">
                  <c:v>2.5499999999999998</c:v>
                </c:pt>
                <c:pt idx="2">
                  <c:v>1.1900000000000241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4E-4A6C-B681-73C0D21D9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345472"/>
        <c:axId val="121204096"/>
      </c:radarChart>
      <c:catAx>
        <c:axId val="963454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21204096"/>
        <c:crosses val="autoZero"/>
        <c:auto val="0"/>
        <c:lblAlgn val="ctr"/>
        <c:lblOffset val="100"/>
        <c:noMultiLvlLbl val="0"/>
      </c:catAx>
      <c:valAx>
        <c:axId val="121204096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6345472"/>
        <c:crosses val="autoZero"/>
        <c:crossBetween val="between"/>
        <c:majorUnit val="1"/>
      </c:valAx>
    </c:plotArea>
    <c:legend>
      <c:legendPos val="b"/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i="1"/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411510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mezinárodních trzích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86789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Globální a krokový přístup k internacionalizaci</a:t>
            </a:r>
          </a:p>
        </p:txBody>
      </p:sp>
      <p:graphicFrame>
        <p:nvGraphicFramePr>
          <p:cNvPr id="6" name="objekt 1"/>
          <p:cNvGraphicFramePr>
            <a:graphicFrameLocks noChangeAspect="1"/>
          </p:cNvGraphicFramePr>
          <p:nvPr>
            <p:extLst/>
          </p:nvPr>
        </p:nvGraphicFramePr>
        <p:xfrm>
          <a:off x="251520" y="771550"/>
          <a:ext cx="7848873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96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Subjektivní faktory x objektivní faktory</a:t>
            </a:r>
          </a:p>
          <a:p>
            <a:pPr algn="just"/>
            <a:r>
              <a:rPr lang="cs-CZ" sz="1600" dirty="0"/>
              <a:t>Vnitřní podmínky x vnější podmínky</a:t>
            </a:r>
          </a:p>
          <a:p>
            <a:pPr algn="just"/>
            <a:r>
              <a:rPr lang="cs-CZ" sz="1600" dirty="0"/>
              <a:t>Aktivní motivační faktory x pasivní motivační faktory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Faktory ovlivňující rozhodování o strategii</a:t>
            </a:r>
          </a:p>
        </p:txBody>
      </p:sp>
    </p:spTree>
    <p:extLst>
      <p:ext uri="{BB962C8B-B14F-4D97-AF65-F5344CB8AC3E}">
        <p14:creationId xmlns:p14="http://schemas.microsoft.com/office/powerpoint/2010/main" val="400953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Faktory ovlivňující rozhodování o strategii – české podniky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1381950" y="896436"/>
          <a:ext cx="6380100" cy="3591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Graf" r:id="rId3" imgW="5448367" imgH="3067185" progId="MSGraph.Chart.8">
                  <p:embed/>
                </p:oleObj>
              </mc:Choice>
              <mc:Fallback>
                <p:oleObj name="Graf" r:id="rId3" imgW="5448367" imgH="3067185" progId="MSGraph.Chart.8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950" y="896436"/>
                        <a:ext cx="6380100" cy="35915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0505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3512" y="682409"/>
            <a:ext cx="7424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b="1" dirty="0"/>
              <a:t>Strategická orientace </a:t>
            </a:r>
          </a:p>
          <a:p>
            <a:pPr marL="742950" lvl="2" indent="-342900" algn="just"/>
            <a:r>
              <a:rPr lang="cs-CZ" sz="1900" dirty="0"/>
              <a:t>Globální integrace</a:t>
            </a:r>
          </a:p>
          <a:p>
            <a:pPr marL="742950" lvl="2" indent="-342900" algn="just"/>
            <a:r>
              <a:rPr lang="cs-CZ" sz="1900" dirty="0"/>
              <a:t>Lokální citlivost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algn="just"/>
            <a:r>
              <a:rPr lang="cs-CZ" sz="1900" b="1" dirty="0"/>
              <a:t>Volba geografického regionu/kulturního klastru </a:t>
            </a:r>
            <a:r>
              <a:rPr lang="cs-CZ" sz="1900" dirty="0"/>
              <a:t>– CAGE Framework</a:t>
            </a:r>
          </a:p>
          <a:p>
            <a:pPr marL="342900" lvl="2" indent="-342900" algn="just"/>
            <a:endParaRPr lang="cs-CZ" sz="1900" dirty="0"/>
          </a:p>
          <a:p>
            <a:pPr marL="342900" lvl="2" indent="-342900" algn="just"/>
            <a:r>
              <a:rPr lang="cs-CZ" sz="1900" b="1" dirty="0"/>
              <a:t>Vertikální integrace</a:t>
            </a:r>
            <a:r>
              <a:rPr lang="cs-CZ" sz="1900" dirty="0"/>
              <a:t>: Ve které fázi průmyslového hodnotového řetězce by mohl podnik participovat?</a:t>
            </a:r>
          </a:p>
          <a:p>
            <a:pPr marL="342900" lvl="2" indent="-342900" algn="just"/>
            <a:endParaRPr lang="cs-CZ" sz="1900" dirty="0"/>
          </a:p>
          <a:p>
            <a:pPr marL="342900" lvl="2" indent="-342900" algn="just"/>
            <a:r>
              <a:rPr lang="cs-CZ" sz="1900" b="1" dirty="0"/>
              <a:t>Produktová diverzifikace</a:t>
            </a:r>
            <a:r>
              <a:rPr lang="cs-CZ" sz="1900" dirty="0"/>
              <a:t>: Jaký rozsah výrobků a služeb by měl podnik nabízet?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strategická rozhodnutí</a:t>
            </a:r>
          </a:p>
        </p:txBody>
      </p:sp>
    </p:spTree>
    <p:extLst>
      <p:ext uri="{BB962C8B-B14F-4D97-AF65-F5344CB8AC3E}">
        <p14:creationId xmlns:p14="http://schemas.microsoft.com/office/powerpoint/2010/main" val="418141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8926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500" b="1" dirty="0" err="1"/>
              <a:t>Cultural</a:t>
            </a:r>
            <a:r>
              <a:rPr lang="cs-CZ" sz="1500" b="1" dirty="0"/>
              <a:t> (kulturní vzdálenost)</a:t>
            </a:r>
            <a:r>
              <a:rPr lang="cs-CZ" sz="1500" dirty="0"/>
              <a:t> – kulturní vzdálenost hodnotí kulturní rozdílnosti (jako je odlišný jazyk, etnické skupiny, náboženství, sociální normy a zvyky, názory a hodnoty a další faktory) mezi tuzemským trhem a cílovým zahraničním trhem. Velké kulturní rozdílnosti sebou mohou přinést nejen vysoké náklady a nejistotu ve vedení, ale také nedostatek důvěry a vzájemného respektu mezi obchodními partnery.</a:t>
            </a:r>
          </a:p>
          <a:p>
            <a:pPr lvl="0" algn="just"/>
            <a:r>
              <a:rPr lang="cs-CZ" sz="1500" b="1" dirty="0" err="1"/>
              <a:t>Administrative</a:t>
            </a:r>
            <a:r>
              <a:rPr lang="cs-CZ" sz="1500" b="1" dirty="0"/>
              <a:t> and </a:t>
            </a:r>
            <a:r>
              <a:rPr lang="cs-CZ" sz="1500" b="1" dirty="0" err="1"/>
              <a:t>political</a:t>
            </a:r>
            <a:r>
              <a:rPr lang="cs-CZ" sz="1500" b="1" dirty="0"/>
              <a:t> (administrativní a politická vzdálenost)</a:t>
            </a:r>
            <a:r>
              <a:rPr lang="cs-CZ" sz="1500" dirty="0"/>
              <a:t> – administrativní a politická vzdálenost je sledována z pohledu takových faktorů, jako je absence nebo existence měnových nebo politických smluv (mezi tuzemským a cílovým trhem), silný nebo slabý vliv legislativních a finančních institucí, popřípadě existence politického nepřátelství mezi zeměmi. </a:t>
            </a:r>
          </a:p>
          <a:p>
            <a:pPr lvl="0" algn="just"/>
            <a:r>
              <a:rPr lang="cs-CZ" sz="1500" b="1" dirty="0" err="1"/>
              <a:t>Geographic</a:t>
            </a:r>
            <a:r>
              <a:rPr lang="cs-CZ" sz="1500" b="1" dirty="0"/>
              <a:t> (geografická vzdálenost)</a:t>
            </a:r>
            <a:r>
              <a:rPr lang="cs-CZ" sz="1500" dirty="0"/>
              <a:t> – geografická vzdálenost hodnotí jak je tuzemský a cílový trh vzdálen z pohledu konkrétních geografických jednotek, tj. počtu kilometrů nebo mil.</a:t>
            </a:r>
          </a:p>
          <a:p>
            <a:pPr lvl="0" algn="just"/>
            <a:r>
              <a:rPr lang="cs-CZ" sz="1500" b="1" dirty="0" err="1"/>
              <a:t>Economic</a:t>
            </a:r>
            <a:r>
              <a:rPr lang="cs-CZ" sz="1500" b="1" dirty="0"/>
              <a:t> (ekonomická vzdálenost)</a:t>
            </a:r>
            <a:r>
              <a:rPr lang="cs-CZ" sz="1500" dirty="0"/>
              <a:t> – ekonomická vzdálenost mezi tuzemským a cílovým regionem je determinována pomocí bohatství a příjmu na jednoho obyvatele. Obecně platí, že podniky z ekonomicky bohatších zemí se více zapojují do mezinárodního podnikání než podniky z ekonomicky chudších zemí.</a:t>
            </a:r>
          </a:p>
          <a:p>
            <a:pPr lvl="0"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CAGE Distance Framework</a:t>
            </a:r>
          </a:p>
        </p:txBody>
      </p:sp>
    </p:spTree>
    <p:extLst>
      <p:ext uri="{BB962C8B-B14F-4D97-AF65-F5344CB8AC3E}">
        <p14:creationId xmlns:p14="http://schemas.microsoft.com/office/powerpoint/2010/main" val="51911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53F5A51-C0BD-4B67-BF83-671AD9EB0F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1"/>
          <a:stretch/>
        </p:blipFill>
        <p:spPr>
          <a:xfrm>
            <a:off x="0" y="288032"/>
            <a:ext cx="9144000" cy="444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544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Předběžný </a:t>
            </a:r>
            <a:r>
              <a:rPr lang="cs-CZ" sz="1800" dirty="0" err="1"/>
              <a:t>screening</a:t>
            </a:r>
            <a:endParaRPr lang="cs-CZ" sz="1800" dirty="0"/>
          </a:p>
          <a:p>
            <a:pPr lvl="1"/>
            <a:r>
              <a:rPr lang="cs-CZ" sz="1800" dirty="0"/>
              <a:t>Obecné faktory země</a:t>
            </a:r>
          </a:p>
          <a:p>
            <a:pPr lvl="1"/>
            <a:r>
              <a:rPr lang="cs-CZ" sz="1800" dirty="0"/>
              <a:t>Specifické produktové faktory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Odhad tržního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Odhad prodejního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Volba konkrétní země</a:t>
            </a:r>
          </a:p>
          <a:p>
            <a:pPr marL="0" lvl="0" indent="0" algn="just">
              <a:buNone/>
            </a:pP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Proces </a:t>
            </a:r>
            <a:r>
              <a:rPr lang="cs-CZ" dirty="0" err="1"/>
              <a:t>screeningu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37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/>
              <a:t>Produktová diverzifikace u českých podniků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1619672" y="883846"/>
          <a:ext cx="5568647" cy="366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Graf" r:id="rId3" imgW="5248224" imgH="3467100" progId="MSGraph.Chart.8">
                  <p:embed/>
                </p:oleObj>
              </mc:Choice>
              <mc:Fallback>
                <p:oleObj name="Graf" r:id="rId3" imgW="5248224" imgH="3467100" progId="MSGraph.Chart.8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883846"/>
                        <a:ext cx="5568647" cy="3667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1308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33164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Strategie na mezinárodních trzích</a:t>
            </a:r>
          </a:p>
        </p:txBody>
      </p:sp>
      <p:sp>
        <p:nvSpPr>
          <p:cNvPr id="18" name="AutoShape 32"/>
          <p:cNvSpPr>
            <a:spLocks noChangeArrowheads="1"/>
          </p:cNvSpPr>
          <p:nvPr/>
        </p:nvSpPr>
        <p:spPr bwMode="auto">
          <a:xfrm>
            <a:off x="3903489" y="1311449"/>
            <a:ext cx="196525" cy="2988493"/>
          </a:xfrm>
          <a:prstGeom prst="upDownArrow">
            <a:avLst>
              <a:gd name="adj1" fmla="val 50000"/>
              <a:gd name="adj2" fmla="val 5122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AutoShape 31"/>
          <p:cNvSpPr>
            <a:spLocks noChangeArrowheads="1"/>
          </p:cNvSpPr>
          <p:nvPr/>
        </p:nvSpPr>
        <p:spPr bwMode="auto">
          <a:xfrm>
            <a:off x="1937740" y="2553637"/>
            <a:ext cx="3988204" cy="226943"/>
          </a:xfrm>
          <a:prstGeom prst="leftRightArrow">
            <a:avLst>
              <a:gd name="adj1" fmla="val 50000"/>
              <a:gd name="adj2" fmla="val 48111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1510408" y="2935014"/>
            <a:ext cx="2305050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Mezinárodní strategie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Harley-Davidson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Rolex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Starbucks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4216922" y="2865423"/>
            <a:ext cx="2780486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Multinárodní strategie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Bridgestone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Nestlé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Philips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4298607" y="1251895"/>
            <a:ext cx="2478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Transnacionální strategie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ABB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Bertelsmann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Procter </a:t>
            </a:r>
            <a:r>
              <a:rPr kumimoji="0" lang="de-DE" altLang="cs-CZ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&amp; </a:t>
            </a:r>
            <a:r>
              <a:rPr kumimoji="0" lang="de-DE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Gamble</a:t>
            </a:r>
            <a:endParaRPr kumimoji="0" lang="de-DE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316643" y="2463181"/>
            <a:ext cx="577747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nízký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1028938" y="728684"/>
            <a:ext cx="374651" cy="2557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TLAK NA LOKÁLNÍ CITLIVOST</a:t>
            </a:r>
            <a:endParaRPr kumimoji="0" lang="cs-CZ" altLang="cs-CZ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2220813" y="715585"/>
            <a:ext cx="3422058" cy="415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TLAK NA SNIŽOVÁNÍ NÁKLADŮ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vysoký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751857" y="4335843"/>
            <a:ext cx="59372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nízký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6014499" y="2408223"/>
            <a:ext cx="859418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vysoký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1757610" y="1311450"/>
            <a:ext cx="1884363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Globální strategie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Infosys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Lenovo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Siemens </a:t>
            </a: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Energy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1080120" y="48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" name="Rectangle 44"/>
          <p:cNvSpPr>
            <a:spLocks noChangeArrowheads="1"/>
          </p:cNvSpPr>
          <p:nvPr/>
        </p:nvSpPr>
        <p:spPr bwMode="auto">
          <a:xfrm>
            <a:off x="1080120" y="4620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957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Mezinárodní strategie</a:t>
            </a:r>
            <a:r>
              <a:rPr lang="cs-CZ" sz="1600" dirty="0"/>
              <a:t> využívá existující klíčové kompetence vytvořené v tuzemském prostředí k prodeji stejných produktů (tj. výrobků a služeb) jak na tuzemském, tak na zahraničním trhu. </a:t>
            </a:r>
          </a:p>
          <a:p>
            <a:pPr lvl="0" algn="just"/>
            <a:r>
              <a:rPr lang="cs-CZ" sz="1600" dirty="0"/>
              <a:t>Jedná se o jednu z nejstarších forem mezinárodního strategického působení v mezinárodním podnikatelském prostředí (nejčastěji se využíval v první polovině dvacátého století) a často je to první strategická forma, kterou podniky využívají při svém prvním vstupu do mezinárodního prostoru.</a:t>
            </a:r>
          </a:p>
          <a:p>
            <a:pPr lvl="0" algn="just"/>
            <a:r>
              <a:rPr lang="cs-CZ" sz="1600" dirty="0"/>
              <a:t>Mezinárodní strategie je používána především těmi podniky, které působí na relativně velkém tuzemském trhu a mají vybudovanou silnou značku a mají velmi dobrou reputaci na trhu. Strategie je velmi dobře využitelná u zboží s vysokou hodnotou, jako je luxusní zboží a strojní zařízení. </a:t>
            </a:r>
          </a:p>
          <a:p>
            <a:pPr lvl="0" algn="just"/>
            <a:r>
              <a:rPr lang="cs-CZ" sz="1600" dirty="0"/>
              <a:t>Podstatou této strategie je transfer klíčových kompetencí a unikátního produktu na zahraniční trhy, kde nejsou konkurenti schopni takovýto produkt vyvinout. Transfer produktů na zahraniční trhy je realizován pomocí silných exportérů.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Strategie na mezinárodních trzích I</a:t>
            </a:r>
          </a:p>
        </p:txBody>
      </p:sp>
    </p:spTree>
    <p:extLst>
      <p:ext uri="{BB962C8B-B14F-4D97-AF65-F5344CB8AC3E}">
        <p14:creationId xmlns:p14="http://schemas.microsoft.com/office/powerpoint/2010/main" val="408644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err="1"/>
              <a:t>Ekonomickopolitická</a:t>
            </a:r>
            <a:r>
              <a:rPr lang="en-US" sz="1600" dirty="0"/>
              <a:t> </a:t>
            </a:r>
            <a:r>
              <a:rPr lang="cs-CZ" sz="1600" dirty="0"/>
              <a:t>polycentrická soustava složená </a:t>
            </a:r>
            <a:r>
              <a:rPr lang="en-US" sz="1600" dirty="0"/>
              <a:t>z </a:t>
            </a:r>
            <a:r>
              <a:rPr lang="cs-CZ" sz="1600" dirty="0"/>
              <a:t>různých relativně výrobně uzavřených a ekonomicky samostatných státních celků.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1. etapa - vznik světové ekonomiky – konec 19. století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2. etapa – rozvoj světové ekonomiky – do začátku 1. světové války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3. etapa – období mezi dvěma světovými válkami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4. etapa – od konce 2. světové války do konce 90. let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5. etapa – od konce 90. let do dnešních dnů</a:t>
            </a:r>
          </a:p>
          <a:p>
            <a:pPr algn="just"/>
            <a:endParaRPr lang="cs-CZ" sz="1500" dirty="0"/>
          </a:p>
          <a:p>
            <a:pPr marL="0" lvl="0" indent="0" algn="just">
              <a:buNone/>
            </a:pPr>
            <a:endParaRPr lang="cs-CZ" sz="1500" dirty="0"/>
          </a:p>
          <a:p>
            <a:pPr lvl="0"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Světová ekonomika</a:t>
            </a:r>
          </a:p>
        </p:txBody>
      </p:sp>
    </p:spTree>
    <p:extLst>
      <p:ext uri="{BB962C8B-B14F-4D97-AF65-F5344CB8AC3E}">
        <p14:creationId xmlns:p14="http://schemas.microsoft.com/office/powerpoint/2010/main" val="311127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Multinárodní strategie</a:t>
            </a:r>
            <a:r>
              <a:rPr lang="cs-CZ" sz="1600" dirty="0"/>
              <a:t> je založena na maximálním přizpůsobení místním trhům a požadavkům zákazníků, dochází k přizpůsobení různým trhům s různými podmínkami. Nejčastěji se tato strategie uplatňuje u podniků, které vstupují na hostitelské trhy s velkou kapacitou nebo trhy velmi osobité (jako je třeba trh Japonska nebo Saudské Arábie).</a:t>
            </a:r>
          </a:p>
          <a:p>
            <a:pPr lvl="0" algn="just"/>
            <a:r>
              <a:rPr lang="cs-CZ" sz="1600" dirty="0"/>
              <a:t>Obvykle se multinárodní strategie uplatňuje na trhu se spotřebním zbožím nebo v oblasti potravinářství. K tomu, aby mohly být co nejlépe uspokojeny zákaznické preference a požadavky na jednotlivých trzích, tak je potřeba na cílových zahraničních trzích vytvořit podnikatelské jednotky zajišťující všechny funkce. </a:t>
            </a:r>
          </a:p>
          <a:p>
            <a:pPr lvl="0" algn="just"/>
            <a:r>
              <a:rPr lang="cs-CZ" sz="1600" dirty="0"/>
              <a:t>Přičemž každá podnikatelská jednotka je vysoce autonomní a její fungování je spojeno s vysokými náklady. </a:t>
            </a:r>
            <a:r>
              <a:rPr lang="cs-CZ" sz="1600" dirty="0" err="1"/>
              <a:t>Autonomita</a:t>
            </a:r>
            <a:r>
              <a:rPr lang="cs-CZ" sz="1600" dirty="0"/>
              <a:t> podnikatelských jednotek neumožňuje využití úspor z rozsahu a také přenos znalostí mezi regiony. </a:t>
            </a:r>
          </a:p>
          <a:p>
            <a:pPr lvl="0" algn="just"/>
            <a:r>
              <a:rPr lang="cs-CZ" sz="1600" dirty="0"/>
              <a:t>Tím, že se podnik snaží přizpůsobit požadavkům různých regionů, tak potřebuje </a:t>
            </a:r>
            <a:r>
              <a:rPr lang="cs-CZ" sz="1600" dirty="0" err="1"/>
              <a:t>tacitní</a:t>
            </a:r>
            <a:r>
              <a:rPr lang="cs-CZ" sz="1600" dirty="0"/>
              <a:t> znalosti k vytvoření produktů s očekávanou kvalitou a odpovídající požadavkům zákazníků.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Strategie na mezinárodních trzích II</a:t>
            </a:r>
          </a:p>
        </p:txBody>
      </p:sp>
    </p:spTree>
    <p:extLst>
      <p:ext uri="{BB962C8B-B14F-4D97-AF65-F5344CB8AC3E}">
        <p14:creationId xmlns:p14="http://schemas.microsoft.com/office/powerpoint/2010/main" val="426179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Globální strategie</a:t>
            </a:r>
            <a:r>
              <a:rPr lang="cs-CZ" sz="1600" dirty="0"/>
              <a:t> maximalizuje tlak na co nejnižší náklady. Globální strategie se stala preferovanou strategií 21. století. Je vytvářen produkt pro světový trh, celý svět je vnímán jako jeden trh a nejsou zde sledovány rozdíly mezi jednotlivými trhy a zeměmi. Stejně tak není brán ohled na různé zákaznické preference a způsoby. Strategie je nízkonákladová a celkové zaměření je na růst ziskovosti se snižováním nákladů, přičemž vychází z maximalizace úspor z rozsahu.</a:t>
            </a:r>
          </a:p>
          <a:p>
            <a:pPr algn="just"/>
            <a:r>
              <a:rPr lang="cs-CZ" sz="1600" b="1" dirty="0"/>
              <a:t>Transnacionální strategie</a:t>
            </a:r>
            <a:r>
              <a:rPr lang="cs-CZ" sz="1600" dirty="0"/>
              <a:t> představuje kombinaci maximální lokální citlivosti (lokalizační strategie) s maximální globální integrací (globalizační strategie). Důraz je kladen jak na nízké náklady, tak na lokální požadavky trhu. Tato strategie je často používána v kombinaci s tzv. strategií modrého oceánu. Transnacionální strategie využívá úspory z rozsahu, hledá způsoby učení se od jiných trhů a integruje tyto znalosti prostřednictvím globálních operací. Dochází zde k transferu zdrojů a kapacit přes hranice země, která tak umožňuje zvyšování hodnoty podniku. Vytváření podnikatelských jednotek na jednotlivých trzích s sebou nese vysoké náklady na jejich provoz, ale zároveň zajišťuje difúzi myšlenek, inovací a nejlepších příkladů napříč světem.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Strategie na mezinárodních trzích III</a:t>
            </a:r>
          </a:p>
        </p:txBody>
      </p:sp>
    </p:spTree>
    <p:extLst>
      <p:ext uri="{BB962C8B-B14F-4D97-AF65-F5344CB8AC3E}">
        <p14:creationId xmlns:p14="http://schemas.microsoft.com/office/powerpoint/2010/main" val="99621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Z pohledu rozsahu geografického působení si tedy podniky vybírají mezi dvěma strategiemi, a to strategií koncentrace a strategií rozšířeného působení.</a:t>
            </a:r>
          </a:p>
          <a:p>
            <a:pPr lvl="0" algn="just"/>
            <a:r>
              <a:rPr lang="cs-CZ" sz="1600" dirty="0"/>
              <a:t> </a:t>
            </a:r>
            <a:r>
              <a:rPr lang="cs-CZ" sz="1600" b="1" dirty="0"/>
              <a:t>Strategie koncentrace</a:t>
            </a:r>
            <a:r>
              <a:rPr lang="cs-CZ" sz="1600" dirty="0"/>
              <a:t> je založena na výběru jednoho geografického regionu a jednoho zahraničního trhu, na kterém začíná podnikatelský subjekt působit. Výběr cíleného geografického regionu nebo kulturního klastru probíhá nejčastěji na základě podobnosti a blízkosti vybraného regionu k původnímu, tuzemskému regionu. Strategie koncentrace je typická pro malé a střední podniky, které mají často omezené zdroje, znalosti zahraničních trhů a omezené schopnosti působení na zahraničních trzích. </a:t>
            </a:r>
          </a:p>
          <a:p>
            <a:pPr lvl="0" algn="just"/>
            <a:r>
              <a:rPr lang="cs-CZ" sz="1600" dirty="0"/>
              <a:t>Druhou možností je </a:t>
            </a:r>
            <a:r>
              <a:rPr lang="cs-CZ" sz="1600" b="1" dirty="0"/>
              <a:t>strategie rozšířeného působení</a:t>
            </a:r>
            <a:r>
              <a:rPr lang="cs-CZ" sz="1600" dirty="0"/>
              <a:t>, při které na rozdíl od strategie koncentrace, si podnik volí několik geografických regionů a několik zahraničních trhů, na kterých zahajuje své zahraniční působení. Tato geografická strategie je velmi typická pro velké podniky s dostatečnými zdroji a znalostmi zahraničních trhů. Navíc tyto podniky mají vybudované odpovídající klíčové kompetence použitelné pro zahraniční trhy.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Strategie geografického působení </a:t>
            </a:r>
          </a:p>
        </p:txBody>
      </p:sp>
    </p:spTree>
    <p:extLst>
      <p:ext uri="{BB962C8B-B14F-4D97-AF65-F5344CB8AC3E}">
        <p14:creationId xmlns:p14="http://schemas.microsoft.com/office/powerpoint/2010/main" val="251829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/>
          <a:lstStyle/>
          <a:p>
            <a:r>
              <a:rPr lang="cs-CZ" dirty="0"/>
              <a:t>Geografické působení českých podniků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827584" y="771550"/>
          <a:ext cx="7107214" cy="3599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Graf" r:id="rId3" imgW="5867535" imgH="2971800" progId="MSGraph.Chart.8">
                  <p:embed/>
                </p:oleObj>
              </mc:Choice>
              <mc:Fallback>
                <p:oleObj name="Graf" r:id="rId3" imgW="5867535" imgH="2971800" progId="MSGraph.Chart.8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771550"/>
                        <a:ext cx="7107214" cy="35997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8255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Konkurenční strategie českých podniků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1187624" y="843558"/>
          <a:ext cx="6122622" cy="3493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Graf" r:id="rId3" imgW="4629184" imgH="2638357" progId="MSGraph.Chart.8">
                  <p:embed/>
                </p:oleObj>
              </mc:Choice>
              <mc:Fallback>
                <p:oleObj name="Graf" r:id="rId3" imgW="4629184" imgH="2638357" progId="MSGraph.Chart.8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843558"/>
                        <a:ext cx="6122622" cy="34938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38754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Načasování 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Lokalizace 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Metoda vstupu</a:t>
            </a:r>
          </a:p>
          <a:p>
            <a:pPr lvl="1"/>
            <a:r>
              <a:rPr lang="cs-CZ" sz="1800" dirty="0"/>
              <a:t>Exportní metody</a:t>
            </a:r>
          </a:p>
          <a:p>
            <a:pPr lvl="1"/>
            <a:r>
              <a:rPr lang="cs-CZ" sz="1800" dirty="0"/>
              <a:t>Smluvní metody</a:t>
            </a:r>
          </a:p>
          <a:p>
            <a:pPr lvl="1"/>
            <a:r>
              <a:rPr lang="cs-CZ" sz="1800" dirty="0"/>
              <a:t>Investiční metody</a:t>
            </a:r>
          </a:p>
          <a:p>
            <a:pPr marL="0" lvl="0" indent="0" algn="just">
              <a:buNone/>
            </a:pP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Základní taktická rozhodnutí</a:t>
            </a:r>
          </a:p>
        </p:txBody>
      </p:sp>
    </p:spTree>
    <p:extLst>
      <p:ext uri="{BB962C8B-B14F-4D97-AF65-F5344CB8AC3E}">
        <p14:creationId xmlns:p14="http://schemas.microsoft.com/office/powerpoint/2010/main" val="215343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Mezinárodní obchodní metody (exportní a importní operace)</a:t>
            </a:r>
          </a:p>
          <a:p>
            <a:r>
              <a:rPr lang="cs-CZ" sz="1600" dirty="0"/>
              <a:t>Smluvní metody (metody kapitálově nenáročné)</a:t>
            </a:r>
          </a:p>
          <a:p>
            <a:r>
              <a:rPr lang="cs-CZ" sz="1600" dirty="0"/>
              <a:t>Investiční metody (metody kapitálově náročné)</a:t>
            </a:r>
          </a:p>
          <a:p>
            <a:pPr marL="457200" lvl="1" indent="0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vstupu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157ED10-2964-4064-AD27-98F5A8AD977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11560" y="2307304"/>
          <a:ext cx="7056784" cy="12268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63721">
                  <a:extLst>
                    <a:ext uri="{9D8B030D-6E8A-4147-A177-3AD203B41FA5}">
                      <a16:colId xmlns:a16="http://schemas.microsoft.com/office/drawing/2014/main" val="908141274"/>
                    </a:ext>
                  </a:extLst>
                </a:gridCol>
                <a:gridCol w="1763721">
                  <a:extLst>
                    <a:ext uri="{9D8B030D-6E8A-4147-A177-3AD203B41FA5}">
                      <a16:colId xmlns:a16="http://schemas.microsoft.com/office/drawing/2014/main" val="3933800556"/>
                    </a:ext>
                  </a:extLst>
                </a:gridCol>
                <a:gridCol w="1764671">
                  <a:extLst>
                    <a:ext uri="{9D8B030D-6E8A-4147-A177-3AD203B41FA5}">
                      <a16:colId xmlns:a16="http://schemas.microsoft.com/office/drawing/2014/main" val="3135267655"/>
                    </a:ext>
                  </a:extLst>
                </a:gridCol>
                <a:gridCol w="1764671">
                  <a:extLst>
                    <a:ext uri="{9D8B030D-6E8A-4147-A177-3AD203B41FA5}">
                      <a16:colId xmlns:a16="http://schemas.microsoft.com/office/drawing/2014/main" val="29096641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obchodní metody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smluvní metody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investiční metody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36928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míra kontroly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operativní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minimální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vysoká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200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náročnost na zdroje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nízká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nízká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vysoká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4927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míra rizika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nízká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nízká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vysoká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1205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návratnost investic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nízká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nízká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vysoká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9456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16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/>
              <a:t>Metody vstupu dle místa výroby (Kulhavý, 1992)</a:t>
            </a:r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08316A1F-0373-4721-BD29-1616FF602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106" y="1023603"/>
            <a:ext cx="1285875" cy="466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umístění výroby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Box 24">
            <a:extLst>
              <a:ext uri="{FF2B5EF4-FFF2-40B4-BE49-F238E27FC236}">
                <a16:creationId xmlns:a16="http://schemas.microsoft.com/office/drawing/2014/main" id="{8DD7066E-DE87-4A03-AD90-E382169FA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956" y="1618382"/>
            <a:ext cx="1285875" cy="466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 tuzemsku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D362776A-1EEC-4806-B2B1-E3498D9F1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456" y="1561232"/>
            <a:ext cx="1285875" cy="466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 zahraničí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EC2684D6-A3D8-4CBA-82CD-1DA9298C4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1981" y="2412132"/>
            <a:ext cx="1638300" cy="427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bez přímých investic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21">
            <a:extLst>
              <a:ext uri="{FF2B5EF4-FFF2-40B4-BE49-F238E27FC236}">
                <a16:creationId xmlns:a16="http://schemas.microsoft.com/office/drawing/2014/main" id="{94D0CD49-F917-478B-9B48-1E736E21F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31" y="2364507"/>
            <a:ext cx="828675" cy="4746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exportní</a:t>
            </a: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operace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3B24A691-B675-41A9-9D1B-38C04B6A4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2681" y="2412132"/>
            <a:ext cx="1657350" cy="427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 přímými investicemi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AutoShape 19">
            <a:extLst>
              <a:ext uri="{FF2B5EF4-FFF2-40B4-BE49-F238E27FC236}">
                <a16:creationId xmlns:a16="http://schemas.microsoft.com/office/drawing/2014/main" id="{83225BAD-EAC8-4CF1-BEA2-822B174D18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55181" y="1269132"/>
            <a:ext cx="542925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" name="AutoShape 18">
            <a:extLst>
              <a:ext uri="{FF2B5EF4-FFF2-40B4-BE49-F238E27FC236}">
                <a16:creationId xmlns:a16="http://schemas.microsoft.com/office/drawing/2014/main" id="{70F40AA5-4645-4BB8-B602-2906B0F4F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74456" y="1246907"/>
            <a:ext cx="695325" cy="2857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" name="AutoShape 17">
            <a:extLst>
              <a:ext uri="{FF2B5EF4-FFF2-40B4-BE49-F238E27FC236}">
                <a16:creationId xmlns:a16="http://schemas.microsoft.com/office/drawing/2014/main" id="{D9C35FA6-BCCC-48C3-B96F-EB25851E6F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9943" y="2043832"/>
            <a:ext cx="22860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" name="AutoShape 16">
            <a:extLst>
              <a:ext uri="{FF2B5EF4-FFF2-40B4-BE49-F238E27FC236}">
                <a16:creationId xmlns:a16="http://schemas.microsoft.com/office/drawing/2014/main" id="{100D76CA-D730-48DA-B6DA-0BE3947F00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0606" y="2043832"/>
            <a:ext cx="323850" cy="400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" name="AutoShape 15">
            <a:extLst>
              <a:ext uri="{FF2B5EF4-FFF2-40B4-BE49-F238E27FC236}">
                <a16:creationId xmlns:a16="http://schemas.microsoft.com/office/drawing/2014/main" id="{5D664964-D11F-4B6B-8A4F-17C5A23A6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0331" y="2000970"/>
            <a:ext cx="457200" cy="400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F15E48C4-356E-44FB-B592-7CEE94AD6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31" y="3199532"/>
            <a:ext cx="847725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nepřímý export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13">
            <a:extLst>
              <a:ext uri="{FF2B5EF4-FFF2-40B4-BE49-F238E27FC236}">
                <a16:creationId xmlns:a16="http://schemas.microsoft.com/office/drawing/2014/main" id="{F1EA9F09-0F3F-4E2B-BC22-0674F020B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2756" y="2364507"/>
            <a:ext cx="885825" cy="4746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importní </a:t>
            </a: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operace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AutoShape 12">
            <a:extLst>
              <a:ext uri="{FF2B5EF4-FFF2-40B4-BE49-F238E27FC236}">
                <a16:creationId xmlns:a16="http://schemas.microsoft.com/office/drawing/2014/main" id="{A7AD09AA-D0EF-41A5-B3E1-CDE8ABD100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2831" y="2043832"/>
            <a:ext cx="17145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" name="Text Box 11">
            <a:extLst>
              <a:ext uri="{FF2B5EF4-FFF2-40B4-BE49-F238E27FC236}">
                <a16:creationId xmlns:a16="http://schemas.microsoft.com/office/drawing/2014/main" id="{7F01A9F8-E0A3-415C-A075-785159AAA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2756" y="3199532"/>
            <a:ext cx="847725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přímý export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AutoShape 10">
            <a:extLst>
              <a:ext uri="{FF2B5EF4-FFF2-40B4-BE49-F238E27FC236}">
                <a16:creationId xmlns:a16="http://schemas.microsoft.com/office/drawing/2014/main" id="{1A43CC6C-6955-4D77-80A6-7F804FEA36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04243" y="2850282"/>
            <a:ext cx="114300" cy="336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" name="AutoShape 9">
            <a:extLst>
              <a:ext uri="{FF2B5EF4-FFF2-40B4-BE49-F238E27FC236}">
                <a16:creationId xmlns:a16="http://schemas.microsoft.com/office/drawing/2014/main" id="{BDB0BEEF-EFD6-4B22-AC41-72B27CE086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26506" y="2850282"/>
            <a:ext cx="647700" cy="336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2" name="Text Box 8">
            <a:extLst>
              <a:ext uri="{FF2B5EF4-FFF2-40B4-BE49-F238E27FC236}">
                <a16:creationId xmlns:a16="http://schemas.microsoft.com/office/drawing/2014/main" id="{665A28B9-0015-4497-B2EE-5A9B86C0E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31" y="4107582"/>
            <a:ext cx="981075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 přímými investicemi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4CE7A19D-DF16-4B4B-BBC0-DC771AAED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4206" y="4107582"/>
            <a:ext cx="1076325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bez přímých investic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AutoShape 6">
            <a:extLst>
              <a:ext uri="{FF2B5EF4-FFF2-40B4-BE49-F238E27FC236}">
                <a16:creationId xmlns:a16="http://schemas.microsoft.com/office/drawing/2014/main" id="{FA75F5A4-2C00-44D1-A1EA-DB2D36D9EE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26506" y="3698007"/>
            <a:ext cx="590550" cy="3984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5" name="AutoShape 5">
            <a:extLst>
              <a:ext uri="{FF2B5EF4-FFF2-40B4-BE49-F238E27FC236}">
                <a16:creationId xmlns:a16="http://schemas.microsoft.com/office/drawing/2014/main" id="{4245CE3F-02FD-4068-9CE1-200AE4B6AD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9006" y="3698007"/>
            <a:ext cx="371475" cy="3984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3D080C78-59BA-4607-B9DF-BDF88D0F6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7856" y="3199532"/>
            <a:ext cx="942975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účasti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Text Box 3">
            <a:extLst>
              <a:ext uri="{FF2B5EF4-FFF2-40B4-BE49-F238E27FC236}">
                <a16:creationId xmlns:a16="http://schemas.microsoft.com/office/drawing/2014/main" id="{241C8BA0-1B2A-4423-B575-E2F985583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306" y="3199532"/>
            <a:ext cx="942975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výhradní vlastnictví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AutoShape 2">
            <a:extLst>
              <a:ext uri="{FF2B5EF4-FFF2-40B4-BE49-F238E27FC236}">
                <a16:creationId xmlns:a16="http://schemas.microsoft.com/office/drawing/2014/main" id="{F2C5011B-D957-4C53-815A-9CD4D5541F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46006" y="2850282"/>
            <a:ext cx="504825" cy="336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9" name="AutoShape 1">
            <a:extLst>
              <a:ext uri="{FF2B5EF4-FFF2-40B4-BE49-F238E27FC236}">
                <a16:creationId xmlns:a16="http://schemas.microsoft.com/office/drawing/2014/main" id="{916BF8E7-608B-466D-BBCD-3354DF0CFA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6131" y="2850282"/>
            <a:ext cx="523875" cy="336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8207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nejvýznamnějšími a nejznámějšími metodami vstupu;</a:t>
            </a:r>
          </a:p>
          <a:p>
            <a:pPr algn="just"/>
            <a:r>
              <a:rPr lang="cs-CZ" sz="1400" dirty="0"/>
              <a:t>představují směnu zboží a služeb jedné země s jinými státy, což jí umožňuje překonávat bariéry domácích omezení;</a:t>
            </a:r>
          </a:p>
          <a:p>
            <a:pPr algn="just"/>
            <a:r>
              <a:rPr lang="cs-CZ" sz="1400" dirty="0"/>
              <a:t>jsou realizovány na základě smluvních vztahů s obchodními partnery – prostředníci, výhradní prodejci, obchodní zástupci, komisionáři, mandatáři a další;</a:t>
            </a:r>
          </a:p>
          <a:p>
            <a:pPr algn="just"/>
            <a:r>
              <a:rPr lang="cs-CZ" sz="1400" dirty="0"/>
              <a:t>volba práva při uzavírání smluv s těmito obchodními partnery vychází v České republice z ustanovení ………………………………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b="1" dirty="0"/>
              <a:t>Formy:</a:t>
            </a:r>
          </a:p>
          <a:p>
            <a:pPr lvl="1" algn="just"/>
            <a:r>
              <a:rPr lang="cs-CZ" sz="1400" dirty="0"/>
              <a:t>přímá </a:t>
            </a:r>
          </a:p>
          <a:p>
            <a:pPr lvl="1" algn="just"/>
            <a:r>
              <a:rPr lang="cs-CZ" sz="1400" dirty="0"/>
              <a:t>nepřímá</a:t>
            </a:r>
          </a:p>
          <a:p>
            <a:pPr lvl="1" algn="just"/>
            <a:r>
              <a:rPr lang="cs-CZ" sz="1400" dirty="0"/>
              <a:t>kooperativní</a:t>
            </a:r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Exportní operace</a:t>
            </a:r>
          </a:p>
        </p:txBody>
      </p:sp>
    </p:spTree>
    <p:extLst>
      <p:ext uri="{BB962C8B-B14F-4D97-AF65-F5344CB8AC3E}">
        <p14:creationId xmlns:p14="http://schemas.microsoft.com/office/powerpoint/2010/main" val="126995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producenti nebo obchodníci prodávají své produkty přímo importérům nebo kupujícím na zahraničním trhu; </a:t>
            </a:r>
          </a:p>
          <a:p>
            <a:pPr algn="just"/>
            <a:r>
              <a:rPr lang="cs-CZ" sz="1400" dirty="0"/>
              <a:t>realizace přímého exportu předpokládá vytvoření sítě prodejních reprezentantů (prostředníků a zprostředkovatelů) na zahraničních trzích a implementaci exportního marketingu. 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b="1" dirty="0"/>
              <a:t>Bez přímých investic </a:t>
            </a:r>
            <a:r>
              <a:rPr lang="cs-CZ" sz="1400" dirty="0"/>
              <a:t>– prostřednictvím cizích distribučních orgánů v zahraničí</a:t>
            </a:r>
          </a:p>
          <a:p>
            <a:pPr lvl="1" algn="just"/>
            <a:r>
              <a:rPr lang="cs-CZ" sz="1400" dirty="0"/>
              <a:t>všem zájemcům</a:t>
            </a:r>
          </a:p>
          <a:p>
            <a:pPr lvl="1" algn="just"/>
            <a:r>
              <a:rPr lang="cs-CZ" sz="1400" dirty="0"/>
              <a:t>výhradnímu importérovi (generálnímu zástupci)</a:t>
            </a:r>
          </a:p>
          <a:p>
            <a:pPr algn="just"/>
            <a:r>
              <a:rPr lang="cs-CZ" sz="1400" b="1" dirty="0"/>
              <a:t>S přímými investicemi </a:t>
            </a:r>
            <a:r>
              <a:rPr lang="cs-CZ" sz="1400" dirty="0"/>
              <a:t>– vlastními distribučními orgány</a:t>
            </a:r>
          </a:p>
          <a:p>
            <a:pPr lvl="1" algn="just"/>
            <a:r>
              <a:rPr lang="cs-CZ" sz="1400" dirty="0"/>
              <a:t>reprezentační kanceláře</a:t>
            </a:r>
          </a:p>
          <a:p>
            <a:pPr lvl="1" algn="just"/>
            <a:r>
              <a:rPr lang="cs-CZ" sz="1400" dirty="0"/>
              <a:t>pobočky</a:t>
            </a:r>
          </a:p>
          <a:p>
            <a:pPr lvl="1" algn="just"/>
            <a:r>
              <a:rPr lang="cs-CZ" sz="1400" dirty="0"/>
              <a:t>dceřiné společnosti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Přímý export</a:t>
            </a:r>
          </a:p>
        </p:txBody>
      </p:sp>
    </p:spTree>
    <p:extLst>
      <p:ext uri="{BB962C8B-B14F-4D97-AF65-F5344CB8AC3E}">
        <p14:creationId xmlns:p14="http://schemas.microsoft.com/office/powerpoint/2010/main" val="217656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Subjekty makroekonomického typu</a:t>
            </a:r>
          </a:p>
          <a:p>
            <a:pPr lvl="1"/>
            <a:r>
              <a:rPr lang="cs-CZ" sz="1800" dirty="0"/>
              <a:t>Národní ekonomiky</a:t>
            </a:r>
          </a:p>
          <a:p>
            <a:pPr lvl="1"/>
            <a:r>
              <a:rPr lang="cs-CZ" sz="1800" dirty="0"/>
              <a:t>Mezinárodní integrační seskupení</a:t>
            </a:r>
          </a:p>
          <a:p>
            <a:pPr lvl="1"/>
            <a:r>
              <a:rPr lang="cs-CZ" sz="1800" dirty="0"/>
              <a:t>Mezinárodní organizace a instituce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Subjekty mikroekonomického typu</a:t>
            </a:r>
          </a:p>
          <a:p>
            <a:pPr lvl="1"/>
            <a:r>
              <a:rPr lang="cs-CZ" sz="1800" dirty="0"/>
              <a:t>Podnikatelské subjekty</a:t>
            </a:r>
          </a:p>
          <a:p>
            <a:pPr lvl="1"/>
            <a:r>
              <a:rPr lang="cs-CZ" sz="1800" dirty="0"/>
              <a:t>Nadnárodní podniky</a:t>
            </a:r>
          </a:p>
          <a:p>
            <a:pPr lvl="1"/>
            <a:endParaRPr lang="cs-CZ" sz="1800" dirty="0"/>
          </a:p>
          <a:p>
            <a:r>
              <a:rPr lang="cs-CZ" sz="1800" dirty="0"/>
              <a:t>Tradiční ekonomická triáda</a:t>
            </a:r>
          </a:p>
          <a:p>
            <a:r>
              <a:rPr lang="cs-CZ" sz="1800" dirty="0"/>
              <a:t>Potenciální světová ekonomická centra</a:t>
            </a:r>
          </a:p>
          <a:p>
            <a:r>
              <a:rPr lang="cs-CZ" sz="1800" dirty="0"/>
              <a:t>BRICS</a:t>
            </a:r>
          </a:p>
          <a:p>
            <a:pPr lvl="1"/>
            <a:endParaRPr lang="cs-CZ" sz="18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Subjekty a centra světové ekonomiky</a:t>
            </a:r>
          </a:p>
        </p:txBody>
      </p:sp>
    </p:spTree>
    <p:extLst>
      <p:ext uri="{BB962C8B-B14F-4D97-AF65-F5344CB8AC3E}">
        <p14:creationId xmlns:p14="http://schemas.microsoft.com/office/powerpoint/2010/main" val="385452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realizována prostřednictvím prodeje nezávislým obchodním článkům na tuzemském trhu, kteří umísťují produkty na zahraniční trhy pro konečné spotřebitele; </a:t>
            </a:r>
          </a:p>
          <a:p>
            <a:pPr algn="just"/>
            <a:r>
              <a:rPr lang="cs-CZ" sz="1400" dirty="0"/>
              <a:t>využívání běžných obchodních článků (prostředníci, zprostředkovatelé) a také exportních společenství a exportních organizací.</a:t>
            </a:r>
          </a:p>
          <a:p>
            <a:pPr algn="just"/>
            <a:r>
              <a:rPr lang="cs-CZ" sz="1400" dirty="0"/>
              <a:t>Některé typy exportních reprezentantů (</a:t>
            </a:r>
            <a:r>
              <a:rPr lang="cs-CZ" sz="1400" dirty="0" err="1"/>
              <a:t>Kotabe</a:t>
            </a:r>
            <a:r>
              <a:rPr lang="cs-CZ" sz="1400" dirty="0"/>
              <a:t> &amp; </a:t>
            </a:r>
            <a:r>
              <a:rPr lang="cs-CZ" sz="1400" dirty="0" err="1"/>
              <a:t>Helsen</a:t>
            </a:r>
            <a:r>
              <a:rPr lang="cs-CZ" sz="1400" dirty="0"/>
              <a:t>, 2001):</a:t>
            </a:r>
          </a:p>
          <a:p>
            <a:pPr lvl="1" algn="just"/>
            <a:r>
              <a:rPr lang="cs-CZ" sz="1300" i="1" dirty="0"/>
              <a:t>Kombinovaný exportní manažer</a:t>
            </a:r>
            <a:r>
              <a:rPr lang="cs-CZ" sz="1300" dirty="0"/>
              <a:t> vystupuje jako exportní oddělení pro malé exportéry nebo větší producenty s malým zahraničním prodejem. Manažer operuje na základě zplnomocnění (komisionářství). </a:t>
            </a:r>
          </a:p>
          <a:p>
            <a:pPr lvl="1" algn="just"/>
            <a:r>
              <a:rPr lang="cs-CZ" sz="1300" i="1" dirty="0"/>
              <a:t>Exportní obchodní firma</a:t>
            </a:r>
            <a:r>
              <a:rPr lang="cs-CZ" sz="1300" dirty="0"/>
              <a:t> (exportní obchodník, komisionář) nakupuje a prodává na svůj vlastní účet a přebírá veškerou zodpovědnost za export produktů. </a:t>
            </a:r>
          </a:p>
          <a:p>
            <a:pPr lvl="1" algn="just"/>
            <a:r>
              <a:rPr lang="cs-CZ" sz="1300" i="1" dirty="0"/>
              <a:t>Exportní broker</a:t>
            </a:r>
            <a:r>
              <a:rPr lang="cs-CZ" sz="1300" dirty="0"/>
              <a:t> je subjekt, který propojuje (dává dohromady) zahraničního kupujícího a tuzemského producenta s cílem exportního prodeje a získává provizi za realizaci kontaktu, jehož výsledkem je prodej.</a:t>
            </a:r>
          </a:p>
          <a:p>
            <a:pPr lvl="1" algn="just"/>
            <a:r>
              <a:rPr lang="cs-CZ" sz="1300" i="1" dirty="0"/>
              <a:t>Exportní obchodní dům</a:t>
            </a:r>
            <a:r>
              <a:rPr lang="cs-CZ" sz="1300" dirty="0"/>
              <a:t> zastupuje své klienty, ale neprovádí samotné nákupy a hledají pro své klienty ty nejlepší nákupy a prodeje.</a:t>
            </a:r>
          </a:p>
          <a:p>
            <a:pPr lvl="1" algn="just"/>
            <a:r>
              <a:rPr lang="cs-CZ" sz="1300" i="1" dirty="0"/>
              <a:t>Obchodní společnosti</a:t>
            </a:r>
            <a:r>
              <a:rPr lang="cs-CZ" sz="1300" dirty="0"/>
              <a:t> jsou velké zahraniční společnosti angažované v exportu a importu. Nakupují produkty na svůj účet v zahraničí a provádí export nakoupeného zboží do své země.</a:t>
            </a:r>
            <a:endParaRPr lang="cs-CZ" sz="13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Nepřímý export</a:t>
            </a:r>
          </a:p>
        </p:txBody>
      </p:sp>
    </p:spTree>
    <p:extLst>
      <p:ext uri="{BB962C8B-B14F-4D97-AF65-F5344CB8AC3E}">
        <p14:creationId xmlns:p14="http://schemas.microsoft.com/office/powerpoint/2010/main" val="162087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formu exportu, při které podniky vstupují do spolupráce s ostatními podniky, tuzemskými nebo zahraničními;</a:t>
            </a:r>
          </a:p>
          <a:p>
            <a:pPr algn="just"/>
            <a:r>
              <a:rPr lang="cs-CZ" sz="1400" dirty="0"/>
              <a:t>nejpopulárnější forma kooperativního exportu je </a:t>
            </a:r>
            <a:r>
              <a:rPr lang="cs-CZ" sz="1400" dirty="0" err="1"/>
              <a:t>piggyback</a:t>
            </a:r>
            <a:r>
              <a:rPr lang="cs-CZ" sz="1400" dirty="0"/>
              <a:t> export (</a:t>
            </a:r>
            <a:r>
              <a:rPr lang="cs-CZ" sz="1400" dirty="0" err="1"/>
              <a:t>piggybacking</a:t>
            </a:r>
            <a:r>
              <a:rPr lang="cs-CZ" sz="1400" dirty="0"/>
              <a:t>);</a:t>
            </a:r>
          </a:p>
          <a:p>
            <a:pPr algn="just"/>
            <a:r>
              <a:rPr lang="cs-CZ" sz="1400" dirty="0" err="1"/>
              <a:t>piggybacking</a:t>
            </a:r>
            <a:r>
              <a:rPr lang="cs-CZ" sz="1400" dirty="0"/>
              <a:t> využívá zahraniční distribuční síť ostatních podniků (tuzemských nebo zahraničních) pro prodej svých produktů na zahraničních trzích.</a:t>
            </a:r>
            <a:endParaRPr lang="cs-CZ" sz="14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Kooperativní export</a:t>
            </a:r>
          </a:p>
        </p:txBody>
      </p:sp>
    </p:spTree>
    <p:extLst>
      <p:ext uri="{BB962C8B-B14F-4D97-AF65-F5344CB8AC3E}">
        <p14:creationId xmlns:p14="http://schemas.microsoft.com/office/powerpoint/2010/main" val="140493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operace představující nákup zboží nebo služeb od podniku v jiné zemi. </a:t>
            </a:r>
          </a:p>
          <a:p>
            <a:pPr algn="just"/>
            <a:r>
              <a:rPr lang="cs-CZ" sz="1400" dirty="0"/>
              <a:t>mohou probíhat dvěma způsoby :</a:t>
            </a:r>
          </a:p>
          <a:p>
            <a:pPr lvl="1" algn="just"/>
            <a:r>
              <a:rPr lang="cs-CZ" sz="1400" dirty="0"/>
              <a:t>zajištění spotřebitelského a průmyslového zboží nezávislými jednotlivci a podniky bez vztahu ke kupujícímu – nižší cena za kvalitnější zboží,</a:t>
            </a:r>
          </a:p>
          <a:p>
            <a:pPr lvl="1" algn="just"/>
            <a:r>
              <a:rPr lang="cs-CZ" sz="1400" dirty="0"/>
              <a:t>zajištění zboží a služeb prostřednictvím podniků, které jsou součástí dodavatelských řetězců – diverzifikace dodavatelů.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Tři typy importérů:</a:t>
            </a:r>
          </a:p>
          <a:p>
            <a:pPr lvl="1" algn="just"/>
            <a:r>
              <a:rPr lang="cs-CZ" sz="1400" dirty="0"/>
              <a:t>vyhledávající jakékoli produkty po celém světě, které lze dovézt a prodat, jedná je o určité typy zboží použitelné globálně po celém světě a vytvářející zisk pro podnik (typické globální zboží);</a:t>
            </a:r>
          </a:p>
          <a:p>
            <a:pPr lvl="1" algn="just"/>
            <a:r>
              <a:rPr lang="cs-CZ" sz="1400" dirty="0"/>
              <a:t>import vyhledávající zahraniční zdroje poskytnutím co nejvyšší kvality za co nejnižší ceny;</a:t>
            </a:r>
          </a:p>
          <a:p>
            <a:pPr lvl="1" algn="just"/>
            <a:r>
              <a:rPr lang="cs-CZ" sz="1400" dirty="0"/>
              <a:t>využívající zahraniční zdroje jako část jejich globálního dodavatelského řetězce.</a:t>
            </a:r>
          </a:p>
          <a:p>
            <a:pPr algn="just"/>
            <a:r>
              <a:rPr lang="cs-CZ" sz="1400" dirty="0"/>
              <a:t>K realizaci importních obchodních operací se využívají importní brokeři, kteří pomáhají importérovi s vyřízením a provedením celního řízení.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Importní operace</a:t>
            </a:r>
          </a:p>
        </p:txBody>
      </p:sp>
    </p:spTree>
    <p:extLst>
      <p:ext uri="{BB962C8B-B14F-4D97-AF65-F5344CB8AC3E}">
        <p14:creationId xmlns:p14="http://schemas.microsoft.com/office/powerpoint/2010/main" val="52588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V případě, že je podnik kapitálově slabý nebo není ochoten převádět větší kapitálové investice do zahraničí, tak realizuje aktivity bez přímých investic, tzv. smluvní metody. </a:t>
            </a:r>
          </a:p>
          <a:p>
            <a:pPr marL="0" indent="0" algn="just">
              <a:buNone/>
            </a:pPr>
            <a:r>
              <a:rPr lang="cs-CZ" sz="1400" dirty="0"/>
              <a:t>Mezi tyto aktivity patří  </a:t>
            </a:r>
          </a:p>
          <a:p>
            <a:pPr algn="just"/>
            <a:r>
              <a:rPr lang="cs-CZ" sz="1400" b="1" dirty="0"/>
              <a:t>licenční obchody </a:t>
            </a:r>
            <a:r>
              <a:rPr lang="cs-CZ" sz="1400" dirty="0"/>
              <a:t>– založeny na prodeji práv zahraničnímu subjektu k využívání vynálezu, užitného nebo průmyslového vzoru nebo ochranných zařízení (ochranné známky nebo obchodního jména)</a:t>
            </a:r>
          </a:p>
          <a:p>
            <a:pPr lvl="1" algn="just"/>
            <a:r>
              <a:rPr lang="cs-CZ" sz="1400" dirty="0"/>
              <a:t>patentové licence</a:t>
            </a:r>
          </a:p>
          <a:p>
            <a:pPr lvl="1" algn="just"/>
            <a:r>
              <a:rPr lang="cs-CZ" sz="1400" dirty="0"/>
              <a:t>licence know-how</a:t>
            </a:r>
          </a:p>
          <a:p>
            <a:pPr lvl="1" algn="just"/>
            <a:r>
              <a:rPr lang="cs-CZ" sz="1400" dirty="0" err="1"/>
              <a:t>frachisingové</a:t>
            </a:r>
            <a:r>
              <a:rPr lang="cs-CZ" sz="1400" dirty="0"/>
              <a:t> licence (business </a:t>
            </a:r>
            <a:r>
              <a:rPr lang="cs-CZ" sz="1400" dirty="0" err="1"/>
              <a:t>format</a:t>
            </a:r>
            <a:r>
              <a:rPr lang="cs-CZ" sz="1400" dirty="0"/>
              <a:t> </a:t>
            </a:r>
            <a:r>
              <a:rPr lang="cs-CZ" sz="1400" dirty="0" err="1"/>
              <a:t>franchising</a:t>
            </a:r>
            <a:r>
              <a:rPr lang="cs-CZ" sz="1400" dirty="0"/>
              <a:t>, distribuční </a:t>
            </a:r>
            <a:r>
              <a:rPr lang="cs-CZ" sz="1400" dirty="0" err="1"/>
              <a:t>franchising</a:t>
            </a:r>
            <a:r>
              <a:rPr lang="cs-CZ" sz="1400" dirty="0"/>
              <a:t>, přímý </a:t>
            </a:r>
            <a:r>
              <a:rPr lang="cs-CZ" sz="1400" dirty="0" err="1"/>
              <a:t>franchising</a:t>
            </a:r>
            <a:r>
              <a:rPr lang="cs-CZ" sz="1400" dirty="0"/>
              <a:t>, master-</a:t>
            </a:r>
            <a:r>
              <a:rPr lang="cs-CZ" sz="1400" dirty="0" err="1"/>
              <a:t>franchising</a:t>
            </a:r>
            <a:r>
              <a:rPr lang="cs-CZ" sz="1400" dirty="0"/>
              <a:t>, area </a:t>
            </a:r>
            <a:r>
              <a:rPr lang="cs-CZ" sz="1400" dirty="0" err="1"/>
              <a:t>representation</a:t>
            </a:r>
            <a:r>
              <a:rPr lang="cs-CZ" sz="1400" dirty="0"/>
              <a:t> </a:t>
            </a:r>
            <a:r>
              <a:rPr lang="cs-CZ" sz="1400" dirty="0" err="1"/>
              <a:t>agreement</a:t>
            </a:r>
            <a:r>
              <a:rPr lang="cs-CZ" sz="1400" dirty="0"/>
              <a:t>)</a:t>
            </a:r>
          </a:p>
          <a:p>
            <a:pPr algn="just"/>
            <a:r>
              <a:rPr lang="cs-CZ" sz="1400" b="1" dirty="0"/>
              <a:t>výrobní kooperace – </a:t>
            </a:r>
            <a:r>
              <a:rPr lang="cs-CZ" sz="1400" dirty="0"/>
              <a:t>jsou založeny na rozdělení výrobního programu mezi výrobce z různých zemí, aniž by došlo k jejich kapitálovému spojení nebo dokonce sloučení</a:t>
            </a:r>
            <a:endParaRPr lang="cs-CZ" sz="1400" b="1" dirty="0"/>
          </a:p>
          <a:p>
            <a:pPr algn="just"/>
            <a:r>
              <a:rPr lang="cs-CZ" sz="1400" b="1" dirty="0"/>
              <a:t>smlouvy o managementu </a:t>
            </a:r>
            <a:r>
              <a:rPr lang="cs-CZ" sz="1400" dirty="0"/>
              <a:t>– zvláštním smluvním typem, jehož předmětem je poskytnutí řídících činností a znalostí a řídících pracovníků na dobu určitou za úplatu, která může mít podobu procenta z tržeb, získání akcií atd.</a:t>
            </a:r>
          </a:p>
          <a:p>
            <a:pPr algn="just"/>
            <a:r>
              <a:rPr lang="cs-CZ" sz="1400" b="1" dirty="0"/>
              <a:t>zušlechťovací operace </a:t>
            </a:r>
            <a:r>
              <a:rPr lang="cs-CZ" sz="1400" dirty="0"/>
              <a:t>– zpracování nebo přepracování surovin, materiálů nebo polotovarů do vyššího stupně finality, případně do konečné podoby hotového výrobku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Smluvní metody</a:t>
            </a:r>
          </a:p>
        </p:txBody>
      </p:sp>
    </p:spTree>
    <p:extLst>
      <p:ext uri="{BB962C8B-B14F-4D97-AF65-F5344CB8AC3E}">
        <p14:creationId xmlns:p14="http://schemas.microsoft.com/office/powerpoint/2010/main" val="221168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200" dirty="0"/>
              <a:t>metody vstupu na zahraniční trhy, které sebou nesou významné investice;</a:t>
            </a:r>
          </a:p>
          <a:p>
            <a:pPr algn="just"/>
            <a:r>
              <a:rPr lang="cs-CZ" sz="1200" dirty="0"/>
              <a:t>tyto investice mohou mít charakter investic portfoliových nebo přímých.</a:t>
            </a:r>
          </a:p>
          <a:p>
            <a:pPr algn="just"/>
            <a:endParaRPr lang="cs-CZ" sz="1200" dirty="0"/>
          </a:p>
          <a:p>
            <a:pPr algn="just"/>
            <a:r>
              <a:rPr lang="cs-CZ" sz="1200" b="1" dirty="0"/>
              <a:t>Portfoliové investice </a:t>
            </a:r>
            <a:r>
              <a:rPr lang="cs-CZ" sz="1200" dirty="0"/>
              <a:t>představují pasivní držení cenných papírů, jako jsou zahraniční akcie, dluhopisy nebo jiná finanční aktiva. Držení těchto cenných papírů však s sebou nepřináší investorovi možnost aktivně se podílet na řízení nebo kontrole podniku, do kterého bylo takto investováno.</a:t>
            </a:r>
          </a:p>
          <a:p>
            <a:pPr algn="just"/>
            <a:endParaRPr lang="cs-CZ" sz="1200" dirty="0"/>
          </a:p>
          <a:p>
            <a:pPr algn="just"/>
            <a:r>
              <a:rPr lang="cs-CZ" sz="1200" b="1" dirty="0"/>
              <a:t>Přímé zahraniční investice </a:t>
            </a:r>
            <a:r>
              <a:rPr lang="cs-CZ" sz="1200" dirty="0"/>
              <a:t>představují investice, jejichž účelem je založení, získání nebo rozšíření trvalých (dlouhodobých) ekonomických vztahů mezi investorem jedné země a podnikem se sídlem v jiné zemi. </a:t>
            </a:r>
          </a:p>
          <a:p>
            <a:pPr algn="just"/>
            <a:r>
              <a:rPr lang="cs-CZ" sz="1200" dirty="0"/>
              <a:t>Pojem „přímé zahraniční investice“ je dán v České republice Devizovým zákonem č. 219/1995 Sb., který jej definuje jako „vynaložení peněžních prostředků nebo penězi ocenitelných majetkových hodnot či majetkových práv za účelem založení, získání nebo rozšíření trvalých ekonomických vztahů investujícího tuzemce na podnikání v zahraničí nebo investujícího cizozemce na podnikání v tuzemsku, a to některou z těchto forem:</a:t>
            </a:r>
          </a:p>
          <a:p>
            <a:pPr lvl="1" algn="just"/>
            <a:r>
              <a:rPr lang="cs-CZ" sz="1200" dirty="0"/>
              <a:t>vznik nebo získání výlučného podílu na podnikání včetně jeho rozšíření,</a:t>
            </a:r>
          </a:p>
          <a:p>
            <a:pPr lvl="1" algn="just"/>
            <a:r>
              <a:rPr lang="cs-CZ" sz="1200" dirty="0"/>
              <a:t>účast na nově vzniklém nebo existujícím podnikání, jestliže investor vlastní nebo získá nejméně 10% podílu na obchodním jmění nebo nejméně 10% hlasovacích práv,</a:t>
            </a:r>
          </a:p>
          <a:p>
            <a:pPr lvl="1" algn="just"/>
            <a:r>
              <a:rPr lang="cs-CZ" sz="1200" dirty="0"/>
              <a:t>finanční úvěr na 5 nebo více let, poskytnutý investorem na podnikání, na němž má investor účast podle bodu 1. a 2., nebo úvěr spojený s dohodou o podílu na rozdělení zisku, </a:t>
            </a:r>
          </a:p>
          <a:p>
            <a:pPr lvl="1" algn="just"/>
            <a:r>
              <a:rPr lang="cs-CZ" sz="1200" dirty="0"/>
              <a:t>užití zisku ze stávající přímé investice do této investice (reinvestice zisku).“ (Devizový zákon 219/1995Sb.)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Investiční metody</a:t>
            </a:r>
          </a:p>
        </p:txBody>
      </p:sp>
    </p:spTree>
    <p:extLst>
      <p:ext uri="{BB962C8B-B14F-4D97-AF65-F5344CB8AC3E}">
        <p14:creationId xmlns:p14="http://schemas.microsoft.com/office/powerpoint/2010/main" val="79917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Přímá investice zahrnuje </a:t>
            </a:r>
          </a:p>
          <a:p>
            <a:pPr lvl="1" algn="just"/>
            <a:r>
              <a:rPr lang="cs-CZ" sz="1400" b="1" dirty="0"/>
              <a:t>přímo vlastněné afilace</a:t>
            </a:r>
            <a:r>
              <a:rPr lang="cs-CZ" sz="1400" dirty="0"/>
              <a:t>;</a:t>
            </a:r>
          </a:p>
          <a:p>
            <a:pPr lvl="1" algn="just"/>
            <a:r>
              <a:rPr lang="cs-CZ" sz="1400" b="1" dirty="0"/>
              <a:t>nepřímo vlastněné afilace</a:t>
            </a:r>
            <a:r>
              <a:rPr lang="cs-CZ" sz="1400" dirty="0"/>
              <a:t>, které se podle procenta podílu investora na základním kapitálu nebo hlasovacích právech dělí na dceřiné společnosti (více než 50% podíl), přidružené společnosti (10 – 50% podíl), spřátelené společnosti (méně než 20% podíl) a pobočky (100% vlastněná trvalá zastoupení nebo kanceláře přímého investora; pozemky a stavby přímo vlastněné nerezidentem; mobilní zařízení operující v ekonomice alespoň 1 rok).</a:t>
            </a:r>
          </a:p>
          <a:p>
            <a:pPr marL="457200" lvl="1" indent="0" algn="just">
              <a:buNone/>
            </a:pPr>
            <a:endParaRPr lang="cs-CZ" sz="1400" dirty="0"/>
          </a:p>
          <a:p>
            <a:pPr algn="just"/>
            <a:r>
              <a:rPr lang="cs-CZ" sz="1400" dirty="0"/>
              <a:t>Za součást přímé zahraniční investice je považován (Česká národní banka, 2007):</a:t>
            </a:r>
          </a:p>
          <a:p>
            <a:pPr lvl="1" algn="just"/>
            <a:r>
              <a:rPr lang="cs-CZ" sz="1400" b="1" dirty="0"/>
              <a:t>podíl na základním kapitálu </a:t>
            </a:r>
            <a:r>
              <a:rPr lang="cs-CZ" sz="1400" dirty="0"/>
              <a:t>(vklad nerezidenta do základního kapitálu společnosti);</a:t>
            </a:r>
          </a:p>
          <a:p>
            <a:pPr lvl="1" algn="just"/>
            <a:r>
              <a:rPr lang="cs-CZ" sz="1400" b="1" dirty="0"/>
              <a:t>reinvestovaný zisk </a:t>
            </a:r>
            <a:r>
              <a:rPr lang="cs-CZ" sz="1400" dirty="0"/>
              <a:t>(podíl přímého investora na hospodářském výsledku nerozděleném formou dividend);</a:t>
            </a:r>
          </a:p>
          <a:p>
            <a:pPr lvl="1" algn="just"/>
            <a:r>
              <a:rPr lang="cs-CZ" sz="1400" b="1" dirty="0"/>
              <a:t>ostatní kapitál </a:t>
            </a:r>
            <a:r>
              <a:rPr lang="cs-CZ" sz="1400" dirty="0"/>
              <a:t>(přijaté a poskytnuté úvěry zachyceny v mezipodnikových pohledávkách a závazcích) .</a:t>
            </a:r>
          </a:p>
          <a:p>
            <a:pPr lvl="1"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197858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b="1" dirty="0" err="1"/>
              <a:t>Greenfield</a:t>
            </a:r>
            <a:r>
              <a:rPr lang="cs-CZ" sz="1400" b="1" dirty="0"/>
              <a:t> investice </a:t>
            </a:r>
            <a:r>
              <a:rPr lang="cs-CZ" sz="1400" dirty="0"/>
              <a:t>(investice na zelené louce) – kapitálové vstupy, při kterých zahraniční investor buduje nové podniky, zařízení.</a:t>
            </a:r>
          </a:p>
          <a:p>
            <a:pPr algn="just"/>
            <a:r>
              <a:rPr lang="cs-CZ" sz="1400" b="1" dirty="0"/>
              <a:t>Mezinárodní fúze </a:t>
            </a:r>
            <a:r>
              <a:rPr lang="cs-CZ" sz="1400" dirty="0"/>
              <a:t>– splynutím dochází k takovému spojení podniků, při kterém splývající podniky zanikají a vzniká podnik nový.</a:t>
            </a:r>
          </a:p>
          <a:p>
            <a:pPr algn="just"/>
            <a:r>
              <a:rPr lang="cs-CZ" sz="1400" b="1" dirty="0"/>
              <a:t>Mezinárodní akvizice </a:t>
            </a:r>
            <a:r>
              <a:rPr lang="cs-CZ" sz="1400" dirty="0"/>
              <a:t>– pohlcení (převzetí) jednoho podniku druhým, většinou větším podnikem, v němž se pohlcený podnik pozvolna rozpouští.</a:t>
            </a:r>
          </a:p>
          <a:p>
            <a:pPr algn="just"/>
            <a:r>
              <a:rPr lang="cs-CZ" sz="1400" b="1" dirty="0" err="1"/>
              <a:t>Brownfield</a:t>
            </a:r>
            <a:r>
              <a:rPr lang="cs-CZ" sz="1400" b="1" dirty="0"/>
              <a:t> investice </a:t>
            </a:r>
            <a:r>
              <a:rPr lang="cs-CZ" sz="1400" dirty="0"/>
              <a:t>– revitalizace nedostatečně využívaných nemovitostí.</a:t>
            </a:r>
          </a:p>
          <a:p>
            <a:pPr algn="just"/>
            <a:r>
              <a:rPr lang="cs-CZ" sz="1400" b="1" dirty="0"/>
              <a:t>Joint </a:t>
            </a:r>
            <a:r>
              <a:rPr lang="cs-CZ" sz="1400" b="1" dirty="0" err="1"/>
              <a:t>ventures</a:t>
            </a:r>
            <a:r>
              <a:rPr lang="cs-CZ" sz="1400" b="1" dirty="0"/>
              <a:t> (společné podnikání) </a:t>
            </a:r>
            <a:r>
              <a:rPr lang="cs-CZ" sz="1400" dirty="0"/>
              <a:t>– představuje spolupráci dvou nebo více partnerů s vlastní organizační formou s cílem realizace společného podnikatelského záměru. </a:t>
            </a:r>
          </a:p>
          <a:p>
            <a:pPr lvl="1" algn="just"/>
            <a:r>
              <a:rPr lang="cs-CZ" sz="1400" dirty="0"/>
              <a:t>Institucionální Joint </a:t>
            </a:r>
            <a:r>
              <a:rPr lang="cs-CZ" sz="1400" dirty="0" err="1"/>
              <a:t>Ventures</a:t>
            </a:r>
            <a:r>
              <a:rPr lang="cs-CZ" sz="1400" dirty="0"/>
              <a:t> zahrnují veškeré situace, kdy je investory vytvořena právnická osoba mající vlastní právní subjektivitu. </a:t>
            </a:r>
          </a:p>
          <a:p>
            <a:pPr lvl="1" algn="just"/>
            <a:r>
              <a:rPr lang="cs-CZ" sz="1400" dirty="0"/>
              <a:t>Smluvní Joint </a:t>
            </a:r>
            <a:r>
              <a:rPr lang="cs-CZ" sz="1400" dirty="0" err="1"/>
              <a:t>Ventures</a:t>
            </a:r>
            <a:r>
              <a:rPr lang="cs-CZ" sz="1400" dirty="0"/>
              <a:t> nevzniká právnická osoba, ale investoři se pouze smluvně zavazují ke spolupráci a upravují mezi sebou práva a povinnosti z toho vyplývající. </a:t>
            </a:r>
          </a:p>
          <a:p>
            <a:pPr algn="just"/>
            <a:r>
              <a:rPr lang="cs-CZ" sz="1400" b="1" dirty="0"/>
              <a:t>Strategické aliance </a:t>
            </a:r>
            <a:r>
              <a:rPr lang="cs-CZ" sz="1400" dirty="0"/>
              <a:t>- organizační forma tvořena dvěma nebo více vzájemně samostatnými organizačními jednotkami, která působí jako relativně autonomní podnikatelská jednotka. Cílem této jednotky je aktivovat a zhodnocovat efekty spolupráce strategických partnerů ve zvolné oblasti podnikatelské činnosti. </a:t>
            </a:r>
          </a:p>
          <a:p>
            <a:pPr lvl="1"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Podoby přímých zahraničních investic</a:t>
            </a:r>
          </a:p>
        </p:txBody>
      </p:sp>
    </p:spTree>
    <p:extLst>
      <p:ext uri="{BB962C8B-B14F-4D97-AF65-F5344CB8AC3E}">
        <p14:creationId xmlns:p14="http://schemas.microsoft.com/office/powerpoint/2010/main" val="96567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/>
              <a:t>Podstatou je svázání dvou nebo více obchodních transakcí za účelem dosažení stanoveného cíle.</a:t>
            </a:r>
          </a:p>
          <a:p>
            <a:pPr algn="just"/>
            <a:r>
              <a:rPr lang="cs-CZ" sz="1100" dirty="0"/>
              <a:t> Cílem těchto obchodů bývá nejčastěji překonávání protekcionistických překážek obchodu, zajištění úhrady za dodávku zboží, snaha o proniknutí na těžko dostupné trhy a využívání cenových a kurzových rozdílů na jednotlivých trzích.</a:t>
            </a:r>
          </a:p>
          <a:p>
            <a:pPr algn="just"/>
            <a:r>
              <a:rPr lang="cs-CZ" sz="1100" dirty="0"/>
              <a:t>Legislativa – např. smlouva o budoucí smlouvě.</a:t>
            </a:r>
          </a:p>
          <a:p>
            <a:pPr algn="just"/>
            <a:endParaRPr lang="cs-CZ" sz="1100" dirty="0"/>
          </a:p>
          <a:p>
            <a:pPr algn="just"/>
            <a:r>
              <a:rPr lang="cs-CZ" sz="1100" b="1" dirty="0"/>
              <a:t>Kompenzace</a:t>
            </a:r>
            <a:r>
              <a:rPr lang="cs-CZ" sz="1100" dirty="0"/>
              <a:t> přestavují výměnné obchodní transakce mezi obchodními partnery ze dvou nebo více zemí.  Kompenzace předpokládají hodnotovou vyrovnanost obchodních operací (vývozu a dovozu) každé země tak, aby nedocházelo k pohybu plateb přes hranice zemí. Formy: firemní barter, kompenzace rozšířené, kompenzace globální.</a:t>
            </a:r>
          </a:p>
          <a:p>
            <a:pPr algn="just"/>
            <a:r>
              <a:rPr lang="cs-CZ" sz="1100" b="1" dirty="0"/>
              <a:t>Protinákupy</a:t>
            </a:r>
            <a:r>
              <a:rPr lang="cs-CZ" sz="1100" dirty="0"/>
              <a:t> jsou založeny na závazku zahraničního dodavatele dodat sjednané produkty a zároveň nakoupit určité produkty v zemi dovozu. </a:t>
            </a:r>
          </a:p>
          <a:p>
            <a:pPr algn="just"/>
            <a:r>
              <a:rPr lang="cs-CZ" sz="1100" b="1" dirty="0" err="1"/>
              <a:t>Buyback</a:t>
            </a:r>
            <a:r>
              <a:rPr lang="cs-CZ" sz="1100" dirty="0"/>
              <a:t> je obchodní transakce, během níž dodavatel strojů, zařízení nebo technologie přijímá jako úhradu kupní ceny část produkce vytvořené dodaným zařízením od zahraničního odběratele.</a:t>
            </a:r>
          </a:p>
          <a:p>
            <a:pPr algn="just"/>
            <a:r>
              <a:rPr lang="cs-CZ" sz="1100" b="1" dirty="0" err="1"/>
              <a:t>Production</a:t>
            </a:r>
            <a:r>
              <a:rPr lang="cs-CZ" sz="1100" b="1" dirty="0"/>
              <a:t> </a:t>
            </a:r>
            <a:r>
              <a:rPr lang="cs-CZ" sz="1100" b="1" dirty="0" err="1"/>
              <a:t>sharing</a:t>
            </a:r>
            <a:r>
              <a:rPr lang="cs-CZ" sz="1100" b="1" dirty="0"/>
              <a:t> </a:t>
            </a:r>
            <a:r>
              <a:rPr lang="cs-CZ" sz="1100" dirty="0"/>
              <a:t>obchodní transakce, při které dodavatel přijímá jako ekvivalent peněžní úhrady za dodanou investici podíl na produkci odběratele.</a:t>
            </a:r>
          </a:p>
          <a:p>
            <a:pPr algn="just"/>
            <a:r>
              <a:rPr lang="cs-CZ" sz="1100" b="1" dirty="0"/>
              <a:t>Kooperace na kompenzačním základě</a:t>
            </a:r>
            <a:r>
              <a:rPr lang="cs-CZ" sz="1100" dirty="0"/>
              <a:t> představují obchodní operace zakládající dlouhodobou spolupráci mezi partnery v oblasti spolupráce při výstavbě průmyslových objektů ropného, chemického, plynárenského a uhelného průmyslu. </a:t>
            </a:r>
          </a:p>
          <a:p>
            <a:pPr algn="just"/>
            <a:r>
              <a:rPr lang="cs-CZ" sz="1100" b="1" dirty="0"/>
              <a:t>Offsety</a:t>
            </a:r>
            <a:r>
              <a:rPr lang="cs-CZ" sz="1100" dirty="0"/>
              <a:t> slouží k vyrovnání jednostrannosti obchodních vztahů podmiňujících realizaci dovozních kontraktů o relativně vysoké hodnotě poskytnutím určitých podnikatelských příležitostí pro kupujícího a různé podnikatelské subjekty v zemi dovozu. </a:t>
            </a:r>
          </a:p>
          <a:p>
            <a:pPr algn="just"/>
            <a:r>
              <a:rPr lang="cs-CZ" sz="1100" b="1" dirty="0" err="1"/>
              <a:t>Switche</a:t>
            </a:r>
            <a:r>
              <a:rPr lang="cs-CZ" sz="1100" dirty="0"/>
              <a:t> představují zvláštní druh nepřímých obchodů, při kterých dochází ke konverzi deviz vzájemně nesměnitelných.</a:t>
            </a:r>
          </a:p>
          <a:p>
            <a:pPr algn="just"/>
            <a:r>
              <a:rPr lang="cs-CZ" sz="1100" b="1" dirty="0"/>
              <a:t>Reexporty</a:t>
            </a:r>
            <a:r>
              <a:rPr lang="cs-CZ" sz="1100" dirty="0"/>
              <a:t> jsou opětovné vývozy dovezených produktů. Motivem k využívání těchto obchodních operací je existence cenových rozdílů na různých trzích, a tím zajištění zisku. </a:t>
            </a:r>
          </a:p>
          <a:p>
            <a:pPr algn="just"/>
            <a:endParaRPr lang="cs-CZ" sz="1100" dirty="0"/>
          </a:p>
          <a:p>
            <a:pPr lvl="1" algn="just"/>
            <a:endParaRPr lang="cs-CZ" sz="11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Vázané obchody</a:t>
            </a:r>
          </a:p>
        </p:txBody>
      </p:sp>
    </p:spTree>
    <p:extLst>
      <p:ext uri="{BB962C8B-B14F-4D97-AF65-F5344CB8AC3E}">
        <p14:creationId xmlns:p14="http://schemas.microsoft.com/office/powerpoint/2010/main" val="71110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500" dirty="0"/>
              <a:t>Mezinárodní obchod</a:t>
            </a:r>
          </a:p>
          <a:p>
            <a:pPr marL="0" indent="0">
              <a:buNone/>
            </a:pPr>
            <a:r>
              <a:rPr lang="cs-CZ" sz="1500" dirty="0"/>
              <a:t>Mezinárodní měnový systém</a:t>
            </a:r>
          </a:p>
          <a:p>
            <a:pPr marL="0" indent="0">
              <a:buNone/>
            </a:pPr>
            <a:r>
              <a:rPr lang="cs-CZ" sz="1500" b="1" dirty="0"/>
              <a:t>Trendy</a:t>
            </a:r>
            <a:r>
              <a:rPr lang="cs-CZ" sz="1500" dirty="0"/>
              <a:t> – internacionalizace, globalizace, regionalizace</a:t>
            </a:r>
          </a:p>
          <a:p>
            <a:pPr marL="0" indent="0">
              <a:buNone/>
            </a:pPr>
            <a:r>
              <a:rPr lang="cs-CZ" sz="1500" b="1" i="1" dirty="0"/>
              <a:t>Globalizace světové ekonomiky </a:t>
            </a:r>
            <a:r>
              <a:rPr lang="cs-CZ" sz="1500" dirty="0"/>
              <a:t>– rostoucí ekonomickou vzájemnou závislost zemí ve světovém měřítku v důsledku rostoucího objemu a druhu přeshraničních transakcí zboží a služeb a toku mezinárodního kapitálu, jakož i rychlejšího a rozsáhlejšího šíření technologií.</a:t>
            </a:r>
          </a:p>
          <a:p>
            <a:r>
              <a:rPr lang="cs-CZ" sz="1500" i="1" dirty="0"/>
              <a:t>Základní předpoklady globalizace</a:t>
            </a:r>
            <a:r>
              <a:rPr lang="cs-CZ" sz="1500" dirty="0"/>
              <a:t>:</a:t>
            </a:r>
          </a:p>
          <a:p>
            <a:pPr lvl="1"/>
            <a:r>
              <a:rPr lang="cs-CZ" sz="1500" dirty="0"/>
              <a:t>Technologické změny v dopravě a telekomunikacích</a:t>
            </a:r>
          </a:p>
          <a:p>
            <a:pPr lvl="1"/>
            <a:r>
              <a:rPr lang="cs-CZ" sz="1500" dirty="0"/>
              <a:t>Tvorba mezinárodních organizací</a:t>
            </a:r>
          </a:p>
          <a:p>
            <a:pPr lvl="1"/>
            <a:r>
              <a:rPr lang="cs-CZ" sz="1500" dirty="0"/>
              <a:t>Kapitalismus</a:t>
            </a:r>
          </a:p>
          <a:p>
            <a:pPr lvl="1"/>
            <a:r>
              <a:rPr lang="cs-CZ" sz="1500" dirty="0"/>
              <a:t>Nacionalismus </a:t>
            </a:r>
          </a:p>
          <a:p>
            <a:r>
              <a:rPr lang="cs-CZ" sz="1500" i="1" dirty="0"/>
              <a:t>Průběh globalizace</a:t>
            </a:r>
            <a:r>
              <a:rPr lang="cs-CZ" sz="1500" dirty="0"/>
              <a:t>:</a:t>
            </a:r>
          </a:p>
          <a:p>
            <a:pPr lvl="1"/>
            <a:r>
              <a:rPr lang="cs-CZ" sz="1500" dirty="0"/>
              <a:t>1870 – 1914</a:t>
            </a:r>
          </a:p>
          <a:p>
            <a:pPr lvl="1"/>
            <a:r>
              <a:rPr lang="cs-CZ" sz="1500" dirty="0"/>
              <a:t>1950 – 1980</a:t>
            </a:r>
          </a:p>
          <a:p>
            <a:pPr lvl="1"/>
            <a:r>
              <a:rPr lang="cs-CZ" sz="1500" dirty="0"/>
              <a:t>80. léta …</a:t>
            </a:r>
          </a:p>
          <a:p>
            <a:pPr algn="just"/>
            <a:endParaRPr lang="cs-CZ" sz="1500" dirty="0"/>
          </a:p>
          <a:p>
            <a:pPr marL="0" lvl="0" indent="0" algn="just">
              <a:buNone/>
            </a:pPr>
            <a:endParaRPr lang="cs-CZ" sz="1500" dirty="0"/>
          </a:p>
          <a:p>
            <a:pPr lvl="0"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Komponenty a trendy světové ekonomiky</a:t>
            </a:r>
          </a:p>
        </p:txBody>
      </p:sp>
    </p:spTree>
    <p:extLst>
      <p:ext uri="{BB962C8B-B14F-4D97-AF65-F5344CB8AC3E}">
        <p14:creationId xmlns:p14="http://schemas.microsoft.com/office/powerpoint/2010/main" val="170105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i="1" dirty="0"/>
              <a:t>Cihelková (2003)</a:t>
            </a:r>
            <a:r>
              <a:rPr lang="cs-CZ" sz="1800" dirty="0"/>
              <a:t>: Podniky vlastnící aktiva ve dvou nebo více zemích a realizujících rozmanité aktivity v různých zemích světa.</a:t>
            </a:r>
          </a:p>
          <a:p>
            <a:pPr marL="109728" indent="0" algn="just">
              <a:buNone/>
            </a:pPr>
            <a:endParaRPr lang="cs-CZ" sz="1800" dirty="0"/>
          </a:p>
          <a:p>
            <a:pPr algn="just"/>
            <a:r>
              <a:rPr lang="cs-CZ" sz="1800" i="1" dirty="0"/>
              <a:t>OECD (1977)</a:t>
            </a:r>
            <a:r>
              <a:rPr lang="cs-CZ" sz="1800" dirty="0"/>
              <a:t>: Společnosti nebo jednotky, jejichž vlastnictví je soukromé, státní nebo smíšené a které jsou založeny v různých zemích a vzájemně propojeny tak, že jedna nebo více z nich může vyvíjet významný vliv na činnost druhých, zvláště s ohledem na společné využívání znalostí a zdrojů.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Způsoby řízení</a:t>
            </a:r>
          </a:p>
          <a:p>
            <a:pPr lvl="1"/>
            <a:r>
              <a:rPr lang="cs-CZ" sz="1400" dirty="0"/>
              <a:t>Místní (lokální) manažeři</a:t>
            </a:r>
          </a:p>
          <a:p>
            <a:pPr lvl="1"/>
            <a:r>
              <a:rPr lang="cs-CZ" sz="1400" dirty="0" err="1"/>
              <a:t>Expatrianti</a:t>
            </a:r>
            <a:r>
              <a:rPr lang="cs-CZ" sz="1400" dirty="0"/>
              <a:t> </a:t>
            </a:r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Pojetí nadnárodního podniku</a:t>
            </a:r>
          </a:p>
        </p:txBody>
      </p:sp>
    </p:spTree>
    <p:extLst>
      <p:ext uri="{BB962C8B-B14F-4D97-AF65-F5344CB8AC3E}">
        <p14:creationId xmlns:p14="http://schemas.microsoft.com/office/powerpoint/2010/main" val="278066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Zahraniční přidružená společnost (</a:t>
            </a:r>
            <a:r>
              <a:rPr lang="cs-CZ" sz="1800" dirty="0" err="1"/>
              <a:t>subsidiary</a:t>
            </a:r>
            <a:r>
              <a:rPr lang="cs-CZ" sz="1800" dirty="0"/>
              <a:t> </a:t>
            </a:r>
            <a:r>
              <a:rPr lang="cs-CZ" sz="1800" dirty="0" err="1"/>
              <a:t>company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Spřátelená společnost</a:t>
            </a:r>
          </a:p>
          <a:p>
            <a:pPr lvl="1"/>
            <a:r>
              <a:rPr lang="cs-CZ" sz="1800" dirty="0"/>
              <a:t>Zahraniční přidružená společnost</a:t>
            </a:r>
          </a:p>
          <a:p>
            <a:pPr lvl="2"/>
            <a:r>
              <a:rPr lang="cs-CZ" sz="1800" dirty="0"/>
              <a:t>Dceřiná společnost</a:t>
            </a:r>
          </a:p>
          <a:p>
            <a:pPr lvl="2"/>
            <a:r>
              <a:rPr lang="cs-CZ" sz="1800" dirty="0"/>
              <a:t>Filiálka </a:t>
            </a:r>
          </a:p>
          <a:p>
            <a:pPr marL="630936" lvl="2" indent="0">
              <a:buNone/>
            </a:pPr>
            <a:endParaRPr lang="cs-CZ" sz="1800" dirty="0"/>
          </a:p>
          <a:p>
            <a:r>
              <a:rPr lang="cs-CZ" sz="1800" dirty="0"/>
              <a:t>Zahraniční pobočka (</a:t>
            </a:r>
            <a:r>
              <a:rPr lang="cs-CZ" sz="1800" dirty="0" err="1"/>
              <a:t>branch</a:t>
            </a:r>
            <a:r>
              <a:rPr lang="cs-CZ" sz="1800" dirty="0"/>
              <a:t> </a:t>
            </a:r>
            <a:r>
              <a:rPr lang="cs-CZ" sz="1800" dirty="0" err="1"/>
              <a:t>office</a:t>
            </a:r>
            <a:r>
              <a:rPr lang="cs-CZ" sz="1800" dirty="0"/>
              <a:t>)</a:t>
            </a:r>
          </a:p>
          <a:p>
            <a:r>
              <a:rPr lang="cs-CZ" sz="1800" dirty="0"/>
              <a:t>Reprezentační/zastupitelská kancelář (</a:t>
            </a:r>
            <a:r>
              <a:rPr lang="cs-CZ" sz="1800" dirty="0" err="1"/>
              <a:t>liaison</a:t>
            </a:r>
            <a:r>
              <a:rPr lang="cs-CZ" sz="1800" dirty="0"/>
              <a:t> </a:t>
            </a:r>
            <a:r>
              <a:rPr lang="cs-CZ" sz="1800" dirty="0" err="1"/>
              <a:t>office</a:t>
            </a:r>
            <a:r>
              <a:rPr lang="cs-CZ" sz="1800" dirty="0"/>
              <a:t>)</a:t>
            </a:r>
          </a:p>
          <a:p>
            <a:pPr marL="0" lvl="0" indent="0" algn="just">
              <a:buNone/>
            </a:pP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Organizace nadnárodních společností</a:t>
            </a:r>
          </a:p>
        </p:txBody>
      </p:sp>
    </p:spTree>
    <p:extLst>
      <p:ext uri="{BB962C8B-B14F-4D97-AF65-F5344CB8AC3E}">
        <p14:creationId xmlns:p14="http://schemas.microsoft.com/office/powerpoint/2010/main" val="178845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Organizace nadnárodních společností</a:t>
            </a:r>
          </a:p>
        </p:txBody>
      </p:sp>
      <p:pic>
        <p:nvPicPr>
          <p:cNvPr id="33" name="Obrázek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19069"/>
            <a:ext cx="5256583" cy="365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49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Mezinárodní (</a:t>
            </a:r>
            <a:r>
              <a:rPr lang="cs-CZ" sz="1800" dirty="0" err="1"/>
              <a:t>international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Mnohonárodní (</a:t>
            </a:r>
            <a:r>
              <a:rPr lang="cs-CZ" sz="1800" dirty="0" err="1"/>
              <a:t>multinational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Globální (</a:t>
            </a:r>
            <a:r>
              <a:rPr lang="cs-CZ" sz="1800" dirty="0" err="1"/>
              <a:t>global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Transnacionální (</a:t>
            </a:r>
            <a:r>
              <a:rPr lang="cs-CZ" sz="1800" dirty="0" err="1"/>
              <a:t>transnational</a:t>
            </a:r>
            <a:r>
              <a:rPr lang="cs-CZ" sz="1800" dirty="0"/>
              <a:t>) podnik</a:t>
            </a:r>
          </a:p>
          <a:p>
            <a:pPr marL="0" lvl="0" indent="0" algn="just">
              <a:buNone/>
            </a:pP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Typy nadnárodních podniků</a:t>
            </a:r>
          </a:p>
        </p:txBody>
      </p:sp>
    </p:spTree>
    <p:extLst>
      <p:ext uri="{BB962C8B-B14F-4D97-AF65-F5344CB8AC3E}">
        <p14:creationId xmlns:p14="http://schemas.microsoft.com/office/powerpoint/2010/main" val="5232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Internacionalizace podnikatelských aktivit </a:t>
            </a:r>
            <a:r>
              <a:rPr lang="cs-CZ" sz="1800" dirty="0"/>
              <a:t>– geografické šíření podnikatelských aktivit přes národní hranice státu </a:t>
            </a:r>
          </a:p>
          <a:p>
            <a:r>
              <a:rPr lang="cs-CZ" sz="1800" b="1" dirty="0"/>
              <a:t>Teorie internacionalizace</a:t>
            </a:r>
          </a:p>
          <a:p>
            <a:pPr lvl="1"/>
            <a:r>
              <a:rPr lang="cs-CZ" sz="1400" dirty="0"/>
              <a:t>Tradiční teorie</a:t>
            </a:r>
          </a:p>
          <a:p>
            <a:pPr lvl="1"/>
            <a:r>
              <a:rPr lang="cs-CZ" sz="1400" dirty="0"/>
              <a:t>Teorie mezinárodního podnikání – Born </a:t>
            </a:r>
            <a:r>
              <a:rPr lang="cs-CZ" sz="1400" dirty="0" err="1"/>
              <a:t>global</a:t>
            </a:r>
            <a:r>
              <a:rPr lang="cs-CZ" sz="1400" dirty="0"/>
              <a:t> (BG)</a:t>
            </a:r>
          </a:p>
          <a:p>
            <a:r>
              <a:rPr lang="cs-CZ" sz="1800" b="1" dirty="0"/>
              <a:t>Důvody internacionalizace</a:t>
            </a:r>
          </a:p>
          <a:p>
            <a:pPr lvl="1"/>
            <a:r>
              <a:rPr lang="cs-CZ" sz="1400" dirty="0"/>
              <a:t>Aktivní motivační</a:t>
            </a:r>
          </a:p>
          <a:p>
            <a:pPr lvl="1"/>
            <a:r>
              <a:rPr lang="cs-CZ" sz="1400" dirty="0"/>
              <a:t>Pasivní motivační </a:t>
            </a:r>
          </a:p>
          <a:p>
            <a:r>
              <a:rPr lang="cs-CZ" sz="1800" b="1" dirty="0"/>
              <a:t>Typy mezinárodních podnikatelských aktivit</a:t>
            </a:r>
          </a:p>
          <a:p>
            <a:pPr lvl="1"/>
            <a:r>
              <a:rPr lang="cs-CZ" sz="1400" dirty="0"/>
              <a:t>Obchodní podnikatelské aktivity</a:t>
            </a:r>
          </a:p>
          <a:p>
            <a:pPr lvl="1"/>
            <a:r>
              <a:rPr lang="cs-CZ" sz="1400" dirty="0"/>
              <a:t>Výrobní podnikatelské aktivity</a:t>
            </a:r>
          </a:p>
          <a:p>
            <a:pPr lvl="1"/>
            <a:r>
              <a:rPr lang="cs-CZ" sz="1400" dirty="0"/>
              <a:t>Směřující dovnitř</a:t>
            </a:r>
          </a:p>
          <a:p>
            <a:pPr lvl="1"/>
            <a:r>
              <a:rPr lang="cs-CZ" sz="1400" dirty="0"/>
              <a:t>Směřující ven</a:t>
            </a:r>
          </a:p>
          <a:p>
            <a:pPr lvl="1"/>
            <a:r>
              <a:rPr lang="cs-CZ" sz="1400" dirty="0"/>
              <a:t>Kooperativní</a:t>
            </a:r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Mezinárodní podnikatelské aktivity</a:t>
            </a:r>
          </a:p>
        </p:txBody>
      </p:sp>
    </p:spTree>
    <p:extLst>
      <p:ext uri="{BB962C8B-B14F-4D97-AF65-F5344CB8AC3E}">
        <p14:creationId xmlns:p14="http://schemas.microsoft.com/office/powerpoint/2010/main" val="338075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3370</TotalTime>
  <Words>3348</Words>
  <Application>Microsoft Office PowerPoint</Application>
  <PresentationFormat>Předvádění na obrazovce (16:9)</PresentationFormat>
  <Paragraphs>349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Enriqueta</vt:lpstr>
      <vt:lpstr>Times New Roman</vt:lpstr>
      <vt:lpstr>SLU</vt:lpstr>
      <vt:lpstr>Graf</vt:lpstr>
      <vt:lpstr>Strategie na mezinárodních trzích</vt:lpstr>
      <vt:lpstr>Světová ekonomika</vt:lpstr>
      <vt:lpstr>Subjekty a centra světové ekonomiky</vt:lpstr>
      <vt:lpstr>Komponenty a trendy světové ekonomiky</vt:lpstr>
      <vt:lpstr>Pojetí nadnárodního podniku</vt:lpstr>
      <vt:lpstr>Organizace nadnárodních společností</vt:lpstr>
      <vt:lpstr>Organizace nadnárodních společností</vt:lpstr>
      <vt:lpstr>Typy nadnárodních podniků</vt:lpstr>
      <vt:lpstr>Mezinárodní podnikatelské aktivity</vt:lpstr>
      <vt:lpstr>Globální a krokový přístup k internacionalizaci</vt:lpstr>
      <vt:lpstr>Faktory ovlivňující rozhodování o strategii</vt:lpstr>
      <vt:lpstr>Faktory ovlivňující rozhodování o strategii – české podniky</vt:lpstr>
      <vt:lpstr>Základní strategická rozhodnutí</vt:lpstr>
      <vt:lpstr>CAGE Distance Framework</vt:lpstr>
      <vt:lpstr>Prezentace aplikace PowerPoint</vt:lpstr>
      <vt:lpstr>Proces screeningu</vt:lpstr>
      <vt:lpstr>Produktová diverzifikace u českých podniků</vt:lpstr>
      <vt:lpstr>Strategie na mezinárodních trzích</vt:lpstr>
      <vt:lpstr>Strategie na mezinárodních trzích I</vt:lpstr>
      <vt:lpstr>Strategie na mezinárodních trzích II</vt:lpstr>
      <vt:lpstr>Strategie na mezinárodních trzích III</vt:lpstr>
      <vt:lpstr>Strategie geografického působení </vt:lpstr>
      <vt:lpstr>Geografické působení českých podniků</vt:lpstr>
      <vt:lpstr>Konkurenční strategie českých podniků</vt:lpstr>
      <vt:lpstr>Základní taktická rozhodnutí</vt:lpstr>
      <vt:lpstr>Metody vstupu</vt:lpstr>
      <vt:lpstr>Metody vstupu dle místa výroby (Kulhavý, 1992)</vt:lpstr>
      <vt:lpstr>Exportní operace</vt:lpstr>
      <vt:lpstr>Přímý export</vt:lpstr>
      <vt:lpstr>Nepřímý export</vt:lpstr>
      <vt:lpstr>Kooperativní export</vt:lpstr>
      <vt:lpstr>Importní operace</vt:lpstr>
      <vt:lpstr>Smluvní metody</vt:lpstr>
      <vt:lpstr>Investiční metody</vt:lpstr>
      <vt:lpstr>Přímé zahraniční investice</vt:lpstr>
      <vt:lpstr>Podoby přímých zahraničních investic</vt:lpstr>
      <vt:lpstr>Vázané obchody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177</cp:revision>
  <dcterms:created xsi:type="dcterms:W3CDTF">2016-07-06T15:42:34Z</dcterms:created>
  <dcterms:modified xsi:type="dcterms:W3CDTF">2025-02-10T15:05:24Z</dcterms:modified>
</cp:coreProperties>
</file>