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2"/>
  </p:notesMasterIdLst>
  <p:sldIdLst>
    <p:sldId id="256" r:id="rId2"/>
    <p:sldId id="355" r:id="rId3"/>
    <p:sldId id="354" r:id="rId4"/>
    <p:sldId id="359" r:id="rId5"/>
    <p:sldId id="360" r:id="rId6"/>
    <p:sldId id="480" r:id="rId7"/>
    <p:sldId id="481" r:id="rId8"/>
    <p:sldId id="482" r:id="rId9"/>
    <p:sldId id="483" r:id="rId10"/>
    <p:sldId id="484" r:id="rId11"/>
    <p:sldId id="485" r:id="rId12"/>
    <p:sldId id="486" r:id="rId13"/>
    <p:sldId id="487" r:id="rId14"/>
    <p:sldId id="488" r:id="rId15"/>
    <p:sldId id="489" r:id="rId16"/>
    <p:sldId id="490" r:id="rId17"/>
    <p:sldId id="491" r:id="rId18"/>
    <p:sldId id="492" r:id="rId19"/>
    <p:sldId id="493" r:id="rId20"/>
    <p:sldId id="494" r:id="rId21"/>
    <p:sldId id="495" r:id="rId22"/>
    <p:sldId id="496" r:id="rId23"/>
    <p:sldId id="497" r:id="rId24"/>
    <p:sldId id="498" r:id="rId25"/>
    <p:sldId id="499" r:id="rId26"/>
    <p:sldId id="500" r:id="rId27"/>
    <p:sldId id="501" r:id="rId28"/>
    <p:sldId id="502" r:id="rId29"/>
    <p:sldId id="451" r:id="rId30"/>
    <p:sldId id="284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ogram" id="{B20B75ED-E5EF-4BE9-A8D7-09261B6FCCF4}">
          <p14:sldIdLst>
            <p14:sldId id="256"/>
            <p14:sldId id="355"/>
          </p14:sldIdLst>
        </p14:section>
        <p14:section name="Text" id="{A95BAB0C-F072-42B6-A7A3-91879BA30DF2}">
          <p14:sldIdLst>
            <p14:sldId id="354"/>
            <p14:sldId id="359"/>
            <p14:sldId id="360"/>
            <p14:sldId id="480"/>
            <p14:sldId id="481"/>
            <p14:sldId id="482"/>
            <p14:sldId id="483"/>
            <p14:sldId id="484"/>
            <p14:sldId id="485"/>
            <p14:sldId id="486"/>
            <p14:sldId id="487"/>
            <p14:sldId id="488"/>
            <p14:sldId id="489"/>
            <p14:sldId id="490"/>
            <p14:sldId id="491"/>
            <p14:sldId id="492"/>
            <p14:sldId id="493"/>
            <p14:sldId id="494"/>
            <p14:sldId id="495"/>
            <p14:sldId id="496"/>
            <p14:sldId id="497"/>
            <p14:sldId id="498"/>
            <p14:sldId id="499"/>
            <p14:sldId id="500"/>
            <p14:sldId id="501"/>
            <p14:sldId id="502"/>
            <p14:sldId id="451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13" userDrawn="1">
          <p15:clr>
            <a:srgbClr val="A4A3A4"/>
          </p15:clr>
        </p15:guide>
        <p15:guide id="2" pos="134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0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444"/>
      </p:cViewPr>
      <p:guideLst>
        <p:guide orient="horz" pos="3113"/>
        <p:guide pos="134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F11FC-1254-4419-9216-DCE99696AC15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53F66-A8E6-4A52-AC46-F410F74EB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577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881CAD34-8806-474B-87AD-EC20875C16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6CA812-A69B-43B2-B00E-FE885AC1AB24}" type="slidenum">
              <a:rPr lang="cs-CZ" altLang="en-US" sz="1000" b="0">
                <a:latin typeface="Times New Roman" panose="02020603050405020304" pitchFamily="18" charset="0"/>
              </a:rPr>
              <a:pPr/>
              <a:t>2</a:t>
            </a:fld>
            <a:endParaRPr lang="cs-CZ" altLang="en-US" sz="1000" b="0">
              <a:latin typeface="Times New Roman CE" panose="02020603050405020304" pitchFamily="18" charset="0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46F5DDB5-BE0A-4316-A88D-72CB48E9426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381000" y="693738"/>
            <a:ext cx="6096000" cy="3430587"/>
          </a:xfrm>
          <a:ln cap="flat"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E3B80F32-1400-44BE-A86E-12E8B7DB98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 CE" panose="02020603050405020304" pitchFamily="18" charset="0"/>
            </a:endParaRPr>
          </a:p>
        </p:txBody>
      </p:sp>
      <p:sp>
        <p:nvSpPr>
          <p:cNvPr id="40965" name="Line 4">
            <a:extLst>
              <a:ext uri="{FF2B5EF4-FFF2-40B4-BE49-F238E27FC236}">
                <a16:creationId xmlns:a16="http://schemas.microsoft.com/office/drawing/2014/main" id="{E5F86FE4-56E8-4720-94F5-F920BE168D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66938" y="5016500"/>
            <a:ext cx="884237" cy="160338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66" name="Line 5">
            <a:extLst>
              <a:ext uri="{FF2B5EF4-FFF2-40B4-BE49-F238E27FC236}">
                <a16:creationId xmlns:a16="http://schemas.microsoft.com/office/drawing/2014/main" id="{69708FAA-EB5A-4734-BB68-CA7810CE1E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9375" y="5016500"/>
            <a:ext cx="565150" cy="160338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67" name="Line 6">
            <a:extLst>
              <a:ext uri="{FF2B5EF4-FFF2-40B4-BE49-F238E27FC236}">
                <a16:creationId xmlns:a16="http://schemas.microsoft.com/office/drawing/2014/main" id="{A29CDD18-24A3-4BB9-BF02-F62E9CCAE7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6188" y="5405438"/>
            <a:ext cx="534987" cy="15240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68" name="Line 7">
            <a:extLst>
              <a:ext uri="{FF2B5EF4-FFF2-40B4-BE49-F238E27FC236}">
                <a16:creationId xmlns:a16="http://schemas.microsoft.com/office/drawing/2014/main" id="{146814E1-1942-4F6C-AEAE-75833B9262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5575" y="5329238"/>
            <a:ext cx="684213" cy="22860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77D65D71-9F69-407A-AE43-B730053398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FF2ECEA-013C-47B3-8CF0-EFF2E36F9B13}" type="slidenum">
              <a:rPr lang="cs-CZ" altLang="en-US" sz="1000" b="0">
                <a:latin typeface="Times New Roman" panose="02020603050405020304" pitchFamily="18" charset="0"/>
              </a:rPr>
              <a:pPr/>
              <a:t>4</a:t>
            </a:fld>
            <a:endParaRPr lang="cs-CZ" altLang="en-US" sz="1000" b="0">
              <a:latin typeface="Times New Roman CE" panose="02020603050405020304" pitchFamily="18" charset="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8F3A52FD-A49D-4FAB-AD93-91937410CAC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381000" y="693738"/>
            <a:ext cx="6096000" cy="3430587"/>
          </a:xfrm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8A96ADDA-DF6E-4F27-890A-85FA251CC0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petr.seda@vsb.cz" TargetMode="External"/><Relationship Id="rId2" Type="http://schemas.openxmlformats.org/officeDocument/2006/relationships/hyperlink" Target="mailto:petr.seda@math.slu.cz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learning.math.slu.cz/course/view.php?id=17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Úvod do logistiky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Přednáška č. 1</a:t>
            </a:r>
          </a:p>
        </p:txBody>
      </p:sp>
    </p:spTree>
    <p:extLst>
      <p:ext uri="{BB962C8B-B14F-4D97-AF65-F5344CB8AC3E}">
        <p14:creationId xmlns:p14="http://schemas.microsoft.com/office/powerpoint/2010/main" val="147614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D79C636D-782A-40B6-B58E-A4BF46A5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B3FC70D-0FD7-4920-9E02-C5753A93BF8D}" type="slidenum">
              <a:rPr lang="cs-CZ" altLang="en-US" sz="2600">
                <a:solidFill>
                  <a:schemeClr val="bg1"/>
                </a:solidFill>
              </a:rPr>
              <a:pPr/>
              <a:t>10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FEFCB7E-342D-4F95-9365-2C1CF2A7AE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1" y="1857376"/>
            <a:ext cx="8715375" cy="5184775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altLang="en-US" sz="2800" dirty="0"/>
              <a:t>Například:</a:t>
            </a:r>
          </a:p>
          <a:p>
            <a:pPr>
              <a:lnSpc>
                <a:spcPct val="90000"/>
              </a:lnSpc>
            </a:pPr>
            <a:r>
              <a:rPr lang="cs-CZ" altLang="en-US" sz="2800" dirty="0"/>
              <a:t>optimální geografická lokalizace (umístění, rozmístění) logistických systémů (např. hypermarket),</a:t>
            </a:r>
          </a:p>
          <a:p>
            <a:pPr>
              <a:lnSpc>
                <a:spcPct val="90000"/>
              </a:lnSpc>
            </a:pPr>
            <a:r>
              <a:rPr lang="cs-CZ" altLang="en-US" sz="2800" dirty="0"/>
              <a:t>jejich vnější a vnitřní prostorové, technické (věcné) a funkční uspořádání (např. automobilka),</a:t>
            </a:r>
          </a:p>
          <a:p>
            <a:pPr>
              <a:lnSpc>
                <a:spcPct val="90000"/>
              </a:lnSpc>
            </a:pPr>
            <a:r>
              <a:rPr lang="cs-CZ" altLang="en-US" sz="2800" dirty="0"/>
              <a:t>navrhování a zavádění logistických systémů řízení (výběr metod a algoritmů řízení a plánování, výběrem vhodného logistického informačního a komunikačního systému atd.),</a:t>
            </a:r>
          </a:p>
          <a:p>
            <a:pPr>
              <a:lnSpc>
                <a:spcPct val="90000"/>
              </a:lnSpc>
            </a:pPr>
            <a:r>
              <a:rPr lang="cs-CZ" altLang="en-US" sz="2800" dirty="0"/>
              <a:t>prognózování, plánování, rozhodování, zabezpečování (realizací), monitorování a průběžné hodnocení logistických výkonů atd.</a:t>
            </a:r>
          </a:p>
          <a:p>
            <a:pPr>
              <a:lnSpc>
                <a:spcPct val="90000"/>
              </a:lnSpc>
            </a:pPr>
            <a:endParaRPr lang="cs-CZ" altLang="en-US" sz="2400" dirty="0">
              <a:latin typeface="Times New Roman" panose="02020603050405020304" pitchFamily="18" charset="0"/>
            </a:endParaRPr>
          </a:p>
          <a:p>
            <a:pPr marL="533400" indent="-533400">
              <a:lnSpc>
                <a:spcPct val="80000"/>
              </a:lnSpc>
              <a:buSzPct val="170000"/>
              <a:buNone/>
            </a:pPr>
            <a:endParaRPr lang="cs-CZ" altLang="en-US" sz="2200" dirty="0"/>
          </a:p>
          <a:p>
            <a:pPr marL="533400" indent="-533400">
              <a:lnSpc>
                <a:spcPct val="80000"/>
              </a:lnSpc>
              <a:buNone/>
            </a:pPr>
            <a:r>
              <a:rPr lang="en-US" altLang="en-US" sz="1600" dirty="0"/>
              <a:t>	</a:t>
            </a:r>
            <a:endParaRPr lang="cs-CZ" altLang="en-US" sz="16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cs-CZ" altLang="en-US" sz="14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CE9D72C-F71A-4335-B81D-D85A79E9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logistiky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928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D79C636D-782A-40B6-B58E-A4BF46A5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B3FC70D-0FD7-4920-9E02-C5753A93BF8D}" type="slidenum">
              <a:rPr lang="cs-CZ" altLang="en-US" sz="2600">
                <a:solidFill>
                  <a:schemeClr val="bg1"/>
                </a:solidFill>
              </a:rPr>
              <a:pPr/>
              <a:t>11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FEFCB7E-342D-4F95-9365-2C1CF2A7AE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1" y="1857376"/>
            <a:ext cx="8715375" cy="5184775"/>
          </a:xfrm>
        </p:spPr>
        <p:txBody>
          <a:bodyPr>
            <a:normAutofit/>
          </a:bodyPr>
          <a:lstStyle/>
          <a:p>
            <a:pPr marL="533400" indent="-533400">
              <a:lnSpc>
                <a:spcPct val="90000"/>
              </a:lnSpc>
            </a:pPr>
            <a:r>
              <a:rPr lang="cs-CZ" altLang="en-US" sz="2800" dirty="0"/>
              <a:t>Produktem rozumíme výsledek činnosti, procesu.</a:t>
            </a:r>
          </a:p>
          <a:p>
            <a:pPr marL="533400" indent="-533400">
              <a:lnSpc>
                <a:spcPct val="90000"/>
              </a:lnSpc>
            </a:pPr>
            <a:endParaRPr lang="cs-CZ" altLang="en-US" sz="2800" dirty="0"/>
          </a:p>
          <a:p>
            <a:pPr marL="533400" indent="-533400">
              <a:lnSpc>
                <a:spcPct val="90000"/>
              </a:lnSpc>
            </a:pPr>
            <a:r>
              <a:rPr lang="cs-CZ" altLang="en-US" sz="2800" dirty="0"/>
              <a:t>Produktem může být: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cs-CZ" altLang="en-US" sz="2800" dirty="0"/>
              <a:t>      - výrobek, </a:t>
            </a:r>
          </a:p>
          <a:p>
            <a:pPr marL="533400" indent="-533400">
              <a:buNone/>
            </a:pPr>
            <a:r>
              <a:rPr lang="cs-CZ" altLang="en-US" sz="2800" dirty="0"/>
              <a:t>      - služba,</a:t>
            </a:r>
          </a:p>
          <a:p>
            <a:pPr marL="533400" indent="-533400">
              <a:buNone/>
            </a:pPr>
            <a:r>
              <a:rPr lang="cs-CZ" altLang="en-US" sz="2800" dirty="0"/>
              <a:t>      - kombinace výrobku a služby.</a:t>
            </a:r>
            <a:endParaRPr lang="cs-CZ" altLang="en-US" sz="2400" dirty="0">
              <a:latin typeface="Times New Roman" panose="02020603050405020304" pitchFamily="18" charset="0"/>
            </a:endParaRPr>
          </a:p>
          <a:p>
            <a:pPr marL="533400" indent="-533400">
              <a:lnSpc>
                <a:spcPct val="80000"/>
              </a:lnSpc>
              <a:buSzPct val="170000"/>
              <a:buNone/>
            </a:pPr>
            <a:endParaRPr lang="cs-CZ" altLang="en-US" sz="2200" dirty="0"/>
          </a:p>
          <a:p>
            <a:pPr marL="533400" indent="-533400">
              <a:lnSpc>
                <a:spcPct val="80000"/>
              </a:lnSpc>
              <a:buNone/>
            </a:pPr>
            <a:r>
              <a:rPr lang="en-US" altLang="en-US" sz="1600" dirty="0"/>
              <a:t>	</a:t>
            </a:r>
            <a:endParaRPr lang="cs-CZ" altLang="en-US" sz="16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cs-CZ" altLang="en-US" sz="14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CE9D72C-F71A-4335-B81D-D85A79E9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logistiky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0432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D79C636D-782A-40B6-B58E-A4BF46A5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B3FC70D-0FD7-4920-9E02-C5753A93BF8D}" type="slidenum">
              <a:rPr lang="cs-CZ" altLang="en-US" sz="2600">
                <a:solidFill>
                  <a:schemeClr val="bg1"/>
                </a:solidFill>
              </a:rPr>
              <a:pPr/>
              <a:t>12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FEFCB7E-342D-4F95-9365-2C1CF2A7AE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1" y="1857376"/>
            <a:ext cx="8715375" cy="5184775"/>
          </a:xfrm>
        </p:spPr>
        <p:txBody>
          <a:bodyPr>
            <a:normAutofit/>
          </a:bodyPr>
          <a:lstStyle/>
          <a:p>
            <a:pPr marL="533400" indent="-533400">
              <a:lnSpc>
                <a:spcPct val="90000"/>
              </a:lnSpc>
            </a:pPr>
            <a:r>
              <a:rPr lang="cs-CZ" altLang="en-US" sz="2800" dirty="0"/>
              <a:t>Tokem se v logistice rozumí:</a:t>
            </a:r>
          </a:p>
          <a:p>
            <a:pPr marL="468000" indent="0" algn="just">
              <a:buNone/>
            </a:pPr>
            <a:r>
              <a:rPr lang="cs-CZ" altLang="en-US" sz="2800" dirty="0"/>
              <a:t>- posloupnost stavů pohybu a přerušení pohybu </a:t>
            </a:r>
            <a:br>
              <a:rPr lang="cs-CZ" altLang="en-US" sz="2800" dirty="0"/>
            </a:br>
            <a:r>
              <a:rPr lang="cs-CZ" altLang="en-US" sz="2800" dirty="0"/>
              <a:t>při uspokojování požadavků po produktech,</a:t>
            </a:r>
          </a:p>
          <a:p>
            <a:pPr marL="468000" indent="0" algn="just">
              <a:buNone/>
            </a:pPr>
            <a:r>
              <a:rPr lang="cs-CZ" altLang="en-US" sz="2800" dirty="0"/>
              <a:t>- pohyb kvant jedním směrem</a:t>
            </a:r>
            <a:r>
              <a:rPr lang="cs-CZ" altLang="en-US" sz="3600" b="1" dirty="0">
                <a:latin typeface="Times New Roman" panose="02020603050405020304" pitchFamily="18" charset="0"/>
              </a:rPr>
              <a:t>.</a:t>
            </a:r>
          </a:p>
          <a:p>
            <a:pPr marL="533400" indent="-533400">
              <a:lnSpc>
                <a:spcPct val="80000"/>
              </a:lnSpc>
              <a:buSzPct val="170000"/>
              <a:buNone/>
            </a:pPr>
            <a:endParaRPr lang="cs-CZ" altLang="en-US" sz="2200" dirty="0"/>
          </a:p>
          <a:p>
            <a:pPr marL="533400" indent="-533400">
              <a:lnSpc>
                <a:spcPct val="80000"/>
              </a:lnSpc>
              <a:buNone/>
            </a:pPr>
            <a:r>
              <a:rPr lang="en-US" altLang="en-US" sz="1600" dirty="0"/>
              <a:t>	</a:t>
            </a:r>
            <a:endParaRPr lang="cs-CZ" altLang="en-US" sz="16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cs-CZ" altLang="en-US" sz="14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CE9D72C-F71A-4335-B81D-D85A79E9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logistiky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919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D79C636D-782A-40B6-B58E-A4BF46A5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B3FC70D-0FD7-4920-9E02-C5753A93BF8D}" type="slidenum">
              <a:rPr lang="cs-CZ" altLang="en-US" sz="2600">
                <a:solidFill>
                  <a:schemeClr val="bg1"/>
                </a:solidFill>
              </a:rPr>
              <a:pPr/>
              <a:t>13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FEFCB7E-342D-4F95-9365-2C1CF2A7AE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1" y="1857376"/>
            <a:ext cx="8715375" cy="5184775"/>
          </a:xfrm>
        </p:spPr>
        <p:txBody>
          <a:bodyPr>
            <a:normAutofit fontScale="25000" lnSpcReduction="20000"/>
          </a:bodyPr>
          <a:lstStyle/>
          <a:p>
            <a:pPr marL="533400" indent="-533400">
              <a:lnSpc>
                <a:spcPct val="90000"/>
              </a:lnSpc>
            </a:pPr>
            <a:r>
              <a:rPr lang="cs-CZ" altLang="en-US" sz="9600" dirty="0"/>
              <a:t>Dimenze toků:</a:t>
            </a:r>
          </a:p>
          <a:p>
            <a:pPr marL="609600" indent="-609600" algn="just">
              <a:buNone/>
              <a:defRPr/>
            </a:pPr>
            <a:r>
              <a:rPr lang="cs-CZ" sz="9600" dirty="0"/>
              <a:t>Objektem logistiky jsou tedy </a:t>
            </a:r>
            <a:r>
              <a:rPr lang="cs-CZ" sz="9600" u="sng" dirty="0"/>
              <a:t>toky</a:t>
            </a:r>
            <a:r>
              <a:rPr lang="cs-CZ" sz="9600" dirty="0"/>
              <a:t>. Toky mohou nabývat tří dimenzí, které jsou vzájemně úzce propojeny:</a:t>
            </a:r>
          </a:p>
          <a:p>
            <a:pPr marL="457200" lvl="1" indent="0">
              <a:buNone/>
              <a:defRPr/>
            </a:pPr>
            <a:r>
              <a:rPr lang="cs-CZ" sz="9600" dirty="0"/>
              <a:t>1. Fyzické toky:</a:t>
            </a:r>
          </a:p>
          <a:p>
            <a:pPr marL="990600" lvl="1" indent="-533400" algn="just">
              <a:buFontTx/>
              <a:buChar char="-"/>
              <a:defRPr/>
            </a:pPr>
            <a:r>
              <a:rPr lang="cs-CZ" sz="9600" dirty="0"/>
              <a:t>toky surovin, materiálů, rozpracovaných výrobků, obalů, odpadu, zmetků, osob, nosičů informací, dopravních prostředků apod.</a:t>
            </a:r>
          </a:p>
          <a:p>
            <a:pPr marL="990600" lvl="1" indent="-533400">
              <a:buNone/>
            </a:pPr>
            <a:r>
              <a:rPr lang="cs-CZ" altLang="en-US" sz="9600" dirty="0"/>
              <a:t>2.    Informační toky:</a:t>
            </a:r>
          </a:p>
          <a:p>
            <a:pPr marL="990600" lvl="1" indent="-533400" algn="just">
              <a:buFontTx/>
              <a:buChar char="-"/>
            </a:pPr>
            <a:r>
              <a:rPr lang="cs-CZ" altLang="en-US" sz="9600" dirty="0"/>
              <a:t>o požadavcích zákazníků, toky řídících informací, toky informací o průběhu a výsledcích fyzických a peněžních toků.</a:t>
            </a:r>
          </a:p>
          <a:p>
            <a:pPr marL="990600" lvl="1" indent="-533400">
              <a:buNone/>
            </a:pPr>
            <a:r>
              <a:rPr lang="cs-CZ" altLang="en-US" sz="9600" dirty="0"/>
              <a:t>3.   Peněžní toky:</a:t>
            </a:r>
          </a:p>
          <a:p>
            <a:pPr marL="990600" lvl="1" indent="-533400" algn="just">
              <a:buFontTx/>
              <a:buChar char="-"/>
            </a:pPr>
            <a:r>
              <a:rPr lang="cs-CZ" altLang="en-US" sz="9600" dirty="0"/>
              <a:t>toky peněžních příjmů a výdajů spojených s fyzickými a informačními toky.</a:t>
            </a:r>
          </a:p>
          <a:p>
            <a:pPr marL="990600" lvl="1" indent="-533400" algn="just">
              <a:buFontTx/>
              <a:buChar char="-"/>
              <a:defRPr/>
            </a:pPr>
            <a:endParaRPr lang="cs-CZ" dirty="0"/>
          </a:p>
          <a:p>
            <a:pPr marL="533400" indent="-533400">
              <a:lnSpc>
                <a:spcPct val="80000"/>
              </a:lnSpc>
              <a:buSzPct val="170000"/>
              <a:buNone/>
            </a:pPr>
            <a:endParaRPr lang="cs-CZ" altLang="en-US" sz="2200" dirty="0"/>
          </a:p>
          <a:p>
            <a:pPr marL="533400" indent="-533400">
              <a:lnSpc>
                <a:spcPct val="80000"/>
              </a:lnSpc>
              <a:buNone/>
            </a:pPr>
            <a:r>
              <a:rPr lang="en-US" altLang="en-US" sz="1600" dirty="0"/>
              <a:t>	</a:t>
            </a:r>
            <a:endParaRPr lang="cs-CZ" altLang="en-US" sz="16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cs-CZ" altLang="en-US" sz="14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CE9D72C-F71A-4335-B81D-D85A79E9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logistiky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07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D79C636D-782A-40B6-B58E-A4BF46A5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B3FC70D-0FD7-4920-9E02-C5753A93BF8D}" type="slidenum">
              <a:rPr lang="cs-CZ" altLang="en-US" sz="2600">
                <a:solidFill>
                  <a:schemeClr val="bg1"/>
                </a:solidFill>
              </a:rPr>
              <a:pPr/>
              <a:t>14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FEFCB7E-342D-4F95-9365-2C1CF2A7AE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1" y="1857376"/>
            <a:ext cx="8715375" cy="5184775"/>
          </a:xfrm>
        </p:spPr>
        <p:txBody>
          <a:bodyPr>
            <a:normAutofit fontScale="25000" lnSpcReduction="20000"/>
          </a:bodyPr>
          <a:lstStyle/>
          <a:p>
            <a:pPr marL="533400" indent="-533400">
              <a:lnSpc>
                <a:spcPct val="90000"/>
              </a:lnSpc>
            </a:pPr>
            <a:r>
              <a:rPr lang="cs-CZ" altLang="en-US" sz="9600" dirty="0"/>
              <a:t>Nutnost sladění toků: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cs-CZ" altLang="en-US" sz="9600" dirty="0"/>
              <a:t>Všechny tři dimenze toků musejí být sladěny. Jestliže tomu tak není, dochází k poruchám. 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cs-CZ" altLang="en-US" sz="9600" dirty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cs-CZ" altLang="en-US" sz="9600" dirty="0"/>
              <a:t>	Logistické řízení by mělo předejít nežádoucím situacím, kdy kupříkladu:</a:t>
            </a:r>
          </a:p>
          <a:p>
            <a:pPr lvl="1" algn="just"/>
            <a:r>
              <a:rPr lang="cs-CZ" altLang="en-US" sz="9600" dirty="0"/>
              <a:t>jsou hotovy konstrukční výkresy a výrobní postupy, avšak nebyl dosud dodán materiál potřebný </a:t>
            </a:r>
            <a:br>
              <a:rPr lang="cs-CZ" altLang="en-US" sz="9600" dirty="0"/>
            </a:br>
            <a:r>
              <a:rPr lang="cs-CZ" altLang="en-US" sz="9600" dirty="0"/>
              <a:t>pro výrobu,</a:t>
            </a:r>
          </a:p>
          <a:p>
            <a:pPr lvl="1" algn="just"/>
            <a:r>
              <a:rPr lang="cs-CZ" altLang="en-US" sz="9600" dirty="0"/>
              <a:t>zakázka je hotova, avšak nemůže být odeslána, neboť se čeká na vyhotovení průvodních dokladů,</a:t>
            </a:r>
          </a:p>
          <a:p>
            <a:pPr lvl="1" algn="just"/>
            <a:r>
              <a:rPr lang="cs-CZ" altLang="en-US" sz="9600" dirty="0"/>
              <a:t>zakázka je zákazníkovi dodána, avšak jeho platební nekázeň  ohrožuje nastartování nového výrobního cyklu u dodavatele.</a:t>
            </a:r>
          </a:p>
          <a:p>
            <a:pPr marL="990600" lvl="1" indent="-533400" algn="just">
              <a:buFontTx/>
              <a:buChar char="-"/>
              <a:defRPr/>
            </a:pPr>
            <a:endParaRPr lang="cs-CZ" dirty="0"/>
          </a:p>
          <a:p>
            <a:pPr marL="533400" indent="-533400">
              <a:lnSpc>
                <a:spcPct val="80000"/>
              </a:lnSpc>
              <a:buSzPct val="170000"/>
              <a:buNone/>
            </a:pPr>
            <a:endParaRPr lang="cs-CZ" altLang="en-US" sz="2200" dirty="0"/>
          </a:p>
          <a:p>
            <a:pPr marL="533400" indent="-533400">
              <a:lnSpc>
                <a:spcPct val="80000"/>
              </a:lnSpc>
              <a:buNone/>
            </a:pPr>
            <a:r>
              <a:rPr lang="en-US" altLang="en-US" sz="1600" dirty="0"/>
              <a:t>	</a:t>
            </a:r>
            <a:endParaRPr lang="cs-CZ" altLang="en-US" sz="16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cs-CZ" altLang="en-US" sz="14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CE9D72C-F71A-4335-B81D-D85A79E9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logistiky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6150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D79C636D-782A-40B6-B58E-A4BF46A5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B3FC70D-0FD7-4920-9E02-C5753A93BF8D}" type="slidenum">
              <a:rPr lang="cs-CZ" altLang="en-US" sz="2600">
                <a:solidFill>
                  <a:schemeClr val="bg1"/>
                </a:solidFill>
              </a:rPr>
              <a:pPr/>
              <a:t>15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FEFCB7E-342D-4F95-9365-2C1CF2A7AE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1" y="1857376"/>
            <a:ext cx="8715375" cy="5184775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90000"/>
              </a:lnSpc>
              <a:buNone/>
            </a:pPr>
            <a:r>
              <a:rPr lang="cs-CZ" sz="9600" dirty="0"/>
              <a:t>Logistický cíl je komplexem dílčích cílů, které je potřebné naplňovat současně. </a:t>
            </a:r>
          </a:p>
          <a:p>
            <a:pPr algn="just">
              <a:lnSpc>
                <a:spcPct val="90000"/>
              </a:lnSpc>
              <a:buNone/>
            </a:pPr>
            <a:r>
              <a:rPr lang="cs-CZ" sz="9600" dirty="0"/>
              <a:t>Stručně jej lze formulovat tak, že jde o: </a:t>
            </a:r>
          </a:p>
          <a:p>
            <a:pPr lvl="1" algn="just"/>
            <a:r>
              <a:rPr lang="cs-CZ" sz="9600" dirty="0"/>
              <a:t>efektivní překonání prostoru a času při uspokojování požadavků po produktech.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cs-CZ" altLang="en-US" sz="9600" dirty="0"/>
          </a:p>
          <a:p>
            <a:pPr algn="just">
              <a:lnSpc>
                <a:spcPct val="90000"/>
              </a:lnSpc>
              <a:buNone/>
            </a:pPr>
            <a:r>
              <a:rPr lang="cs-CZ" sz="9600" dirty="0"/>
              <a:t>Konkrétně to znamená, že logistickým cílem je:</a:t>
            </a:r>
            <a:endParaRPr lang="cs-CZ" altLang="en-US" sz="9600" dirty="0"/>
          </a:p>
          <a:p>
            <a:pPr lvl="1" algn="just"/>
            <a:r>
              <a:rPr lang="cs-CZ" sz="9600" dirty="0"/>
              <a:t>dosažení vysoké úrovně logistických (dodavatelských) služeb při přijatelných celkových nákladech všech zúčastněných článků, a to opakovatelným způsobem. </a:t>
            </a:r>
          </a:p>
          <a:p>
            <a:pPr marL="990600" lvl="1" indent="-533400" algn="just">
              <a:buFontTx/>
              <a:buChar char="-"/>
              <a:defRPr/>
            </a:pPr>
            <a:endParaRPr lang="cs-CZ" dirty="0"/>
          </a:p>
          <a:p>
            <a:pPr marL="533400" indent="-533400">
              <a:lnSpc>
                <a:spcPct val="80000"/>
              </a:lnSpc>
              <a:buSzPct val="170000"/>
              <a:buNone/>
            </a:pPr>
            <a:endParaRPr lang="cs-CZ" altLang="en-US" sz="2200" dirty="0"/>
          </a:p>
          <a:p>
            <a:pPr marL="533400" indent="-533400">
              <a:lnSpc>
                <a:spcPct val="80000"/>
              </a:lnSpc>
              <a:buNone/>
            </a:pPr>
            <a:r>
              <a:rPr lang="en-US" altLang="en-US" sz="1600" dirty="0"/>
              <a:t>	</a:t>
            </a:r>
            <a:endParaRPr lang="cs-CZ" altLang="en-US" sz="16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cs-CZ" altLang="en-US" sz="14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CE9D72C-F71A-4335-B81D-D85A79E9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logistiky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4266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D79C636D-782A-40B6-B58E-A4BF46A5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B3FC70D-0FD7-4920-9E02-C5753A93BF8D}" type="slidenum">
              <a:rPr lang="cs-CZ" altLang="en-US" sz="2600">
                <a:solidFill>
                  <a:schemeClr val="bg1"/>
                </a:solidFill>
              </a:rPr>
              <a:pPr/>
              <a:t>16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FEFCB7E-342D-4F95-9365-2C1CF2A7AE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1" y="1857376"/>
            <a:ext cx="8715375" cy="5184775"/>
          </a:xfrm>
        </p:spPr>
        <p:txBody>
          <a:bodyPr>
            <a:normAutofit/>
          </a:bodyPr>
          <a:lstStyle/>
          <a:p>
            <a:pPr algn="just">
              <a:buFontTx/>
              <a:buNone/>
            </a:pPr>
            <a:r>
              <a:rPr lang="cs-CZ" altLang="en-US" sz="2400" dirty="0"/>
              <a:t>Logistika má dvě složky, které jsou vzájemně úzce propojeny. Jsou jimi:</a:t>
            </a:r>
          </a:p>
          <a:p>
            <a:pPr>
              <a:buFontTx/>
              <a:buNone/>
            </a:pPr>
            <a:endParaRPr lang="cs-CZ" altLang="en-US" sz="2400" dirty="0"/>
          </a:p>
          <a:p>
            <a:r>
              <a:rPr lang="cs-CZ" altLang="en-US" sz="2400" dirty="0"/>
              <a:t>Technická logistika (touto částí se prakticky nebudeme zabývat),</a:t>
            </a:r>
          </a:p>
          <a:p>
            <a:endParaRPr lang="cs-CZ" altLang="en-US" sz="2400" dirty="0"/>
          </a:p>
          <a:p>
            <a:r>
              <a:rPr lang="cs-CZ" altLang="en-US" sz="2400" dirty="0"/>
              <a:t>Logistické řízení neboli logistický management (touto částí se naopak zabývat budeme).</a:t>
            </a:r>
          </a:p>
          <a:p>
            <a:pPr marL="990600" lvl="1" indent="-533400" algn="just">
              <a:buFontTx/>
              <a:buChar char="-"/>
              <a:defRPr/>
            </a:pPr>
            <a:endParaRPr lang="cs-CZ" dirty="0"/>
          </a:p>
          <a:p>
            <a:pPr marL="533400" indent="-533400">
              <a:lnSpc>
                <a:spcPct val="80000"/>
              </a:lnSpc>
              <a:buSzPct val="170000"/>
              <a:buNone/>
            </a:pPr>
            <a:endParaRPr lang="cs-CZ" altLang="en-US" sz="2200" dirty="0"/>
          </a:p>
          <a:p>
            <a:pPr marL="533400" indent="-533400">
              <a:lnSpc>
                <a:spcPct val="80000"/>
              </a:lnSpc>
              <a:buNone/>
            </a:pPr>
            <a:r>
              <a:rPr lang="en-US" altLang="en-US" sz="1600" dirty="0"/>
              <a:t>	</a:t>
            </a:r>
            <a:endParaRPr lang="cs-CZ" altLang="en-US" sz="16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cs-CZ" altLang="en-US" sz="14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CE9D72C-F71A-4335-B81D-D85A79E9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logistiky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9090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D79C636D-782A-40B6-B58E-A4BF46A5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B3FC70D-0FD7-4920-9E02-C5753A93BF8D}" type="slidenum">
              <a:rPr lang="cs-CZ" altLang="en-US" sz="2600">
                <a:solidFill>
                  <a:schemeClr val="bg1"/>
                </a:solidFill>
              </a:rPr>
              <a:pPr/>
              <a:t>17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FEFCB7E-342D-4F95-9365-2C1CF2A7AE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1" y="1857376"/>
            <a:ext cx="8715375" cy="5184775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cs-CZ" altLang="en-US" sz="2400" dirty="0"/>
              <a:t>Logistické řízení zahrnuje dvě skupiny vzájemně propojených aktivit: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cs-CZ" altLang="en-US" sz="2400" dirty="0"/>
          </a:p>
          <a:p>
            <a:pPr algn="just">
              <a:lnSpc>
                <a:spcPct val="80000"/>
              </a:lnSpc>
            </a:pPr>
            <a:r>
              <a:rPr lang="cs-CZ" altLang="en-US" sz="2400" dirty="0"/>
              <a:t> organizování toků,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cs-CZ" altLang="en-US" sz="2400" dirty="0"/>
          </a:p>
          <a:p>
            <a:pPr algn="just">
              <a:lnSpc>
                <a:spcPct val="80000"/>
              </a:lnSpc>
            </a:pPr>
            <a:r>
              <a:rPr lang="cs-CZ" altLang="en-US" sz="2400" dirty="0"/>
              <a:t> usměrňování toků.</a:t>
            </a:r>
          </a:p>
          <a:p>
            <a:pPr marL="990600" lvl="1" indent="-533400" algn="just">
              <a:buFontTx/>
              <a:buChar char="-"/>
              <a:defRPr/>
            </a:pPr>
            <a:endParaRPr lang="cs-CZ" dirty="0"/>
          </a:p>
          <a:p>
            <a:pPr marL="533400" indent="-533400">
              <a:lnSpc>
                <a:spcPct val="80000"/>
              </a:lnSpc>
              <a:buSzPct val="170000"/>
              <a:buNone/>
            </a:pPr>
            <a:r>
              <a:rPr lang="cs-CZ" sz="2400" dirty="0"/>
              <a:t>Využívá přitom příslušné postupy, pracovníky, informační systémy, metody a techniky.</a:t>
            </a:r>
          </a:p>
          <a:p>
            <a:pPr marL="533400" indent="-533400">
              <a:lnSpc>
                <a:spcPct val="80000"/>
              </a:lnSpc>
              <a:buSzPct val="170000"/>
              <a:buNone/>
            </a:pPr>
            <a:endParaRPr lang="cs-CZ" altLang="en-US" sz="2400" dirty="0"/>
          </a:p>
          <a:p>
            <a:pPr marL="533400" indent="-533400">
              <a:lnSpc>
                <a:spcPct val="80000"/>
              </a:lnSpc>
              <a:buNone/>
            </a:pPr>
            <a:r>
              <a:rPr lang="en-US" altLang="en-US" sz="1600" dirty="0"/>
              <a:t>	</a:t>
            </a:r>
            <a:endParaRPr lang="cs-CZ" altLang="en-US" sz="16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cs-CZ" altLang="en-US" sz="14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CE9D72C-F71A-4335-B81D-D85A79E9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logistiky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4479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D79C636D-782A-40B6-B58E-A4BF46A5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B3FC70D-0FD7-4920-9E02-C5753A93BF8D}" type="slidenum">
              <a:rPr lang="cs-CZ" altLang="en-US" sz="2600">
                <a:solidFill>
                  <a:schemeClr val="bg1"/>
                </a:solidFill>
              </a:rPr>
              <a:pPr/>
              <a:t>18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FEFCB7E-342D-4F95-9365-2C1CF2A7AE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1" y="1857376"/>
            <a:ext cx="8715375" cy="5184775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cs-CZ" altLang="en-US" sz="2800" dirty="0"/>
              <a:t>Organizování toků představuje zejména:</a:t>
            </a:r>
          </a:p>
          <a:p>
            <a:pPr algn="just">
              <a:lnSpc>
                <a:spcPct val="80000"/>
              </a:lnSpc>
            </a:pPr>
            <a:r>
              <a:rPr lang="cs-CZ" sz="2800" dirty="0"/>
              <a:t>uspořádání pracovišť, skladů, distribučních center apod. v prostoru (</a:t>
            </a:r>
            <a:r>
              <a:rPr lang="cs-CZ" sz="2800" dirty="0" err="1"/>
              <a:t>location</a:t>
            </a:r>
            <a:r>
              <a:rPr lang="cs-CZ" sz="2800" dirty="0"/>
              <a:t>), </a:t>
            </a:r>
          </a:p>
          <a:p>
            <a:pPr algn="just">
              <a:lnSpc>
                <a:spcPct val="80000"/>
              </a:lnSpc>
            </a:pPr>
            <a:r>
              <a:rPr lang="cs-CZ" sz="2800" dirty="0"/>
              <a:t>určení dělby práce mezi pracovišti a časových režimů jejich činnosti (provozní doba, směnnost, rozložení času práce a přestávek apod.),</a:t>
            </a:r>
          </a:p>
          <a:p>
            <a:pPr algn="just">
              <a:lnSpc>
                <a:spcPct val="80000"/>
              </a:lnSpc>
            </a:pPr>
            <a:r>
              <a:rPr lang="cs-CZ" sz="2800" dirty="0"/>
              <a:t>určení velikosti kapacit jednotlivých pracovišť,</a:t>
            </a:r>
          </a:p>
          <a:p>
            <a:pPr algn="just">
              <a:lnSpc>
                <a:spcPct val="80000"/>
              </a:lnSpc>
            </a:pPr>
            <a:r>
              <a:rPr lang="cs-CZ" sz="2800" dirty="0"/>
              <a:t>vnitřní prostorové uspořádání pracovišť, určování rozmístění položek ve skladu (</a:t>
            </a:r>
            <a:r>
              <a:rPr lang="cs-CZ" sz="2800" dirty="0" err="1"/>
              <a:t>lay-out</a:t>
            </a:r>
            <a:r>
              <a:rPr lang="cs-CZ" sz="2800" dirty="0"/>
              <a:t>),</a:t>
            </a:r>
          </a:p>
          <a:p>
            <a:pPr algn="just">
              <a:lnSpc>
                <a:spcPct val="80000"/>
              </a:lnSpc>
            </a:pPr>
            <a:r>
              <a:rPr lang="cs-CZ" sz="2800" dirty="0"/>
              <a:t>rozhodování o organizaci práce (o velikosti dávek, o způsobu předávání úkolů mezi pracovišti, o organizaci ukládání a vychystávání položek),</a:t>
            </a:r>
          </a:p>
          <a:p>
            <a:pPr algn="just">
              <a:lnSpc>
                <a:spcPct val="80000"/>
              </a:lnSpc>
            </a:pPr>
            <a:r>
              <a:rPr lang="cs-CZ" sz="2800" dirty="0"/>
              <a:t>plánování úkolů (co, kdy, kde),</a:t>
            </a:r>
          </a:p>
          <a:p>
            <a:pPr algn="just">
              <a:lnSpc>
                <a:spcPct val="80000"/>
              </a:lnSpc>
            </a:pPr>
            <a:r>
              <a:rPr lang="cs-CZ" sz="2800" dirty="0"/>
              <a:t>rozhodování o velikosti zásob a režimech jejich doplňování.</a:t>
            </a:r>
          </a:p>
          <a:p>
            <a:pPr algn="just">
              <a:lnSpc>
                <a:spcPct val="80000"/>
              </a:lnSpc>
            </a:pPr>
            <a:endParaRPr lang="cs-CZ" dirty="0"/>
          </a:p>
          <a:p>
            <a:pPr marL="990600" lvl="1" indent="-533400" algn="just">
              <a:buFontTx/>
              <a:buChar char="-"/>
              <a:defRPr/>
            </a:pPr>
            <a:endParaRPr lang="cs-CZ" dirty="0"/>
          </a:p>
          <a:p>
            <a:pPr marL="533400" indent="-533400">
              <a:lnSpc>
                <a:spcPct val="80000"/>
              </a:lnSpc>
              <a:buSzPct val="170000"/>
              <a:buNone/>
            </a:pPr>
            <a:endParaRPr lang="cs-CZ" altLang="en-US" sz="2400" dirty="0"/>
          </a:p>
          <a:p>
            <a:pPr marL="533400" indent="-533400">
              <a:lnSpc>
                <a:spcPct val="80000"/>
              </a:lnSpc>
              <a:buNone/>
            </a:pPr>
            <a:r>
              <a:rPr lang="en-US" altLang="en-US" sz="1600" dirty="0"/>
              <a:t>	</a:t>
            </a:r>
            <a:endParaRPr lang="cs-CZ" altLang="en-US" sz="16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cs-CZ" altLang="en-US" sz="14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CE9D72C-F71A-4335-B81D-D85A79E9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logistiky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7944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D79C636D-782A-40B6-B58E-A4BF46A5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B3FC70D-0FD7-4920-9E02-C5753A93BF8D}" type="slidenum">
              <a:rPr lang="cs-CZ" altLang="en-US" sz="2600">
                <a:solidFill>
                  <a:schemeClr val="bg1"/>
                </a:solidFill>
              </a:rPr>
              <a:pPr/>
              <a:t>19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FEFCB7E-342D-4F95-9365-2C1CF2A7AE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1" y="1857376"/>
            <a:ext cx="8715375" cy="5184775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cs-CZ" altLang="en-US" sz="2400" dirty="0"/>
              <a:t>Usměrňování toků je řízení v užším slova smyslu a zahrnuje: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přijímání zákaznických objednávek a jejich správu,</a:t>
            </a:r>
          </a:p>
          <a:p>
            <a:pPr algn="just">
              <a:lnSpc>
                <a:spcPct val="80000"/>
              </a:lnSpc>
            </a:pPr>
            <a:r>
              <a:rPr lang="cs-CZ" sz="2400" dirty="0"/>
              <a:t>předávání úkolů pracovištím,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ovlivňování průběhu procesů, aby probíhaly žádoucím způsobem,</a:t>
            </a:r>
          </a:p>
          <a:p>
            <a:pPr algn="just">
              <a:lnSpc>
                <a:spcPct val="80000"/>
              </a:lnSpc>
            </a:pPr>
            <a:r>
              <a:rPr lang="cs-CZ" sz="2400" dirty="0"/>
              <a:t>monitorování a vyhodnocování procesů,</a:t>
            </a:r>
          </a:p>
          <a:p>
            <a:pPr algn="just">
              <a:lnSpc>
                <a:spcPct val="80000"/>
              </a:lnSpc>
            </a:pPr>
            <a:r>
              <a:rPr lang="cs-CZ" sz="2400" dirty="0"/>
              <a:t>vydávání podnětů pro zlepšování toků.</a:t>
            </a:r>
          </a:p>
          <a:p>
            <a:pPr algn="just">
              <a:lnSpc>
                <a:spcPct val="80000"/>
              </a:lnSpc>
            </a:pPr>
            <a:endParaRPr lang="cs-CZ" dirty="0"/>
          </a:p>
          <a:p>
            <a:pPr marL="990600" lvl="1" indent="-533400" algn="just">
              <a:buFontTx/>
              <a:buChar char="-"/>
              <a:defRPr/>
            </a:pPr>
            <a:endParaRPr lang="cs-CZ" dirty="0"/>
          </a:p>
          <a:p>
            <a:pPr marL="533400" indent="-533400">
              <a:lnSpc>
                <a:spcPct val="80000"/>
              </a:lnSpc>
              <a:buSzPct val="170000"/>
              <a:buNone/>
            </a:pPr>
            <a:endParaRPr lang="cs-CZ" altLang="en-US" sz="2400" dirty="0"/>
          </a:p>
          <a:p>
            <a:pPr marL="533400" indent="-533400">
              <a:lnSpc>
                <a:spcPct val="80000"/>
              </a:lnSpc>
              <a:buNone/>
            </a:pPr>
            <a:r>
              <a:rPr lang="en-US" altLang="en-US" sz="1600" dirty="0"/>
              <a:t>	</a:t>
            </a:r>
            <a:endParaRPr lang="cs-CZ" altLang="en-US" sz="16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cs-CZ" altLang="en-US" sz="14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CE9D72C-F71A-4335-B81D-D85A79E9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logistiky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826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3">
            <a:extLst>
              <a:ext uri="{FF2B5EF4-FFF2-40B4-BE49-F238E27FC236}">
                <a16:creationId xmlns:a16="http://schemas.microsoft.com/office/drawing/2014/main" id="{1DD6F8F5-DCC2-46A7-94F4-11EA07801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4105DFC-3F24-494E-8382-22811AD47CAE}" type="slidenum">
              <a:rPr lang="cs-CZ" altLang="en-US" sz="2600">
                <a:solidFill>
                  <a:schemeClr val="bg1"/>
                </a:solidFill>
              </a:rPr>
              <a:pPr/>
              <a:t>2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6088C958-9D06-4FFD-AB50-D9434DB17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5563" y="1582371"/>
            <a:ext cx="6511847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marL="457200" indent="-4572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cs-CZ" altLang="en-US" sz="2400" b="0" dirty="0">
                <a:latin typeface="+mj-lt"/>
              </a:rPr>
              <a:t>Úvod do předmětu</a:t>
            </a:r>
          </a:p>
          <a:p>
            <a:pPr algn="l" eaLnBrk="1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endParaRPr lang="cs-CZ" altLang="en-US" sz="2400" b="0" dirty="0">
              <a:latin typeface="+mj-lt"/>
            </a:endParaRPr>
          </a:p>
          <a:p>
            <a:pPr algn="l" eaLnBrk="1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cs-CZ" altLang="en-US" sz="2400" b="0" dirty="0">
                <a:latin typeface="+mj-lt"/>
              </a:rPr>
              <a:t>Literatura</a:t>
            </a:r>
          </a:p>
          <a:p>
            <a:pPr algn="l" eaLnBrk="1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endParaRPr lang="cs-CZ" altLang="en-US" sz="2400" b="0" dirty="0">
              <a:latin typeface="+mj-lt"/>
            </a:endParaRPr>
          </a:p>
          <a:p>
            <a:pPr algn="l" eaLnBrk="1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cs-CZ" altLang="en-US" sz="2400" b="0" dirty="0">
                <a:latin typeface="+mj-lt"/>
              </a:rPr>
              <a:t>Cíl předmětu </a:t>
            </a:r>
          </a:p>
          <a:p>
            <a:pPr algn="l" eaLnBrk="1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endParaRPr lang="cs-CZ" altLang="en-US" sz="2400" b="0" dirty="0">
              <a:latin typeface="+mj-lt"/>
            </a:endParaRPr>
          </a:p>
          <a:p>
            <a:pPr algn="l" eaLnBrk="1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cs-CZ" altLang="en-US" sz="2400" b="0" dirty="0">
                <a:latin typeface="+mj-lt"/>
              </a:rPr>
              <a:t>Definice logistiky</a:t>
            </a:r>
          </a:p>
          <a:p>
            <a:pPr algn="l" eaLnBrk="1" hangingPunct="1">
              <a:spcBef>
                <a:spcPct val="0"/>
              </a:spcBef>
              <a:buFontTx/>
              <a:buAutoNum type="arabicPeriod"/>
            </a:pPr>
            <a:endParaRPr lang="cs-CZ" altLang="en-US" sz="2400" b="0" dirty="0">
              <a:latin typeface="+mj-lt"/>
            </a:endParaRPr>
          </a:p>
          <a:p>
            <a:pPr algn="l" eaLnBrk="1" hangingPunct="1">
              <a:spcBef>
                <a:spcPct val="0"/>
              </a:spcBef>
              <a:buFontTx/>
              <a:buAutoNum type="arabicPeriod"/>
            </a:pPr>
            <a:r>
              <a:rPr lang="cs-CZ" altLang="en-US" sz="2400" b="0" dirty="0">
                <a:latin typeface="+mj-lt"/>
              </a:rPr>
              <a:t>Předmět logistiky</a:t>
            </a:r>
          </a:p>
          <a:p>
            <a:pPr algn="l" eaLnBrk="1" hangingPunct="1">
              <a:spcBef>
                <a:spcPct val="0"/>
              </a:spcBef>
              <a:buFontTx/>
              <a:buAutoNum type="arabicPeriod"/>
            </a:pPr>
            <a:endParaRPr lang="cs-CZ" altLang="en-US" sz="2400" b="0" dirty="0">
              <a:latin typeface="+mj-lt"/>
            </a:endParaRPr>
          </a:p>
          <a:p>
            <a:pPr algn="l" eaLnBrk="1" hangingPunct="1">
              <a:spcBef>
                <a:spcPct val="0"/>
              </a:spcBef>
              <a:buFontTx/>
              <a:buAutoNum type="arabicPeriod"/>
            </a:pPr>
            <a:r>
              <a:rPr lang="cs-CZ" altLang="en-US" sz="2400" b="0" dirty="0">
                <a:latin typeface="+mj-lt"/>
              </a:rPr>
              <a:t>Členění logistiky</a:t>
            </a:r>
          </a:p>
          <a:p>
            <a:pPr algn="l" eaLnBrk="1" hangingPunct="1">
              <a:spcBef>
                <a:spcPct val="0"/>
              </a:spcBef>
              <a:buFontTx/>
              <a:buAutoNum type="arabicPeriod"/>
            </a:pPr>
            <a:endParaRPr lang="cs-CZ" altLang="en-US" sz="2400" b="0" dirty="0">
              <a:latin typeface="+mj-lt"/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cs-CZ" altLang="en-US" sz="2400" b="0" dirty="0">
                <a:latin typeface="+mj-lt"/>
              </a:rPr>
              <a:t>Vztah logistiky k ostatním vědním disciplínám</a:t>
            </a:r>
          </a:p>
          <a:p>
            <a:pPr algn="l" eaLnBrk="1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endParaRPr lang="cs-CZ" altLang="en-US" sz="2800" b="0" dirty="0"/>
          </a:p>
          <a:p>
            <a:pPr algn="l" eaLnBrk="1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endParaRPr lang="cs-CZ" altLang="en-US" sz="2800" b="0" dirty="0"/>
          </a:p>
        </p:txBody>
      </p:sp>
      <p:sp>
        <p:nvSpPr>
          <p:cNvPr id="6" name="Nadpis 2">
            <a:extLst>
              <a:ext uri="{FF2B5EF4-FFF2-40B4-BE49-F238E27FC236}">
                <a16:creationId xmlns:a16="http://schemas.microsoft.com/office/drawing/2014/main" id="{2083F4A3-B075-4EA6-B22C-0D0FBB74C4CC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Obsah přednášky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D79C636D-782A-40B6-B58E-A4BF46A5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B3FC70D-0FD7-4920-9E02-C5753A93BF8D}" type="slidenum">
              <a:rPr lang="cs-CZ" altLang="en-US" sz="2600">
                <a:solidFill>
                  <a:schemeClr val="bg1"/>
                </a:solidFill>
              </a:rPr>
              <a:pPr/>
              <a:t>20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FEFCB7E-342D-4F95-9365-2C1CF2A7AE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1" y="1857376"/>
            <a:ext cx="8715375" cy="5184775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cs-CZ" altLang="en-US" sz="9600" dirty="0"/>
              <a:t>Vztah mezi organizováním a usměrňováním toků:</a:t>
            </a:r>
          </a:p>
          <a:p>
            <a:pPr algn="just"/>
            <a:r>
              <a:rPr lang="cs-CZ" altLang="en-US" sz="9600" dirty="0"/>
              <a:t>Organizování znamená uspořádávání věcí. Má statický charakter.</a:t>
            </a:r>
          </a:p>
          <a:p>
            <a:pPr algn="just"/>
            <a:r>
              <a:rPr lang="cs-CZ" altLang="en-US" sz="9600" dirty="0"/>
              <a:t>Usměrňování  znamená uvádění procesů do chodu, jejich ovlivňování i zastavování. Vnáší do systémů život, má tedy dynamický charakter.</a:t>
            </a:r>
          </a:p>
          <a:p>
            <a:pPr algn="just">
              <a:lnSpc>
                <a:spcPct val="80000"/>
              </a:lnSpc>
            </a:pPr>
            <a:endParaRPr lang="cs-CZ" sz="9600" dirty="0"/>
          </a:p>
          <a:p>
            <a:pPr algn="just">
              <a:buFontTx/>
              <a:buNone/>
            </a:pPr>
            <a:r>
              <a:rPr lang="cs-CZ" altLang="en-US" sz="9600" dirty="0"/>
              <a:t>Čím jsou procesy lépe zorganizovány, tím menší může být rozsah samotného řízení.</a:t>
            </a:r>
          </a:p>
          <a:p>
            <a:pPr>
              <a:buFontTx/>
              <a:buNone/>
            </a:pPr>
            <a:endParaRPr lang="cs-CZ" altLang="en-US" sz="9600" dirty="0"/>
          </a:p>
          <a:p>
            <a:pPr algn="just">
              <a:buFontTx/>
              <a:buNone/>
            </a:pPr>
            <a:r>
              <a:rPr lang="cs-CZ" altLang="en-US" sz="9600" dirty="0"/>
              <a:t>Na druhé straně však musíme dávat pozor, aby nedošlo k „přeorganizování“, které dává jen malou volnost pracovníkům a které může vést k těžkopádné reakci na změny.</a:t>
            </a:r>
          </a:p>
          <a:p>
            <a:pPr algn="just">
              <a:lnSpc>
                <a:spcPct val="80000"/>
              </a:lnSpc>
            </a:pPr>
            <a:endParaRPr lang="cs-CZ" dirty="0"/>
          </a:p>
          <a:p>
            <a:pPr marL="990600" lvl="1" indent="-533400" algn="just">
              <a:buFontTx/>
              <a:buChar char="-"/>
              <a:defRPr/>
            </a:pPr>
            <a:endParaRPr lang="cs-CZ" dirty="0"/>
          </a:p>
          <a:p>
            <a:pPr marL="533400" indent="-533400">
              <a:lnSpc>
                <a:spcPct val="80000"/>
              </a:lnSpc>
              <a:buSzPct val="170000"/>
              <a:buNone/>
            </a:pPr>
            <a:endParaRPr lang="cs-CZ" altLang="en-US" sz="2400" dirty="0"/>
          </a:p>
          <a:p>
            <a:pPr marL="533400" indent="-533400">
              <a:lnSpc>
                <a:spcPct val="80000"/>
              </a:lnSpc>
              <a:buNone/>
            </a:pPr>
            <a:r>
              <a:rPr lang="en-US" altLang="en-US" sz="1600" dirty="0"/>
              <a:t>	</a:t>
            </a:r>
            <a:endParaRPr lang="cs-CZ" altLang="en-US" sz="16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cs-CZ" altLang="en-US" sz="14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CE9D72C-F71A-4335-B81D-D85A79E9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logistiky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0262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D79C636D-782A-40B6-B58E-A4BF46A5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B3FC70D-0FD7-4920-9E02-C5753A93BF8D}" type="slidenum">
              <a:rPr lang="cs-CZ" altLang="en-US" sz="2600">
                <a:solidFill>
                  <a:schemeClr val="bg1"/>
                </a:solidFill>
              </a:rPr>
              <a:pPr/>
              <a:t>21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FEFCB7E-342D-4F95-9365-2C1CF2A7AE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1" y="1857376"/>
            <a:ext cx="8715375" cy="518477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  <a:buFontTx/>
              <a:buNone/>
              <a:defRPr/>
            </a:pPr>
            <a:r>
              <a:rPr lang="cs-CZ" sz="2400" dirty="0"/>
              <a:t>Logistické řízení využívá těchto vzájemně propojených forem svého působení:</a:t>
            </a:r>
          </a:p>
          <a:p>
            <a:pPr algn="just">
              <a:lnSpc>
                <a:spcPct val="90000"/>
              </a:lnSpc>
              <a:defRPr/>
            </a:pPr>
            <a:endParaRPr lang="cs-CZ" sz="2400" dirty="0"/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integrování,                      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koordinování,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synchronizování</a:t>
            </a:r>
          </a:p>
          <a:p>
            <a:pPr lvl="1" algn="just">
              <a:lnSpc>
                <a:spcPct val="90000"/>
              </a:lnSpc>
              <a:buFontTx/>
              <a:buNone/>
              <a:defRPr/>
            </a:pPr>
            <a:r>
              <a:rPr lang="cs-CZ" dirty="0"/>
              <a:t>   </a:t>
            </a:r>
          </a:p>
          <a:p>
            <a:pPr algn="just">
              <a:lnSpc>
                <a:spcPct val="90000"/>
              </a:lnSpc>
              <a:buFontTx/>
              <a:buNone/>
              <a:defRPr/>
            </a:pPr>
            <a:r>
              <a:rPr lang="cs-CZ" sz="2400" dirty="0"/>
              <a:t>   všech článků logistické sítě tak, aby docházelo </a:t>
            </a:r>
            <a:br>
              <a:rPr lang="cs-CZ" sz="2400" dirty="0"/>
            </a:br>
            <a:r>
              <a:rPr lang="cs-CZ" sz="2400" dirty="0"/>
              <a:t>k jejich promyšlené součinnosti a tím k dosažení synergických efektů.</a:t>
            </a:r>
          </a:p>
          <a:p>
            <a:pPr algn="just">
              <a:lnSpc>
                <a:spcPct val="80000"/>
              </a:lnSpc>
            </a:pPr>
            <a:endParaRPr lang="cs-CZ" dirty="0"/>
          </a:p>
          <a:p>
            <a:pPr marL="990600" lvl="1" indent="-533400" algn="just">
              <a:buFontTx/>
              <a:buChar char="-"/>
              <a:defRPr/>
            </a:pPr>
            <a:endParaRPr lang="cs-CZ" dirty="0"/>
          </a:p>
          <a:p>
            <a:pPr marL="533400" indent="-533400">
              <a:lnSpc>
                <a:spcPct val="80000"/>
              </a:lnSpc>
              <a:buSzPct val="170000"/>
              <a:buNone/>
            </a:pPr>
            <a:endParaRPr lang="cs-CZ" altLang="en-US" sz="2400" dirty="0"/>
          </a:p>
          <a:p>
            <a:pPr marL="533400" indent="-533400">
              <a:lnSpc>
                <a:spcPct val="80000"/>
              </a:lnSpc>
              <a:buNone/>
            </a:pPr>
            <a:r>
              <a:rPr lang="en-US" altLang="en-US" sz="1600" dirty="0"/>
              <a:t>	</a:t>
            </a:r>
            <a:endParaRPr lang="cs-CZ" altLang="en-US" sz="16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cs-CZ" altLang="en-US" sz="14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CE9D72C-F71A-4335-B81D-D85A79E9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logistiky</a:t>
            </a:r>
            <a:endParaRPr lang="en-GB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C7D6D8C-F986-46E3-B3CB-A996A5FBFCC2}"/>
              </a:ext>
            </a:extLst>
          </p:cNvPr>
          <p:cNvGrpSpPr>
            <a:grpSpLocks/>
          </p:cNvGrpSpPr>
          <p:nvPr/>
        </p:nvGrpSpPr>
        <p:grpSpPr bwMode="auto">
          <a:xfrm>
            <a:off x="5095876" y="2590800"/>
            <a:ext cx="5286375" cy="1676400"/>
            <a:chOff x="1067" y="1298"/>
            <a:chExt cx="4262" cy="2449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DA4194D-2037-417A-8D31-83DDD69890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7" y="1298"/>
              <a:ext cx="2359" cy="1315"/>
            </a:xfrm>
            <a:prstGeom prst="ellipse">
              <a:avLst/>
            </a:prstGeom>
            <a:solidFill>
              <a:srgbClr val="FFFF99"/>
            </a:solidFill>
            <a:ln w="349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" name="Text Box 6">
              <a:extLst>
                <a:ext uri="{FF2B5EF4-FFF2-40B4-BE49-F238E27FC236}">
                  <a16:creationId xmlns:a16="http://schemas.microsoft.com/office/drawing/2014/main" id="{B3246A44-596B-42F1-B927-0BAA879AE4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" y="1706"/>
              <a:ext cx="1408" cy="674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49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cs-CZ" altLang="en-US" sz="2400" dirty="0">
                  <a:latin typeface="+mj-lt"/>
                </a:rPr>
                <a:t>Integrace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42F36C0-E69B-46AA-AC55-804D1B312C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7" y="2341"/>
              <a:ext cx="2177" cy="1406"/>
            </a:xfrm>
            <a:prstGeom prst="ellipse">
              <a:avLst/>
            </a:prstGeom>
            <a:solidFill>
              <a:srgbClr val="FFCCFF"/>
            </a:solidFill>
            <a:ln w="349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</a:pPr>
              <a:endParaRPr lang="en-US" altLang="en-US" b="0"/>
            </a:p>
          </p:txBody>
        </p:sp>
        <p:sp>
          <p:nvSpPr>
            <p:cNvPr id="9" name="Text Box 8">
              <a:extLst>
                <a:ext uri="{FF2B5EF4-FFF2-40B4-BE49-F238E27FC236}">
                  <a16:creationId xmlns:a16="http://schemas.microsoft.com/office/drawing/2014/main" id="{8B7C3BE0-1A6B-43EE-91D3-AE712A4DDD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1" y="2749"/>
              <a:ext cx="1543" cy="674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49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cs-CZ" altLang="en-US" sz="2400" dirty="0">
                  <a:latin typeface="+mj-lt"/>
                </a:rPr>
                <a:t>Koordinace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11C43942-F42E-46E6-BCFD-6E8816ED67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2205"/>
              <a:ext cx="2404" cy="1497"/>
            </a:xfrm>
            <a:prstGeom prst="ellipse">
              <a:avLst/>
            </a:prstGeom>
            <a:solidFill>
              <a:srgbClr val="FFCC99"/>
            </a:solidFill>
            <a:ln w="349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" name="Text Box 10">
              <a:extLst>
                <a:ext uri="{FF2B5EF4-FFF2-40B4-BE49-F238E27FC236}">
                  <a16:creationId xmlns:a16="http://schemas.microsoft.com/office/drawing/2014/main" id="{49B5CD3A-867E-4D83-81CC-5837E28AF6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95" y="2542"/>
              <a:ext cx="1768" cy="674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49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50000"/>
                </a:spcBef>
              </a:pPr>
              <a:r>
                <a:rPr lang="cs-CZ" altLang="en-US" sz="2400" dirty="0"/>
                <a:t> </a:t>
              </a:r>
              <a:r>
                <a:rPr lang="cs-CZ" altLang="en-US" sz="2400" dirty="0">
                  <a:latin typeface="+mj-lt"/>
                </a:rPr>
                <a:t>Synchronizace</a:t>
              </a:r>
              <a:endParaRPr lang="cs-CZ" altLang="en-US" sz="20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5935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D79C636D-782A-40B6-B58E-A4BF46A5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B3FC70D-0FD7-4920-9E02-C5753A93BF8D}" type="slidenum">
              <a:rPr lang="cs-CZ" altLang="en-US" sz="2600">
                <a:solidFill>
                  <a:schemeClr val="bg1"/>
                </a:solidFill>
              </a:rPr>
              <a:pPr/>
              <a:t>22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FEFCB7E-342D-4F95-9365-2C1CF2A7AE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1" y="1857376"/>
            <a:ext cx="8715375" cy="5184775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cs-CZ" altLang="en-US" sz="9600" dirty="0"/>
              <a:t>Integrování:</a:t>
            </a:r>
          </a:p>
          <a:p>
            <a:pPr>
              <a:lnSpc>
                <a:spcPct val="80000"/>
              </a:lnSpc>
              <a:spcAft>
                <a:spcPct val="20000"/>
              </a:spcAft>
            </a:pPr>
            <a:r>
              <a:rPr lang="cs-CZ" altLang="en-US" sz="9600" dirty="0"/>
              <a:t>sjednocování (pravidel činnosti, zájmů apod.),  </a:t>
            </a:r>
          </a:p>
          <a:p>
            <a:pPr algn="just">
              <a:lnSpc>
                <a:spcPct val="80000"/>
              </a:lnSpc>
            </a:pPr>
            <a:r>
              <a:rPr lang="cs-CZ" altLang="en-US" sz="9600" dirty="0"/>
              <a:t>spojování článků ve vyšší celek tak, aby se docílilo zvýšení soudržnosti systému.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en-US" sz="9600" dirty="0"/>
          </a:p>
          <a:p>
            <a:pPr>
              <a:lnSpc>
                <a:spcPct val="80000"/>
              </a:lnSpc>
              <a:spcAft>
                <a:spcPct val="30000"/>
              </a:spcAft>
              <a:buFontTx/>
              <a:buNone/>
            </a:pPr>
            <a:r>
              <a:rPr lang="cs-CZ" altLang="en-US" sz="9600" dirty="0"/>
              <a:t>	Některé příklady integrování v logistice:</a:t>
            </a:r>
          </a:p>
          <a:p>
            <a:pPr>
              <a:lnSpc>
                <a:spcPct val="80000"/>
              </a:lnSpc>
              <a:spcAft>
                <a:spcPct val="20000"/>
              </a:spcAft>
            </a:pPr>
            <a:r>
              <a:rPr lang="cs-CZ" altLang="en-US" sz="9600" dirty="0"/>
              <a:t>propojování dodavatelů a odběratelů společnými informačními systémy pro sledování stavů zásob, sdílení informací o plánech výroby odběratele apod.,</a:t>
            </a:r>
          </a:p>
          <a:p>
            <a:pPr>
              <a:lnSpc>
                <a:spcPct val="80000"/>
              </a:lnSpc>
              <a:spcAft>
                <a:spcPct val="20000"/>
              </a:spcAft>
            </a:pPr>
            <a:r>
              <a:rPr lang="cs-CZ" altLang="en-US" sz="9600" dirty="0"/>
              <a:t>sjednocení ukazatelů pro motivaci různých navazujících útvarů.</a:t>
            </a:r>
          </a:p>
          <a:p>
            <a:pPr algn="just">
              <a:lnSpc>
                <a:spcPct val="80000"/>
              </a:lnSpc>
            </a:pPr>
            <a:endParaRPr lang="cs-CZ" dirty="0"/>
          </a:p>
          <a:p>
            <a:pPr marL="990600" lvl="1" indent="-533400" algn="just">
              <a:buFontTx/>
              <a:buChar char="-"/>
              <a:defRPr/>
            </a:pPr>
            <a:endParaRPr lang="cs-CZ" dirty="0"/>
          </a:p>
          <a:p>
            <a:pPr marL="533400" indent="-533400">
              <a:lnSpc>
                <a:spcPct val="80000"/>
              </a:lnSpc>
              <a:buSzPct val="170000"/>
              <a:buNone/>
            </a:pPr>
            <a:endParaRPr lang="cs-CZ" altLang="en-US" sz="2400" dirty="0"/>
          </a:p>
          <a:p>
            <a:pPr marL="533400" indent="-533400">
              <a:lnSpc>
                <a:spcPct val="80000"/>
              </a:lnSpc>
              <a:buNone/>
            </a:pPr>
            <a:r>
              <a:rPr lang="en-US" altLang="en-US" sz="1600" dirty="0"/>
              <a:t>	</a:t>
            </a:r>
            <a:endParaRPr lang="cs-CZ" altLang="en-US" sz="16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cs-CZ" altLang="en-US" sz="14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CE9D72C-F71A-4335-B81D-D85A79E9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logistiky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0811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D79C636D-782A-40B6-B58E-A4BF46A5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B3FC70D-0FD7-4920-9E02-C5753A93BF8D}" type="slidenum">
              <a:rPr lang="cs-CZ" altLang="en-US" sz="2600">
                <a:solidFill>
                  <a:schemeClr val="bg1"/>
                </a:solidFill>
              </a:rPr>
              <a:pPr/>
              <a:t>23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FEFCB7E-342D-4F95-9365-2C1CF2A7AE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1" y="1857376"/>
            <a:ext cx="8715375" cy="5184775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cs-CZ" altLang="en-US" sz="2600" dirty="0"/>
              <a:t>Koordinování:</a:t>
            </a:r>
          </a:p>
          <a:p>
            <a:pPr>
              <a:lnSpc>
                <a:spcPct val="90000"/>
              </a:lnSpc>
            </a:pPr>
            <a:r>
              <a:rPr lang="cs-CZ" altLang="en-US" sz="2600" dirty="0"/>
              <a:t>uvádění navazujících činností do souladu,</a:t>
            </a:r>
          </a:p>
          <a:p>
            <a:pPr>
              <a:lnSpc>
                <a:spcPct val="90000"/>
              </a:lnSpc>
            </a:pPr>
            <a:r>
              <a:rPr lang="cs-CZ" altLang="en-US" sz="2600" dirty="0"/>
              <a:t>zajištění spolupráce, souhry.</a:t>
            </a:r>
          </a:p>
          <a:p>
            <a:pPr>
              <a:lnSpc>
                <a:spcPct val="90000"/>
              </a:lnSpc>
            </a:pPr>
            <a:endParaRPr lang="cs-CZ" altLang="en-US" sz="2600" dirty="0"/>
          </a:p>
          <a:p>
            <a:pPr>
              <a:lnSpc>
                <a:spcPct val="90000"/>
              </a:lnSpc>
              <a:spcAft>
                <a:spcPct val="25000"/>
              </a:spcAft>
              <a:buFontTx/>
              <a:buNone/>
            </a:pPr>
            <a:r>
              <a:rPr lang="cs-CZ" altLang="en-US" sz="2600" dirty="0"/>
              <a:t>	Některé příklady koordinování:</a:t>
            </a:r>
          </a:p>
          <a:p>
            <a:pPr algn="just">
              <a:lnSpc>
                <a:spcPct val="90000"/>
              </a:lnSpc>
              <a:spcAft>
                <a:spcPct val="25000"/>
              </a:spcAft>
            </a:pPr>
            <a:r>
              <a:rPr lang="cs-CZ" altLang="en-US" sz="2600" dirty="0"/>
              <a:t>slaďování plánů výroby na jedné straně s plány údržby a oprav výrobních zařízení,</a:t>
            </a:r>
          </a:p>
          <a:p>
            <a:pPr algn="just">
              <a:lnSpc>
                <a:spcPct val="90000"/>
              </a:lnSpc>
            </a:pPr>
            <a:r>
              <a:rPr lang="cs-CZ" altLang="en-US" sz="2600" dirty="0"/>
              <a:t>usměrňování dodávek komponent od různých dodavatelů ke společné montáži.</a:t>
            </a:r>
          </a:p>
          <a:p>
            <a:pPr algn="just">
              <a:lnSpc>
                <a:spcPct val="80000"/>
              </a:lnSpc>
            </a:pPr>
            <a:endParaRPr lang="cs-CZ" dirty="0"/>
          </a:p>
          <a:p>
            <a:pPr marL="990600" lvl="1" indent="-533400" algn="just">
              <a:buFontTx/>
              <a:buChar char="-"/>
              <a:defRPr/>
            </a:pPr>
            <a:endParaRPr lang="cs-CZ" dirty="0"/>
          </a:p>
          <a:p>
            <a:pPr marL="533400" indent="-533400">
              <a:lnSpc>
                <a:spcPct val="80000"/>
              </a:lnSpc>
              <a:buSzPct val="170000"/>
              <a:buNone/>
            </a:pPr>
            <a:endParaRPr lang="cs-CZ" altLang="en-US" sz="2400" dirty="0"/>
          </a:p>
          <a:p>
            <a:pPr marL="533400" indent="-533400">
              <a:lnSpc>
                <a:spcPct val="80000"/>
              </a:lnSpc>
              <a:buNone/>
            </a:pPr>
            <a:r>
              <a:rPr lang="en-US" altLang="en-US" sz="1600" dirty="0"/>
              <a:t>	</a:t>
            </a:r>
            <a:endParaRPr lang="cs-CZ" altLang="en-US" sz="16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cs-CZ" altLang="en-US" sz="14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CE9D72C-F71A-4335-B81D-D85A79E9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logistiky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5794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D79C636D-782A-40B6-B58E-A4BF46A5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B3FC70D-0FD7-4920-9E02-C5753A93BF8D}" type="slidenum">
              <a:rPr lang="cs-CZ" altLang="en-US" sz="2600">
                <a:solidFill>
                  <a:schemeClr val="bg1"/>
                </a:solidFill>
              </a:rPr>
              <a:pPr/>
              <a:t>24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FEFCB7E-342D-4F95-9365-2C1CF2A7AE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1" y="1857376"/>
            <a:ext cx="8715375" cy="5184775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cs-CZ" altLang="en-US" sz="2600" dirty="0"/>
              <a:t>Synchronizování: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r>
              <a:rPr lang="cs-CZ" sz="2600" dirty="0"/>
              <a:t>Časové slaďování činnosti navazujících článků.</a:t>
            </a:r>
          </a:p>
          <a:p>
            <a:pPr>
              <a:lnSpc>
                <a:spcPct val="80000"/>
              </a:lnSpc>
              <a:defRPr/>
            </a:pPr>
            <a:endParaRPr lang="cs-CZ" sz="2600" dirty="0"/>
          </a:p>
          <a:p>
            <a:pPr lvl="1" algn="just">
              <a:lnSpc>
                <a:spcPct val="80000"/>
              </a:lnSpc>
              <a:buFontTx/>
              <a:buNone/>
              <a:defRPr/>
            </a:pPr>
            <a:r>
              <a:rPr lang="cs-CZ" sz="2600" dirty="0"/>
              <a:t>Při plné synchronizaci jsou toky plynulé, nikde se nečeká, všechny operace jsou stejně dlouhé.</a:t>
            </a:r>
          </a:p>
          <a:p>
            <a:pPr>
              <a:lnSpc>
                <a:spcPct val="80000"/>
              </a:lnSpc>
              <a:defRPr/>
            </a:pPr>
            <a:endParaRPr lang="cs-CZ" sz="26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r>
              <a:rPr lang="cs-CZ" sz="2600" dirty="0"/>
              <a:t>Projevy </a:t>
            </a:r>
            <a:r>
              <a:rPr lang="cs-CZ" sz="2600" dirty="0" err="1"/>
              <a:t>nesynchronizace</a:t>
            </a:r>
            <a:r>
              <a:rPr lang="cs-CZ" sz="2600" dirty="0"/>
              <a:t>:</a:t>
            </a:r>
          </a:p>
          <a:p>
            <a:pPr algn="just">
              <a:lnSpc>
                <a:spcPct val="90000"/>
              </a:lnSpc>
            </a:pPr>
            <a:r>
              <a:rPr lang="cs-CZ" sz="2600" dirty="0"/>
              <a:t>čekání obsluhy (pracovníka, výrobního zařízení, dopravního prostředku) na příchod požadavku z předchozího článku, </a:t>
            </a:r>
          </a:p>
          <a:p>
            <a:pPr>
              <a:lnSpc>
                <a:spcPct val="90000"/>
              </a:lnSpc>
            </a:pPr>
            <a:r>
              <a:rPr lang="cs-CZ" sz="2600" dirty="0"/>
              <a:t>anebo čekání požadavku na uvolnění obsluhy.</a:t>
            </a:r>
          </a:p>
          <a:p>
            <a:pPr algn="just">
              <a:lnSpc>
                <a:spcPct val="80000"/>
              </a:lnSpc>
            </a:pPr>
            <a:endParaRPr lang="cs-CZ" dirty="0"/>
          </a:p>
          <a:p>
            <a:pPr marL="990600" lvl="1" indent="-533400" algn="just">
              <a:buFontTx/>
              <a:buChar char="-"/>
              <a:defRPr/>
            </a:pPr>
            <a:endParaRPr lang="cs-CZ" dirty="0"/>
          </a:p>
          <a:p>
            <a:pPr marL="533400" indent="-533400">
              <a:lnSpc>
                <a:spcPct val="80000"/>
              </a:lnSpc>
              <a:buSzPct val="170000"/>
              <a:buNone/>
            </a:pPr>
            <a:endParaRPr lang="cs-CZ" altLang="en-US" sz="2400" dirty="0"/>
          </a:p>
          <a:p>
            <a:pPr marL="533400" indent="-533400">
              <a:lnSpc>
                <a:spcPct val="80000"/>
              </a:lnSpc>
              <a:buNone/>
            </a:pPr>
            <a:r>
              <a:rPr lang="en-US" altLang="en-US" sz="1600" dirty="0"/>
              <a:t>	</a:t>
            </a:r>
            <a:endParaRPr lang="cs-CZ" altLang="en-US" sz="16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cs-CZ" altLang="en-US" sz="14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CE9D72C-F71A-4335-B81D-D85A79E9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logistiky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9374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D79C636D-782A-40B6-B58E-A4BF46A5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B3FC70D-0FD7-4920-9E02-C5753A93BF8D}" type="slidenum">
              <a:rPr lang="cs-CZ" altLang="en-US" sz="2600">
                <a:solidFill>
                  <a:schemeClr val="bg1"/>
                </a:solidFill>
              </a:rPr>
              <a:pPr/>
              <a:t>25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FEFCB7E-342D-4F95-9365-2C1CF2A7AE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1" y="1857376"/>
            <a:ext cx="8715375" cy="518477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en-US" sz="2400" dirty="0"/>
              <a:t>Synergický efekt:</a:t>
            </a:r>
          </a:p>
          <a:p>
            <a:r>
              <a:rPr lang="cs-CZ" altLang="en-US" sz="2400" dirty="0"/>
              <a:t>je efektem ze součinnosti,</a:t>
            </a:r>
          </a:p>
          <a:p>
            <a:r>
              <a:rPr lang="cs-CZ" altLang="en-US" sz="2400" dirty="0"/>
              <a:t>jestliže zúčastněné články spolupracují, pak výsledný efekt je větší než součet efektů izolovaně fungujících článků,</a:t>
            </a:r>
          </a:p>
          <a:p>
            <a:r>
              <a:rPr lang="cs-CZ" altLang="en-US" sz="2400" dirty="0"/>
              <a:t>často se vyjadřuje podstata synergického efektu rovnicí 1 + 1 = 3.</a:t>
            </a:r>
          </a:p>
          <a:p>
            <a:pPr>
              <a:lnSpc>
                <a:spcPct val="90000"/>
              </a:lnSpc>
            </a:pPr>
            <a:endParaRPr lang="cs-CZ" sz="2600" dirty="0"/>
          </a:p>
          <a:p>
            <a:pPr algn="just">
              <a:lnSpc>
                <a:spcPct val="80000"/>
              </a:lnSpc>
            </a:pPr>
            <a:endParaRPr lang="cs-CZ" dirty="0"/>
          </a:p>
          <a:p>
            <a:pPr marL="990600" lvl="1" indent="-533400" algn="just">
              <a:buFontTx/>
              <a:buChar char="-"/>
              <a:defRPr/>
            </a:pPr>
            <a:endParaRPr lang="cs-CZ" dirty="0"/>
          </a:p>
          <a:p>
            <a:pPr marL="533400" indent="-533400">
              <a:lnSpc>
                <a:spcPct val="80000"/>
              </a:lnSpc>
              <a:buSzPct val="170000"/>
              <a:buNone/>
            </a:pPr>
            <a:endParaRPr lang="cs-CZ" altLang="en-US" sz="2400" dirty="0"/>
          </a:p>
          <a:p>
            <a:pPr marL="533400" indent="-533400">
              <a:lnSpc>
                <a:spcPct val="80000"/>
              </a:lnSpc>
              <a:buNone/>
            </a:pPr>
            <a:r>
              <a:rPr lang="en-US" altLang="en-US" sz="1600" dirty="0"/>
              <a:t>	</a:t>
            </a:r>
            <a:endParaRPr lang="cs-CZ" altLang="en-US" sz="16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cs-CZ" altLang="en-US" sz="14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CE9D72C-F71A-4335-B81D-D85A79E9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logistiky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2703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D79C636D-782A-40B6-B58E-A4BF46A5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B3FC70D-0FD7-4920-9E02-C5753A93BF8D}" type="slidenum">
              <a:rPr lang="cs-CZ" altLang="en-US" sz="2600">
                <a:solidFill>
                  <a:schemeClr val="bg1"/>
                </a:solidFill>
              </a:rPr>
              <a:pPr/>
              <a:t>26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FEFCB7E-342D-4F95-9365-2C1CF2A7AE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1" y="1857376"/>
            <a:ext cx="9173861" cy="5184775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en-US" sz="8000" dirty="0"/>
              <a:t>Základní členění logistiky:</a:t>
            </a:r>
          </a:p>
          <a:p>
            <a:pPr lvl="1"/>
            <a:r>
              <a:rPr lang="cs-CZ" altLang="en-US" sz="7800" dirty="0"/>
              <a:t>Hospodářská (budeme se jí zabývat),</a:t>
            </a:r>
          </a:p>
          <a:p>
            <a:pPr lvl="1"/>
            <a:r>
              <a:rPr lang="cs-CZ" altLang="en-US" sz="7800" dirty="0"/>
              <a:t>Vojenská (nebudeme se jí zabývat).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8000" dirty="0"/>
              <a:t>Hospodářská logistika zahrnuje:</a:t>
            </a:r>
          </a:p>
          <a:p>
            <a:pPr>
              <a:buFontTx/>
              <a:buNone/>
            </a:pPr>
            <a:r>
              <a:rPr lang="cs-CZ" altLang="en-US" sz="8000" dirty="0"/>
              <a:t>	I. Obecná logistika</a:t>
            </a:r>
          </a:p>
          <a:p>
            <a:pPr>
              <a:buFontTx/>
              <a:buNone/>
            </a:pPr>
            <a:r>
              <a:rPr lang="cs-CZ" altLang="en-US" sz="8000" dirty="0"/>
              <a:t>		- filosofie, strategie, logistické procesy a systémy</a:t>
            </a:r>
          </a:p>
          <a:p>
            <a:pPr>
              <a:buFontTx/>
              <a:buNone/>
            </a:pPr>
            <a:r>
              <a:rPr lang="cs-CZ" altLang="en-US" sz="8000" dirty="0"/>
              <a:t>		- náklady, rentabilita, produktivita</a:t>
            </a:r>
          </a:p>
          <a:p>
            <a:pPr>
              <a:buFontTx/>
              <a:buNone/>
            </a:pPr>
            <a:r>
              <a:rPr lang="cs-CZ" altLang="en-US" sz="8000" dirty="0"/>
              <a:t>	II. Mikrologistika (logistika organizací)</a:t>
            </a:r>
          </a:p>
          <a:p>
            <a:pPr>
              <a:buFontTx/>
              <a:buNone/>
            </a:pPr>
            <a:r>
              <a:rPr lang="cs-CZ" altLang="en-US" sz="8000" dirty="0"/>
              <a:t>		- průmyslová, obchodní, logistika služeb, organizací st. Správy</a:t>
            </a:r>
          </a:p>
          <a:p>
            <a:pPr>
              <a:buFontTx/>
              <a:buNone/>
            </a:pPr>
            <a:r>
              <a:rPr lang="cs-CZ" altLang="en-US" sz="8000" dirty="0"/>
              <a:t>	III. Metalogistika (logistická kooperace mezi organizacemi)</a:t>
            </a:r>
          </a:p>
          <a:p>
            <a:pPr>
              <a:buFontTx/>
              <a:buNone/>
            </a:pPr>
            <a:r>
              <a:rPr lang="cs-CZ" altLang="en-US" sz="8000" dirty="0"/>
              <a:t>		- logistické řetězce, kooperace na národní a mezinárodní úrovni</a:t>
            </a:r>
          </a:p>
          <a:p>
            <a:pPr>
              <a:buFontTx/>
              <a:buNone/>
            </a:pPr>
            <a:r>
              <a:rPr lang="cs-CZ" altLang="en-US" sz="8000" dirty="0"/>
              <a:t>	IV. Makrologistika (logistika regionálních nebo odvětvových celků)</a:t>
            </a:r>
          </a:p>
          <a:p>
            <a:pPr>
              <a:buFontTx/>
              <a:buNone/>
            </a:pPr>
            <a:r>
              <a:rPr lang="cs-CZ" altLang="en-US" sz="8000" dirty="0"/>
              <a:t>		- subregionů, regionů, měst, států, integračních celků</a:t>
            </a:r>
          </a:p>
          <a:p>
            <a:pPr>
              <a:buFontTx/>
              <a:buNone/>
            </a:pPr>
            <a:r>
              <a:rPr lang="cs-CZ" altLang="en-US" sz="8000" dirty="0"/>
              <a:t>		- logistika ekonomických odvětví</a:t>
            </a:r>
            <a:endParaRPr lang="en-GB" altLang="en-US" sz="8000" dirty="0"/>
          </a:p>
          <a:p>
            <a:pPr>
              <a:lnSpc>
                <a:spcPct val="90000"/>
              </a:lnSpc>
            </a:pPr>
            <a:endParaRPr lang="cs-CZ" sz="2600" dirty="0"/>
          </a:p>
          <a:p>
            <a:pPr>
              <a:lnSpc>
                <a:spcPct val="90000"/>
              </a:lnSpc>
            </a:pPr>
            <a:endParaRPr lang="cs-CZ" sz="2600" dirty="0"/>
          </a:p>
          <a:p>
            <a:pPr algn="just">
              <a:lnSpc>
                <a:spcPct val="80000"/>
              </a:lnSpc>
            </a:pPr>
            <a:endParaRPr lang="cs-CZ" dirty="0"/>
          </a:p>
          <a:p>
            <a:pPr marL="990600" lvl="1" indent="-533400" algn="just">
              <a:buFontTx/>
              <a:buChar char="-"/>
              <a:defRPr/>
            </a:pPr>
            <a:endParaRPr lang="cs-CZ" dirty="0"/>
          </a:p>
          <a:p>
            <a:pPr marL="533400" indent="-533400">
              <a:lnSpc>
                <a:spcPct val="80000"/>
              </a:lnSpc>
              <a:buSzPct val="170000"/>
              <a:buNone/>
            </a:pPr>
            <a:endParaRPr lang="cs-CZ" altLang="en-US" sz="2400" dirty="0"/>
          </a:p>
          <a:p>
            <a:pPr marL="533400" indent="-533400">
              <a:lnSpc>
                <a:spcPct val="80000"/>
              </a:lnSpc>
              <a:buNone/>
            </a:pPr>
            <a:r>
              <a:rPr lang="en-US" altLang="en-US" sz="1600" dirty="0"/>
              <a:t>	</a:t>
            </a:r>
            <a:endParaRPr lang="cs-CZ" altLang="en-US" sz="16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cs-CZ" altLang="en-US" sz="14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CE9D72C-F71A-4335-B81D-D85A79E9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logistiky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6837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D79C636D-782A-40B6-B58E-A4BF46A5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B3FC70D-0FD7-4920-9E02-C5753A93BF8D}" type="slidenum">
              <a:rPr lang="cs-CZ" altLang="en-US" sz="2600">
                <a:solidFill>
                  <a:schemeClr val="bg1"/>
                </a:solidFill>
              </a:rPr>
              <a:pPr/>
              <a:t>27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FEFCB7E-342D-4F95-9365-2C1CF2A7AE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1" y="1857376"/>
            <a:ext cx="8911687" cy="51847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cs-CZ" sz="2600" dirty="0"/>
          </a:p>
          <a:p>
            <a:pPr algn="just">
              <a:lnSpc>
                <a:spcPct val="80000"/>
              </a:lnSpc>
            </a:pPr>
            <a:endParaRPr lang="cs-CZ" dirty="0"/>
          </a:p>
          <a:p>
            <a:pPr marL="990600" lvl="1" indent="-533400" algn="just">
              <a:buFontTx/>
              <a:buChar char="-"/>
              <a:defRPr/>
            </a:pPr>
            <a:endParaRPr lang="cs-CZ" dirty="0"/>
          </a:p>
          <a:p>
            <a:pPr marL="533400" indent="-533400">
              <a:lnSpc>
                <a:spcPct val="80000"/>
              </a:lnSpc>
              <a:buSzPct val="170000"/>
              <a:buNone/>
            </a:pPr>
            <a:endParaRPr lang="cs-CZ" altLang="en-US" sz="2400" dirty="0"/>
          </a:p>
          <a:p>
            <a:pPr marL="533400" indent="-533400">
              <a:lnSpc>
                <a:spcPct val="80000"/>
              </a:lnSpc>
              <a:buNone/>
            </a:pPr>
            <a:r>
              <a:rPr lang="en-US" altLang="en-US" sz="1600" dirty="0"/>
              <a:t>	</a:t>
            </a:r>
            <a:endParaRPr lang="cs-CZ" altLang="en-US" sz="16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cs-CZ" altLang="en-US" sz="14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CE9D72C-F71A-4335-B81D-D85A79E9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logistiky k ostatním disciplínám</a:t>
            </a:r>
            <a:endParaRPr lang="en-GB" dirty="0"/>
          </a:p>
        </p:txBody>
      </p:sp>
      <p:sp>
        <p:nvSpPr>
          <p:cNvPr id="5" name="Oval 2">
            <a:extLst>
              <a:ext uri="{FF2B5EF4-FFF2-40B4-BE49-F238E27FC236}">
                <a16:creationId xmlns:a16="http://schemas.microsoft.com/office/drawing/2014/main" id="{E676B0E2-EAA1-4111-8DAB-0D023BA7FB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8036" y="3104964"/>
            <a:ext cx="2654300" cy="1000125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 w="12700">
            <a:solidFill>
              <a:srgbClr val="3366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3963E3-E085-49B1-B5AB-6F28CAA31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6975" y="3330991"/>
            <a:ext cx="2469420" cy="1293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en-US" sz="2400" dirty="0">
                <a:latin typeface="+mj-lt"/>
              </a:rPr>
              <a:t>LOGISTIKA</a:t>
            </a:r>
          </a:p>
          <a:p>
            <a:pPr>
              <a:spcBef>
                <a:spcPct val="50000"/>
              </a:spcBef>
            </a:pPr>
            <a:endParaRPr lang="en-GB" alt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88C243A-6CAE-4F66-9C25-0C3B3B654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8929" y="2000250"/>
            <a:ext cx="2880285" cy="763588"/>
          </a:xfrm>
          <a:prstGeom prst="roundRect">
            <a:avLst/>
          </a:prstGeom>
          <a:solidFill>
            <a:srgbClr val="FFFF99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cs-CZ" altLang="en-US" sz="1600" b="1" dirty="0"/>
              <a:t>Teorie managementu </a:t>
            </a:r>
          </a:p>
          <a:p>
            <a:pPr algn="ctr">
              <a:spcBef>
                <a:spcPct val="50000"/>
              </a:spcBef>
            </a:pPr>
            <a:r>
              <a:rPr lang="cs-CZ" altLang="en-US" sz="1600" b="1" dirty="0"/>
              <a:t>a organizace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1C54396D-CA19-45F7-9945-B5EA931D9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2689" y="2857500"/>
            <a:ext cx="2282825" cy="685800"/>
          </a:xfrm>
          <a:prstGeom prst="roundRect">
            <a:avLst/>
          </a:prstGeom>
          <a:solidFill>
            <a:srgbClr val="FFFF99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cs-CZ" altLang="en-US" sz="1600" b="1" dirty="0"/>
              <a:t>Operační výzkum</a:t>
            </a: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F2473C85-C641-4707-BBE7-73DA4DDF2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2689" y="3643313"/>
            <a:ext cx="2211387" cy="1643062"/>
          </a:xfrm>
          <a:prstGeom prst="roundRect">
            <a:avLst/>
          </a:prstGeom>
          <a:solidFill>
            <a:srgbClr val="FFFF99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cs-CZ" altLang="en-US" sz="1600" b="1" dirty="0"/>
              <a:t>Systémy hromadné</a:t>
            </a:r>
          </a:p>
          <a:p>
            <a:pPr algn="ctr">
              <a:spcBef>
                <a:spcPct val="50000"/>
              </a:spcBef>
            </a:pPr>
            <a:r>
              <a:rPr lang="cs-CZ" altLang="en-US" sz="1600" b="1" dirty="0"/>
              <a:t> obsluhy a simulace </a:t>
            </a:r>
          </a:p>
          <a:p>
            <a:pPr algn="ctr">
              <a:spcBef>
                <a:spcPct val="50000"/>
              </a:spcBef>
            </a:pPr>
            <a:r>
              <a:rPr lang="cs-CZ" altLang="en-US" sz="1600" b="1" dirty="0"/>
              <a:t>Monte Carlo</a:t>
            </a:r>
          </a:p>
        </p:txBody>
      </p:sp>
      <p:sp>
        <p:nvSpPr>
          <p:cNvPr id="10" name="Rectangle 17">
            <a:extLst>
              <a:ext uri="{FF2B5EF4-FFF2-40B4-BE49-F238E27FC236}">
                <a16:creationId xmlns:a16="http://schemas.microsoft.com/office/drawing/2014/main" id="{1DAAF86A-5CF6-42EB-857D-2374FCFA2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251" y="5429250"/>
            <a:ext cx="2663825" cy="685800"/>
          </a:xfrm>
          <a:prstGeom prst="roundRect">
            <a:avLst/>
          </a:prstGeom>
          <a:solidFill>
            <a:srgbClr val="FFFF99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cs-CZ" altLang="en-US" sz="1600" b="1" dirty="0"/>
              <a:t>Systémová analýza a   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cs-CZ" altLang="en-US" sz="1600" b="1" dirty="0"/>
              <a:t>syntéza</a:t>
            </a:r>
          </a:p>
        </p:txBody>
      </p:sp>
      <p:sp>
        <p:nvSpPr>
          <p:cNvPr id="12" name="Rectangle 21">
            <a:extLst>
              <a:ext uri="{FF2B5EF4-FFF2-40B4-BE49-F238E27FC236}">
                <a16:creationId xmlns:a16="http://schemas.microsoft.com/office/drawing/2014/main" id="{4D3D70D7-780F-492F-9087-D05BC243D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438" y="6357938"/>
            <a:ext cx="2362200" cy="323850"/>
          </a:xfrm>
          <a:prstGeom prst="roundRect">
            <a:avLst/>
          </a:prstGeom>
          <a:solidFill>
            <a:srgbClr val="FFFF99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cs-CZ" altLang="en-US" sz="1600" b="1" dirty="0"/>
              <a:t>Projektové řízení </a:t>
            </a:r>
            <a:endParaRPr lang="en-GB" altLang="en-US" sz="1600" b="1" dirty="0"/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3B55A8C3-8AB5-4882-8775-7129096BB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188" y="2214563"/>
            <a:ext cx="2819400" cy="533400"/>
          </a:xfrm>
          <a:prstGeom prst="roundRect">
            <a:avLst/>
          </a:prstGeom>
          <a:solidFill>
            <a:srgbClr val="FFFF99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altLang="en-US" sz="1600" b="1" dirty="0"/>
              <a:t>Marketing</a:t>
            </a:r>
            <a:endParaRPr lang="cs-CZ" sz="1600" b="1" dirty="0"/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9020C955-70AD-45DA-A84C-64EE9AE24B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1938" y="3000375"/>
            <a:ext cx="2425700" cy="762000"/>
          </a:xfrm>
          <a:prstGeom prst="roundRect">
            <a:avLst/>
          </a:prstGeom>
          <a:solidFill>
            <a:srgbClr val="FFFF99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cs-CZ" altLang="en-US" sz="1600" b="1" dirty="0"/>
              <a:t>Ekonomická teorie</a:t>
            </a:r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2A5F304A-86C4-462B-BB53-4A90CFB5B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0500" y="4000500"/>
            <a:ext cx="2425700" cy="755650"/>
          </a:xfrm>
          <a:prstGeom prst="roundRect">
            <a:avLst/>
          </a:prstGeom>
          <a:solidFill>
            <a:srgbClr val="FFFF99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cs-CZ" altLang="en-US" sz="1600" b="1" dirty="0"/>
              <a:t>Kvantitativní metody </a:t>
            </a:r>
          </a:p>
          <a:p>
            <a:pPr algn="ctr">
              <a:spcBef>
                <a:spcPct val="50000"/>
              </a:spcBef>
            </a:pPr>
            <a:r>
              <a:rPr lang="cs-CZ" altLang="en-US" sz="1600" b="1" dirty="0"/>
              <a:t>a statistika</a:t>
            </a:r>
          </a:p>
        </p:txBody>
      </p:sp>
      <p:sp>
        <p:nvSpPr>
          <p:cNvPr id="16" name="Rectangle 19">
            <a:extLst>
              <a:ext uri="{FF2B5EF4-FFF2-40B4-BE49-F238E27FC236}">
                <a16:creationId xmlns:a16="http://schemas.microsoft.com/office/drawing/2014/main" id="{08F5E5AE-387F-4571-B354-6A961EC75C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188" y="5072063"/>
            <a:ext cx="2806700" cy="755650"/>
          </a:xfrm>
          <a:prstGeom prst="roundRect">
            <a:avLst/>
          </a:prstGeom>
          <a:solidFill>
            <a:srgbClr val="FFFF99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cs-CZ" altLang="en-US" sz="1600" b="1" dirty="0"/>
              <a:t>Ekonometrie a prognostika</a:t>
            </a:r>
          </a:p>
        </p:txBody>
      </p:sp>
      <p:sp>
        <p:nvSpPr>
          <p:cNvPr id="17" name="Line 39">
            <a:extLst>
              <a:ext uri="{FF2B5EF4-FFF2-40B4-BE49-F238E27FC236}">
                <a16:creationId xmlns:a16="http://schemas.microsoft.com/office/drawing/2014/main" id="{52C25512-A536-4ABA-964F-9C9AE935F9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4143376"/>
            <a:ext cx="0" cy="2143125"/>
          </a:xfrm>
          <a:prstGeom prst="line">
            <a:avLst/>
          </a:prstGeom>
          <a:ln>
            <a:headEnd type="oval" w="med" len="med"/>
            <a:tailEnd type="stealth" w="med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8" name="Line 23">
            <a:extLst>
              <a:ext uri="{FF2B5EF4-FFF2-40B4-BE49-F238E27FC236}">
                <a16:creationId xmlns:a16="http://schemas.microsoft.com/office/drawing/2014/main" id="{0AE934C0-83E0-4AAE-BDE3-81AA3F0D720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95875" y="2714625"/>
            <a:ext cx="761227" cy="393510"/>
          </a:xfrm>
          <a:prstGeom prst="line">
            <a:avLst/>
          </a:prstGeom>
          <a:ln>
            <a:headEnd type="oval" w="med" len="med"/>
            <a:tailEnd type="stealth" w="med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Line 24">
            <a:extLst>
              <a:ext uri="{FF2B5EF4-FFF2-40B4-BE49-F238E27FC236}">
                <a16:creationId xmlns:a16="http://schemas.microsoft.com/office/drawing/2014/main" id="{7C6C9E7E-50DA-4815-8C05-8EC057DBFC2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35513" y="3217861"/>
            <a:ext cx="360362" cy="68264"/>
          </a:xfrm>
          <a:prstGeom prst="line">
            <a:avLst/>
          </a:prstGeom>
          <a:ln>
            <a:headEnd type="oval" w="med" len="med"/>
            <a:tailEnd type="stealth" w="med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0" name="Line 25">
            <a:extLst>
              <a:ext uri="{FF2B5EF4-FFF2-40B4-BE49-F238E27FC236}">
                <a16:creationId xmlns:a16="http://schemas.microsoft.com/office/drawing/2014/main" id="{046EAA3E-2728-4458-AF31-CBCF85555C9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67250" y="3956051"/>
            <a:ext cx="513933" cy="258764"/>
          </a:xfrm>
          <a:prstGeom prst="line">
            <a:avLst/>
          </a:prstGeom>
          <a:ln>
            <a:headEnd type="oval" w="med" len="med"/>
            <a:tailEnd type="stealth" w="med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1" name="Line 26">
            <a:extLst>
              <a:ext uri="{FF2B5EF4-FFF2-40B4-BE49-F238E27FC236}">
                <a16:creationId xmlns:a16="http://schemas.microsoft.com/office/drawing/2014/main" id="{7BD28D4D-9499-473D-9A0D-442EC838EB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10125" y="4071938"/>
            <a:ext cx="642938" cy="1357312"/>
          </a:xfrm>
          <a:prstGeom prst="line">
            <a:avLst/>
          </a:prstGeom>
          <a:ln>
            <a:headEnd type="oval" w="med" len="med"/>
            <a:tailEnd type="stealth" w="med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2" name="Line 30">
            <a:extLst>
              <a:ext uri="{FF2B5EF4-FFF2-40B4-BE49-F238E27FC236}">
                <a16:creationId xmlns:a16="http://schemas.microsoft.com/office/drawing/2014/main" id="{182B278B-BFBC-422A-A27C-82C07457A4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67500" y="2632569"/>
            <a:ext cx="928687" cy="466725"/>
          </a:xfrm>
          <a:prstGeom prst="line">
            <a:avLst/>
          </a:prstGeom>
          <a:ln>
            <a:headEnd type="oval" w="med" len="med"/>
            <a:tailEnd type="stealth" w="med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3" name="Line 29">
            <a:extLst>
              <a:ext uri="{FF2B5EF4-FFF2-40B4-BE49-F238E27FC236}">
                <a16:creationId xmlns:a16="http://schemas.microsoft.com/office/drawing/2014/main" id="{2FD8A159-8E13-4A08-957C-E55149C939C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88194" y="3429000"/>
            <a:ext cx="393743" cy="0"/>
          </a:xfrm>
          <a:prstGeom prst="line">
            <a:avLst/>
          </a:prstGeom>
          <a:ln>
            <a:headEnd type="oval" w="med" len="med"/>
            <a:tailEnd type="stealth" w="med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4" name="Line 28">
            <a:extLst>
              <a:ext uri="{FF2B5EF4-FFF2-40B4-BE49-F238E27FC236}">
                <a16:creationId xmlns:a16="http://schemas.microsoft.com/office/drawing/2014/main" id="{BF22D8E1-76B2-4B27-A07C-4BDABC449FC3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25" y="4000500"/>
            <a:ext cx="757238" cy="285750"/>
          </a:xfrm>
          <a:prstGeom prst="line">
            <a:avLst/>
          </a:prstGeom>
          <a:ln>
            <a:headEnd type="oval" w="med" len="med"/>
            <a:tailEnd type="stealth" w="med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5" name="Line 27">
            <a:extLst>
              <a:ext uri="{FF2B5EF4-FFF2-40B4-BE49-F238E27FC236}">
                <a16:creationId xmlns:a16="http://schemas.microsoft.com/office/drawing/2014/main" id="{6D5ED4F7-90E5-479C-B730-12FFFCF3585C}"/>
              </a:ext>
            </a:extLst>
          </p:cNvPr>
          <p:cNvSpPr>
            <a:spLocks noChangeShapeType="1"/>
          </p:cNvSpPr>
          <p:nvPr/>
        </p:nvSpPr>
        <p:spPr bwMode="auto">
          <a:xfrm>
            <a:off x="6755026" y="4071938"/>
            <a:ext cx="841161" cy="1071563"/>
          </a:xfrm>
          <a:prstGeom prst="line">
            <a:avLst/>
          </a:prstGeom>
          <a:ln>
            <a:headEnd type="oval" w="med" len="med"/>
            <a:tailEnd type="stealth" w="med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567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D79C636D-782A-40B6-B58E-A4BF46A5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B3FC70D-0FD7-4920-9E02-C5753A93BF8D}" type="slidenum">
              <a:rPr lang="cs-CZ" altLang="en-US" sz="2600">
                <a:solidFill>
                  <a:schemeClr val="bg1"/>
                </a:solidFill>
              </a:rPr>
              <a:pPr/>
              <a:t>28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FEFCB7E-342D-4F95-9365-2C1CF2A7AE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1" y="1857376"/>
            <a:ext cx="8911687" cy="518477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en-US" sz="2400" dirty="0"/>
              <a:t>Mezi exaktní metody patří metody:</a:t>
            </a:r>
          </a:p>
          <a:p>
            <a:r>
              <a:rPr lang="cs-CZ" altLang="en-US" sz="2400" dirty="0"/>
              <a:t>matematické,</a:t>
            </a:r>
          </a:p>
          <a:p>
            <a:r>
              <a:rPr lang="cs-CZ" altLang="en-US" sz="2400" dirty="0"/>
              <a:t>simulační (např. Monte Carlo),</a:t>
            </a:r>
          </a:p>
          <a:p>
            <a:r>
              <a:rPr lang="cs-CZ" altLang="en-US" sz="2400" dirty="0"/>
              <a:t>heuristické (např. metoda delfská atd.),</a:t>
            </a:r>
          </a:p>
          <a:p>
            <a:r>
              <a:rPr lang="cs-CZ" altLang="en-US" sz="2400" dirty="0"/>
              <a:t>metody operačního výzkumu (např. dopravní úlohy, lineární programování, modely teorie zásob, modely hromadné obsluhy),</a:t>
            </a:r>
          </a:p>
          <a:p>
            <a:r>
              <a:rPr lang="cs-CZ" altLang="en-US" sz="2400" dirty="0"/>
              <a:t>strukturní modely.</a:t>
            </a:r>
          </a:p>
          <a:p>
            <a:pPr>
              <a:lnSpc>
                <a:spcPct val="90000"/>
              </a:lnSpc>
            </a:pPr>
            <a:endParaRPr lang="cs-CZ" sz="2600" dirty="0"/>
          </a:p>
          <a:p>
            <a:pPr algn="just">
              <a:lnSpc>
                <a:spcPct val="80000"/>
              </a:lnSpc>
            </a:pPr>
            <a:endParaRPr lang="cs-CZ" dirty="0"/>
          </a:p>
          <a:p>
            <a:pPr marL="990600" lvl="1" indent="-533400" algn="just">
              <a:buFontTx/>
              <a:buChar char="-"/>
              <a:defRPr/>
            </a:pPr>
            <a:endParaRPr lang="cs-CZ" dirty="0"/>
          </a:p>
          <a:p>
            <a:pPr marL="533400" indent="-533400">
              <a:lnSpc>
                <a:spcPct val="80000"/>
              </a:lnSpc>
              <a:buSzPct val="170000"/>
              <a:buNone/>
            </a:pPr>
            <a:endParaRPr lang="cs-CZ" altLang="en-US" sz="2400" dirty="0"/>
          </a:p>
          <a:p>
            <a:pPr marL="533400" indent="-533400">
              <a:lnSpc>
                <a:spcPct val="80000"/>
              </a:lnSpc>
              <a:buNone/>
            </a:pPr>
            <a:r>
              <a:rPr lang="en-US" altLang="en-US" sz="1600" dirty="0"/>
              <a:t>	</a:t>
            </a:r>
            <a:endParaRPr lang="cs-CZ" altLang="en-US" sz="16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cs-CZ" altLang="en-US" sz="14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CE9D72C-F71A-4335-B81D-D85A79E9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logistiky k ostatním disciplínám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1012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číslo snímku 5">
            <a:extLst>
              <a:ext uri="{FF2B5EF4-FFF2-40B4-BE49-F238E27FC236}">
                <a16:creationId xmlns:a16="http://schemas.microsoft.com/office/drawing/2014/main" id="{865B24FE-6115-4D61-9CFC-900F85EE3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0A83674-751A-480B-AEAD-66E1511372B4}" type="slidenum">
              <a:rPr lang="en-GB" altLang="en-US" sz="2600">
                <a:solidFill>
                  <a:schemeClr val="bg1"/>
                </a:solidFill>
              </a:rPr>
              <a:pPr/>
              <a:t>29</a:t>
            </a:fld>
            <a:endParaRPr lang="en-GB" altLang="en-US" sz="2600">
              <a:solidFill>
                <a:schemeClr val="bg1"/>
              </a:solidFill>
              <a:latin typeface="Times New Roman CE" panose="02020603050405020304" pitchFamily="18" charset="0"/>
            </a:endParaRPr>
          </a:p>
        </p:txBody>
      </p:sp>
      <p:sp>
        <p:nvSpPr>
          <p:cNvPr id="200709" name="Oval 1029">
            <a:extLst>
              <a:ext uri="{FF2B5EF4-FFF2-40B4-BE49-F238E27FC236}">
                <a16:creationId xmlns:a16="http://schemas.microsoft.com/office/drawing/2014/main" id="{21BA12CE-FFFC-42FB-8A8E-038BF8550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0064" y="1928814"/>
            <a:ext cx="3455987" cy="928687"/>
          </a:xfrm>
          <a:prstGeom prst="ellipse">
            <a:avLst/>
          </a:prstGeom>
          <a:solidFill>
            <a:schemeClr val="accent4">
              <a:lumMod val="10000"/>
              <a:lumOff val="9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762000">
              <a:defRPr/>
            </a:pPr>
            <a:r>
              <a:rPr lang="cs-CZ" sz="2000" b="1" dirty="0"/>
              <a:t>Z hlediska ekonomické </a:t>
            </a:r>
          </a:p>
          <a:p>
            <a:pPr algn="ctr" defTabSz="762000">
              <a:defRPr/>
            </a:pPr>
            <a:r>
              <a:rPr lang="cs-CZ" sz="2000" b="1" dirty="0"/>
              <a:t>úrovně</a:t>
            </a:r>
          </a:p>
        </p:txBody>
      </p:sp>
      <p:sp>
        <p:nvSpPr>
          <p:cNvPr id="200710" name="Oval 1030">
            <a:extLst>
              <a:ext uri="{FF2B5EF4-FFF2-40B4-BE49-F238E27FC236}">
                <a16:creationId xmlns:a16="http://schemas.microsoft.com/office/drawing/2014/main" id="{3AC1A6A5-6A53-40F2-A98C-2DD8C3BF1E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50" y="3929063"/>
            <a:ext cx="3124200" cy="685800"/>
          </a:xfrm>
          <a:prstGeom prst="ellipse">
            <a:avLst/>
          </a:prstGeom>
          <a:solidFill>
            <a:schemeClr val="accent4">
              <a:lumMod val="10000"/>
              <a:lumOff val="9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762000">
              <a:defRPr/>
            </a:pPr>
            <a:r>
              <a:rPr lang="cs-CZ" sz="2000" b="1" dirty="0"/>
              <a:t>Z hlediska „náhodnosti“</a:t>
            </a:r>
          </a:p>
        </p:txBody>
      </p:sp>
      <p:sp>
        <p:nvSpPr>
          <p:cNvPr id="200711" name="Line 1031">
            <a:extLst>
              <a:ext uri="{FF2B5EF4-FFF2-40B4-BE49-F238E27FC236}">
                <a16:creationId xmlns:a16="http://schemas.microsoft.com/office/drawing/2014/main" id="{D8C0597A-7F13-45F1-BA9F-744A84ABB3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500" y="2571750"/>
            <a:ext cx="1206500" cy="642938"/>
          </a:xfrm>
          <a:prstGeom prst="line">
            <a:avLst/>
          </a:prstGeom>
          <a:ln>
            <a:headEnd type="oval" w="med" len="med"/>
            <a:tailEnd type="stealth" w="med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00712" name="Line 1032">
            <a:extLst>
              <a:ext uri="{FF2B5EF4-FFF2-40B4-BE49-F238E27FC236}">
                <a16:creationId xmlns:a16="http://schemas.microsoft.com/office/drawing/2014/main" id="{3CA4D264-8A3C-4B02-B5BE-EBC5D93570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52814" y="4286251"/>
            <a:ext cx="1214437" cy="322263"/>
          </a:xfrm>
          <a:prstGeom prst="line">
            <a:avLst/>
          </a:prstGeom>
          <a:ln>
            <a:headEnd type="oval" w="med" len="med"/>
            <a:tailEnd type="stealth" w="med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00713" name="Line 1033">
            <a:extLst>
              <a:ext uri="{FF2B5EF4-FFF2-40B4-BE49-F238E27FC236}">
                <a16:creationId xmlns:a16="http://schemas.microsoft.com/office/drawing/2014/main" id="{24DE8E69-AB34-4ADA-82F0-CFA6465ECA0D}"/>
              </a:ext>
            </a:extLst>
          </p:cNvPr>
          <p:cNvSpPr>
            <a:spLocks noChangeShapeType="1"/>
          </p:cNvSpPr>
          <p:nvPr/>
        </p:nvSpPr>
        <p:spPr bwMode="auto">
          <a:xfrm>
            <a:off x="7810500" y="4286250"/>
            <a:ext cx="1214438" cy="357188"/>
          </a:xfrm>
          <a:prstGeom prst="line">
            <a:avLst/>
          </a:prstGeom>
          <a:ln>
            <a:headEnd type="oval" w="med" len="med"/>
            <a:tailEnd type="stealth" w="med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00714" name="Line 1034">
            <a:extLst>
              <a:ext uri="{FF2B5EF4-FFF2-40B4-BE49-F238E27FC236}">
                <a16:creationId xmlns:a16="http://schemas.microsoft.com/office/drawing/2014/main" id="{FA56756A-DE30-4445-BFDB-1F07ACC3C179}"/>
              </a:ext>
            </a:extLst>
          </p:cNvPr>
          <p:cNvSpPr>
            <a:spLocks noChangeShapeType="1"/>
          </p:cNvSpPr>
          <p:nvPr/>
        </p:nvSpPr>
        <p:spPr bwMode="auto">
          <a:xfrm>
            <a:off x="7739063" y="2500314"/>
            <a:ext cx="1428750" cy="714375"/>
          </a:xfrm>
          <a:prstGeom prst="line">
            <a:avLst/>
          </a:prstGeom>
          <a:ln>
            <a:headEnd type="oval" w="med" len="med"/>
            <a:tailEnd type="stealth" w="med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00715" name="Rectangle 1035">
            <a:extLst>
              <a:ext uri="{FF2B5EF4-FFF2-40B4-BE49-F238E27FC236}">
                <a16:creationId xmlns:a16="http://schemas.microsoft.com/office/drawing/2014/main" id="{12550F41-50E3-4B70-BA4C-4BB03C366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9813" y="3214688"/>
            <a:ext cx="2514600" cy="533400"/>
          </a:xfrm>
          <a:prstGeom prst="roundRect">
            <a:avLst/>
          </a:prstGeom>
          <a:solidFill>
            <a:srgbClr val="FFFF99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762000">
              <a:defRPr/>
            </a:pPr>
            <a:r>
              <a:rPr lang="cs-CZ" b="1" dirty="0"/>
              <a:t>makroekonomické</a:t>
            </a:r>
          </a:p>
        </p:txBody>
      </p:sp>
      <p:sp>
        <p:nvSpPr>
          <p:cNvPr id="200716" name="Rectangle 1036">
            <a:extLst>
              <a:ext uri="{FF2B5EF4-FFF2-40B4-BE49-F238E27FC236}">
                <a16:creationId xmlns:a16="http://schemas.microsoft.com/office/drawing/2014/main" id="{5644BC58-6CD4-40C7-BC08-096C97436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3214688"/>
            <a:ext cx="2819400" cy="533400"/>
          </a:xfrm>
          <a:prstGeom prst="roundRect">
            <a:avLst/>
          </a:prstGeom>
          <a:solidFill>
            <a:srgbClr val="FFFF99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762000">
              <a:defRPr/>
            </a:pPr>
            <a:r>
              <a:rPr lang="cs-CZ" b="1" dirty="0"/>
              <a:t>mikroekonomické</a:t>
            </a:r>
          </a:p>
        </p:txBody>
      </p:sp>
      <p:sp>
        <p:nvSpPr>
          <p:cNvPr id="200717" name="Rectangle 1037">
            <a:extLst>
              <a:ext uri="{FF2B5EF4-FFF2-40B4-BE49-F238E27FC236}">
                <a16:creationId xmlns:a16="http://schemas.microsoft.com/office/drawing/2014/main" id="{7E74953A-46B4-4BA8-B0F6-BAC805642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250" y="4643438"/>
            <a:ext cx="2533650" cy="609600"/>
          </a:xfrm>
          <a:prstGeom prst="roundRect">
            <a:avLst/>
          </a:prstGeom>
          <a:solidFill>
            <a:srgbClr val="FFFF99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762000">
              <a:defRPr/>
            </a:pPr>
            <a:r>
              <a:rPr lang="cs-CZ" b="1" dirty="0"/>
              <a:t>deterministické</a:t>
            </a:r>
          </a:p>
        </p:txBody>
      </p:sp>
      <p:sp>
        <p:nvSpPr>
          <p:cNvPr id="200718" name="Rectangle 1038">
            <a:extLst>
              <a:ext uri="{FF2B5EF4-FFF2-40B4-BE49-F238E27FC236}">
                <a16:creationId xmlns:a16="http://schemas.microsoft.com/office/drawing/2014/main" id="{38C098F0-84C6-4C9C-AD69-999399EDC8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0500" y="4643438"/>
            <a:ext cx="2571750" cy="609600"/>
          </a:xfrm>
          <a:prstGeom prst="roundRect">
            <a:avLst/>
          </a:prstGeom>
          <a:solidFill>
            <a:srgbClr val="FFFF99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762000">
              <a:defRPr/>
            </a:pPr>
            <a:r>
              <a:rPr lang="cs-CZ" b="1" dirty="0"/>
              <a:t>stochastické</a:t>
            </a:r>
          </a:p>
        </p:txBody>
      </p:sp>
      <p:sp>
        <p:nvSpPr>
          <p:cNvPr id="200719" name="Rectangle 1039">
            <a:extLst>
              <a:ext uri="{FF2B5EF4-FFF2-40B4-BE49-F238E27FC236}">
                <a16:creationId xmlns:a16="http://schemas.microsoft.com/office/drawing/2014/main" id="{3CF544C8-656A-475B-BC06-EE453FF65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214688"/>
            <a:ext cx="2667000" cy="533400"/>
          </a:xfrm>
          <a:prstGeom prst="roundRect">
            <a:avLst/>
          </a:prstGeom>
          <a:solidFill>
            <a:srgbClr val="FFFF99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762000">
              <a:defRPr/>
            </a:pPr>
            <a:r>
              <a:rPr lang="cs-CZ" b="1" dirty="0"/>
              <a:t>mezoekonomické</a:t>
            </a:r>
          </a:p>
        </p:txBody>
      </p:sp>
      <p:sp>
        <p:nvSpPr>
          <p:cNvPr id="200720" name="Line 1040">
            <a:extLst>
              <a:ext uri="{FF2B5EF4-FFF2-40B4-BE49-F238E27FC236}">
                <a16:creationId xmlns:a16="http://schemas.microsoft.com/office/drawing/2014/main" id="{84CF9314-A7EC-4E09-9D32-C6F450AC4F4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24563" y="2857501"/>
            <a:ext cx="0" cy="360363"/>
          </a:xfrm>
          <a:prstGeom prst="line">
            <a:avLst/>
          </a:prstGeom>
          <a:ln>
            <a:headEnd type="oval" w="med" len="med"/>
            <a:tailEnd type="stealth" w="med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00721" name="Oval 1041">
            <a:extLst>
              <a:ext uri="{FF2B5EF4-FFF2-40B4-BE49-F238E27FC236}">
                <a16:creationId xmlns:a16="http://schemas.microsoft.com/office/drawing/2014/main" id="{E86FE6A9-4BC1-40A9-BCB8-A21E6D51B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8688" y="5143500"/>
            <a:ext cx="2743200" cy="857250"/>
          </a:xfrm>
          <a:prstGeom prst="ellipse">
            <a:avLst/>
          </a:prstGeom>
          <a:solidFill>
            <a:schemeClr val="accent4">
              <a:lumMod val="10000"/>
              <a:lumOff val="9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762000">
              <a:defRPr/>
            </a:pPr>
            <a:r>
              <a:rPr lang="cs-CZ" sz="2000" b="1" dirty="0"/>
              <a:t>Z hlediska určení </a:t>
            </a:r>
          </a:p>
          <a:p>
            <a:pPr algn="ctr" defTabSz="762000">
              <a:defRPr/>
            </a:pPr>
            <a:r>
              <a:rPr lang="cs-CZ" sz="2000" b="1" dirty="0"/>
              <a:t>stavu systému</a:t>
            </a:r>
          </a:p>
        </p:txBody>
      </p:sp>
      <p:sp>
        <p:nvSpPr>
          <p:cNvPr id="200722" name="Line 1042">
            <a:extLst>
              <a:ext uri="{FF2B5EF4-FFF2-40B4-BE49-F238E27FC236}">
                <a16:creationId xmlns:a16="http://schemas.microsoft.com/office/drawing/2014/main" id="{C9068D9F-76EB-46E8-B66A-7E18E4B026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5643563"/>
            <a:ext cx="928688" cy="387350"/>
          </a:xfrm>
          <a:prstGeom prst="line">
            <a:avLst/>
          </a:prstGeom>
          <a:ln>
            <a:headEnd type="oval" w="med" len="med"/>
            <a:tailEnd type="stealth" w="med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00723" name="Line 1043">
            <a:extLst>
              <a:ext uri="{FF2B5EF4-FFF2-40B4-BE49-F238E27FC236}">
                <a16:creationId xmlns:a16="http://schemas.microsoft.com/office/drawing/2014/main" id="{734885B2-3D47-4052-B0DD-E4DEE08E5155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3313" y="5572126"/>
            <a:ext cx="1071562" cy="500063"/>
          </a:xfrm>
          <a:prstGeom prst="line">
            <a:avLst/>
          </a:prstGeom>
          <a:ln>
            <a:headEnd type="oval" w="med" len="med"/>
            <a:tailEnd type="stealth" w="med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00724" name="Rectangle 1044">
            <a:extLst>
              <a:ext uri="{FF2B5EF4-FFF2-40B4-BE49-F238E27FC236}">
                <a16:creationId xmlns:a16="http://schemas.microsoft.com/office/drawing/2014/main" id="{15F7F891-B46D-47BD-A511-7BA676C69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2688" y="6072188"/>
            <a:ext cx="2819400" cy="533400"/>
          </a:xfrm>
          <a:prstGeom prst="roundRect">
            <a:avLst/>
          </a:prstGeom>
          <a:solidFill>
            <a:srgbClr val="FFFF99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762000">
              <a:defRPr/>
            </a:pPr>
            <a:r>
              <a:rPr lang="cs-CZ" b="1" dirty="0"/>
              <a:t>endogenní</a:t>
            </a:r>
          </a:p>
        </p:txBody>
      </p:sp>
      <p:sp>
        <p:nvSpPr>
          <p:cNvPr id="200725" name="Rectangle 1045">
            <a:extLst>
              <a:ext uri="{FF2B5EF4-FFF2-40B4-BE49-F238E27FC236}">
                <a16:creationId xmlns:a16="http://schemas.microsoft.com/office/drawing/2014/main" id="{146FDE74-7915-43EA-B63D-479C7049EB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875" y="6072188"/>
            <a:ext cx="2819400" cy="533400"/>
          </a:xfrm>
          <a:prstGeom prst="roundRect">
            <a:avLst/>
          </a:prstGeom>
          <a:solidFill>
            <a:srgbClr val="FFFF99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762000">
              <a:defRPr/>
            </a:pPr>
            <a:r>
              <a:rPr lang="cs-CZ" b="1" dirty="0"/>
              <a:t>exogenní</a:t>
            </a:r>
          </a:p>
        </p:txBody>
      </p:sp>
      <p:sp>
        <p:nvSpPr>
          <p:cNvPr id="21" name="Nadpis 2">
            <a:extLst>
              <a:ext uri="{FF2B5EF4-FFF2-40B4-BE49-F238E27FC236}">
                <a16:creationId xmlns:a16="http://schemas.microsoft.com/office/drawing/2014/main" id="{D23F6B52-F28C-4E55-8757-638D9CA94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dirty="0"/>
              <a:t>Vztah logistiky k ostatním disciplínám</a:t>
            </a:r>
            <a:endParaRPr lang="en-GB" dirty="0"/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E8EEDC64-6163-4378-8F64-58755F01CE7E}"/>
              </a:ext>
            </a:extLst>
          </p:cNvPr>
          <p:cNvSpPr txBox="1">
            <a:spLocks noChangeArrowheads="1"/>
          </p:cNvSpPr>
          <p:nvPr/>
        </p:nvSpPr>
        <p:spPr>
          <a:xfrm>
            <a:off x="2210831" y="1420814"/>
            <a:ext cx="8911687" cy="1722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cs-CZ" altLang="en-US" sz="2400" dirty="0"/>
              <a:t>Členění matematických modelů v logistice:</a:t>
            </a:r>
            <a:endParaRPr lang="cs-CZ" alt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číslo snímku 5">
            <a:extLst>
              <a:ext uri="{FF2B5EF4-FFF2-40B4-BE49-F238E27FC236}">
                <a16:creationId xmlns:a16="http://schemas.microsoft.com/office/drawing/2014/main" id="{26268E62-CAF8-44E6-A785-3D194638F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9E6DA35-93DD-4668-8AC4-665287056A8D}" type="slidenum">
              <a:rPr lang="cs-CZ" altLang="en-US" sz="2600">
                <a:solidFill>
                  <a:schemeClr val="bg1"/>
                </a:solidFill>
              </a:rPr>
              <a:pPr/>
              <a:t>3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54BF2E35-00F5-4812-9E10-C5A625A19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319" y="1989139"/>
            <a:ext cx="7345362" cy="1242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buClr>
                <a:schemeClr val="tx1"/>
              </a:buClr>
              <a:buSzPct val="75000"/>
              <a:buFont typeface="Wingdings" panose="05000000000000000000" pitchFamily="2" charset="2"/>
              <a:buNone/>
            </a:pPr>
            <a:r>
              <a:rPr lang="cs-CZ" altLang="en-US" sz="2400" b="0" dirty="0">
                <a:solidFill>
                  <a:schemeClr val="accent2">
                    <a:lumMod val="75000"/>
                  </a:schemeClr>
                </a:solidFill>
                <a:latin typeface="Candara "/>
                <a:ea typeface="+mj-ea"/>
                <a:cs typeface="+mj-cs"/>
              </a:rPr>
              <a:t>Vyučující:</a:t>
            </a:r>
          </a:p>
          <a:p>
            <a:pPr algn="l" eaLnBrk="1" hangingPunct="1">
              <a:buClr>
                <a:schemeClr val="tx1"/>
              </a:buClr>
              <a:buSzPct val="75000"/>
              <a:buFont typeface="Wingdings" panose="05000000000000000000" pitchFamily="2" charset="2"/>
              <a:buNone/>
            </a:pPr>
            <a:r>
              <a:rPr lang="cs-CZ" altLang="en-US" sz="2400" b="0" dirty="0">
                <a:latin typeface="+mj-lt"/>
              </a:rPr>
              <a:t>Ing. Petr Seďa, Ph.D.</a:t>
            </a:r>
          </a:p>
          <a:p>
            <a:pPr>
              <a:buClr>
                <a:schemeClr val="tx1"/>
              </a:buClr>
              <a:buSzPct val="75000"/>
            </a:pPr>
            <a:r>
              <a:rPr lang="cs-CZ" altLang="en-US" sz="2400" b="0" dirty="0">
                <a:latin typeface="+mj-lt"/>
              </a:rPr>
              <a:t>Email: </a:t>
            </a:r>
            <a:r>
              <a:rPr lang="cs-CZ" altLang="en-US" sz="2400" b="0" i="1" u="sng" dirty="0" err="1">
                <a:solidFill>
                  <a:srgbClr val="0070C0"/>
                </a:solidFill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petr.seda</a:t>
            </a:r>
            <a:r>
              <a:rPr lang="en-US" altLang="en-US" sz="2400" b="0" i="1" u="sng" dirty="0">
                <a:solidFill>
                  <a:srgbClr val="0070C0"/>
                </a:solidFill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cs-CZ" altLang="en-US" sz="2400" b="0" i="1" u="sng" dirty="0">
                <a:solidFill>
                  <a:srgbClr val="0070C0"/>
                </a:solidFill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math.slu.cz</a:t>
            </a:r>
            <a:r>
              <a:rPr lang="cs-CZ" altLang="en-US" sz="2400" b="0" i="1" u="sng" dirty="0">
                <a:solidFill>
                  <a:srgbClr val="0070C0"/>
                </a:solidFill>
                <a:latin typeface="+mj-lt"/>
              </a:rPr>
              <a:t>, </a:t>
            </a:r>
            <a:r>
              <a:rPr lang="cs-CZ" altLang="en-US" sz="2400" b="0" i="1" u="sng" dirty="0" err="1">
                <a:solidFill>
                  <a:srgbClr val="0070C0"/>
                </a:solidFill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petr.seda</a:t>
            </a:r>
            <a:r>
              <a:rPr lang="en-US" altLang="en-US" sz="2400" b="0" i="1" u="sng" dirty="0">
                <a:solidFill>
                  <a:srgbClr val="0070C0"/>
                </a:solidFill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cs-CZ" altLang="en-US" sz="2400" b="0" i="1" u="sng" dirty="0">
                <a:solidFill>
                  <a:srgbClr val="0070C0"/>
                </a:solidFill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vsb.cz</a:t>
            </a:r>
            <a:endParaRPr lang="cs-CZ" altLang="en-US" sz="2400" b="0" u="sng" dirty="0">
              <a:solidFill>
                <a:srgbClr val="0070C0"/>
              </a:solidFill>
              <a:latin typeface="+mj-lt"/>
            </a:endParaRPr>
          </a:p>
          <a:p>
            <a:pPr algn="l" eaLnBrk="1" hangingPunct="1">
              <a:buClr>
                <a:schemeClr val="tx1"/>
              </a:buClr>
              <a:buSzPct val="75000"/>
              <a:buFont typeface="Wingdings" panose="05000000000000000000" pitchFamily="2" charset="2"/>
              <a:buNone/>
            </a:pPr>
            <a:endParaRPr lang="cs-CZ" altLang="en-US" sz="2000" dirty="0"/>
          </a:p>
          <a:p>
            <a:pPr algn="l" eaLnBrk="1" hangingPunct="1">
              <a:buClr>
                <a:schemeClr val="tx1"/>
              </a:buClr>
              <a:buSzPct val="75000"/>
              <a:buFont typeface="Wingdings" panose="05000000000000000000" pitchFamily="2" charset="2"/>
              <a:buNone/>
            </a:pPr>
            <a:endParaRPr lang="cs-CZ" altLang="en-US" sz="2800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0B5ACB0A-AAD3-4A7D-90A5-37D29F15B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319" y="3509423"/>
            <a:ext cx="7345362" cy="1837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>
                <a:schemeClr val="tx1"/>
              </a:buClr>
              <a:buSzPct val="75000"/>
            </a:pPr>
            <a:r>
              <a:rPr lang="cs-CZ" altLang="en-US" sz="2400" b="0" dirty="0">
                <a:solidFill>
                  <a:schemeClr val="accent2">
                    <a:lumMod val="75000"/>
                  </a:schemeClr>
                </a:solidFill>
                <a:latin typeface="Candara "/>
                <a:ea typeface="+mj-ea"/>
                <a:cs typeface="+mj-cs"/>
              </a:rPr>
              <a:t>Požadavky na ukončení:</a:t>
            </a:r>
          </a:p>
          <a:p>
            <a:r>
              <a:rPr lang="cs-CZ" sz="2400" b="0" dirty="0">
                <a:latin typeface="+mj-lt"/>
              </a:rPr>
              <a:t>a</a:t>
            </a:r>
            <a:r>
              <a:rPr lang="en-GB" sz="2400" b="0" dirty="0">
                <a:latin typeface="+mj-lt"/>
              </a:rPr>
              <a:t>) </a:t>
            </a:r>
            <a:r>
              <a:rPr lang="cs-CZ" sz="2400" b="0" dirty="0">
                <a:latin typeface="+mj-lt"/>
              </a:rPr>
              <a:t>úspěšné řešení zadaných příkladů dle zadání cvičícího pedagoga, </a:t>
            </a:r>
          </a:p>
          <a:p>
            <a:r>
              <a:rPr lang="cs-CZ" sz="2400" b="0" dirty="0">
                <a:latin typeface="+mj-lt"/>
              </a:rPr>
              <a:t>b) úspěšné zvládnutí zápočtového testu. </a:t>
            </a:r>
          </a:p>
          <a:p>
            <a:pPr algn="l" eaLnBrk="1" hangingPunct="1">
              <a:buClr>
                <a:schemeClr val="tx1"/>
              </a:buClr>
              <a:buSzPct val="75000"/>
              <a:buFont typeface="Wingdings" panose="05000000000000000000" pitchFamily="2" charset="2"/>
              <a:buNone/>
            </a:pPr>
            <a:endParaRPr lang="cs-CZ" altLang="en-US" sz="2000" dirty="0"/>
          </a:p>
          <a:p>
            <a:pPr algn="l" eaLnBrk="1" hangingPunct="1">
              <a:buClr>
                <a:schemeClr val="tx1"/>
              </a:buClr>
              <a:buSzPct val="75000"/>
              <a:buFont typeface="Wingdings" panose="05000000000000000000" pitchFamily="2" charset="2"/>
              <a:buNone/>
            </a:pPr>
            <a:endParaRPr lang="cs-CZ" altLang="en-US" sz="2800" dirty="0"/>
          </a:p>
        </p:txBody>
      </p:sp>
      <p:sp>
        <p:nvSpPr>
          <p:cNvPr id="9" name="Nadpis 2">
            <a:extLst>
              <a:ext uri="{FF2B5EF4-FFF2-40B4-BE49-F238E27FC236}">
                <a16:creationId xmlns:a16="http://schemas.microsoft.com/office/drawing/2014/main" id="{66DB58B0-B99E-4ECB-946B-FA23E4DB3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dirty="0"/>
              <a:t>Úvod do předmětu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4" y="2788555"/>
            <a:ext cx="8911687" cy="1280890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124892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číslo snímku 5">
            <a:extLst>
              <a:ext uri="{FF2B5EF4-FFF2-40B4-BE49-F238E27FC236}">
                <a16:creationId xmlns:a16="http://schemas.microsoft.com/office/drawing/2014/main" id="{EE3887EA-6666-4DF2-AE2D-06EEEC6C5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6BF8CFA-CCAE-4D5E-A1E2-7FBF14A21E84}" type="slidenum">
              <a:rPr lang="cs-CZ" altLang="en-US" sz="2600">
                <a:solidFill>
                  <a:schemeClr val="bg1"/>
                </a:solidFill>
              </a:rPr>
              <a:pPr/>
              <a:t>4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EA382BF0-504E-4E96-8F75-8FB1757D6B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0" y="1928814"/>
            <a:ext cx="8572500" cy="4929185"/>
          </a:xfrm>
        </p:spPr>
        <p:txBody>
          <a:bodyPr>
            <a:normAutofit fontScale="70000" lnSpcReduction="20000"/>
          </a:bodyPr>
          <a:lstStyle/>
          <a:p>
            <a:pPr marL="533400" indent="-533400">
              <a:lnSpc>
                <a:spcPct val="80000"/>
              </a:lnSpc>
              <a:buAutoNum type="arabicPeriod"/>
            </a:pPr>
            <a:r>
              <a:rPr lang="cs-CZ" sz="3100" dirty="0"/>
              <a:t>Drahotský, I., Řezníček, B. Logistika - procesy a jejich řízení. </a:t>
            </a:r>
            <a:r>
              <a:rPr lang="cs-CZ" sz="3100" dirty="0" err="1"/>
              <a:t>Computer</a:t>
            </a:r>
            <a:r>
              <a:rPr lang="cs-CZ" sz="3100" dirty="0"/>
              <a:t> Press, Praha, 2003.</a:t>
            </a:r>
          </a:p>
          <a:p>
            <a:pPr marL="533400" indent="-533400">
              <a:lnSpc>
                <a:spcPct val="80000"/>
              </a:lnSpc>
              <a:buAutoNum type="arabicPeriod"/>
            </a:pPr>
            <a:r>
              <a:rPr lang="cs-CZ" altLang="en-US" sz="3100" dirty="0"/>
              <a:t>Gros, I.: Logistika. VŠCHT, Praha 1996.</a:t>
            </a:r>
          </a:p>
          <a:p>
            <a:pPr marL="533400" indent="-533400">
              <a:lnSpc>
                <a:spcPct val="80000"/>
              </a:lnSpc>
              <a:buAutoNum type="arabicPeriod"/>
            </a:pPr>
            <a:r>
              <a:rPr lang="cs-CZ" altLang="en-US" sz="3100" dirty="0"/>
              <a:t>Jindra, J.: Obchodní logistika. VŠE, Praha 1992. </a:t>
            </a:r>
          </a:p>
          <a:p>
            <a:pPr marL="533400" indent="-533400">
              <a:lnSpc>
                <a:spcPct val="80000"/>
              </a:lnSpc>
              <a:buAutoNum type="arabicPeriod"/>
            </a:pPr>
            <a:r>
              <a:rPr lang="cs-CZ" altLang="en-US" sz="3100" dirty="0"/>
              <a:t>Lambert, D. M., Stock, J. R., </a:t>
            </a:r>
            <a:r>
              <a:rPr lang="cs-CZ" altLang="en-US" sz="3100" dirty="0" err="1"/>
              <a:t>Ellram</a:t>
            </a:r>
            <a:r>
              <a:rPr lang="cs-CZ" altLang="en-US" sz="3100" dirty="0"/>
              <a:t>, L. M.: Logistika. </a:t>
            </a:r>
            <a:r>
              <a:rPr lang="cs-CZ" altLang="en-US" sz="3100" dirty="0" err="1"/>
              <a:t>Computer</a:t>
            </a:r>
            <a:r>
              <a:rPr lang="cs-CZ" altLang="en-US" sz="3100" dirty="0"/>
              <a:t> Press, Praha 2000.</a:t>
            </a:r>
          </a:p>
          <a:p>
            <a:pPr marL="533400" indent="-533400">
              <a:lnSpc>
                <a:spcPct val="80000"/>
              </a:lnSpc>
              <a:buAutoNum type="arabicPeriod"/>
            </a:pPr>
            <a:r>
              <a:rPr lang="cs-CZ" altLang="en-US" sz="3100" dirty="0"/>
              <a:t>Macurová, P., </a:t>
            </a:r>
            <a:r>
              <a:rPr lang="cs-CZ" altLang="en-US" sz="3100" dirty="0" err="1"/>
              <a:t>Klabusayová</a:t>
            </a:r>
            <a:r>
              <a:rPr lang="cs-CZ" altLang="en-US" sz="3100" dirty="0"/>
              <a:t>, N.: Logistický management. VŠB-TU Ostrava, 1999. </a:t>
            </a:r>
          </a:p>
          <a:p>
            <a:pPr marL="533400" indent="-533400">
              <a:lnSpc>
                <a:spcPct val="80000"/>
              </a:lnSpc>
              <a:buAutoNum type="arabicPeriod"/>
            </a:pPr>
            <a:r>
              <a:rPr lang="cs-CZ" altLang="en-US" sz="3100" dirty="0"/>
              <a:t>Pernica, P.: Logistický management. Radix, Praha 1998.</a:t>
            </a:r>
          </a:p>
          <a:p>
            <a:pPr marL="533400" indent="-533400">
              <a:lnSpc>
                <a:spcPct val="80000"/>
              </a:lnSpc>
              <a:buAutoNum type="arabicPeriod"/>
            </a:pPr>
            <a:r>
              <a:rPr lang="cs-CZ" altLang="en-US" sz="3100" dirty="0"/>
              <a:t>Schulte, P.: Logistika. Victoria </a:t>
            </a:r>
            <a:r>
              <a:rPr lang="cs-CZ" altLang="en-US" sz="3100" dirty="0" err="1"/>
              <a:t>Publ</a:t>
            </a:r>
            <a:r>
              <a:rPr lang="cs-CZ" altLang="en-US" sz="3100" dirty="0"/>
              <a:t>., Praha 1994. </a:t>
            </a:r>
          </a:p>
          <a:p>
            <a:pPr marL="533400" indent="-533400">
              <a:lnSpc>
                <a:spcPct val="80000"/>
              </a:lnSpc>
              <a:buFont typeface="Wingdings 3" charset="2"/>
              <a:buAutoNum type="arabicPeriod"/>
            </a:pPr>
            <a:r>
              <a:rPr lang="cs-CZ" sz="3100" dirty="0"/>
              <a:t>Sixta, V. </a:t>
            </a:r>
            <a:r>
              <a:rPr lang="cs-CZ" sz="3100" dirty="0" err="1"/>
              <a:t>Mačát</a:t>
            </a:r>
            <a:r>
              <a:rPr lang="cs-CZ" sz="3100" dirty="0"/>
              <a:t>, V. Logistika- teorie a praxe. CP </a:t>
            </a:r>
            <a:r>
              <a:rPr lang="cs-CZ" sz="3100" dirty="0" err="1"/>
              <a:t>Books</a:t>
            </a:r>
            <a:r>
              <a:rPr lang="cs-CZ" sz="3100" dirty="0"/>
              <a:t>, Praha, 2005.</a:t>
            </a:r>
            <a:endParaRPr lang="cs-CZ" altLang="en-US" sz="3100" dirty="0"/>
          </a:p>
          <a:p>
            <a:pPr marL="533400" indent="-533400">
              <a:lnSpc>
                <a:spcPct val="80000"/>
              </a:lnSpc>
              <a:buAutoNum type="arabicPeriod"/>
            </a:pPr>
            <a:r>
              <a:rPr lang="cs-CZ" altLang="en-US" sz="3100" dirty="0" err="1"/>
              <a:t>Věstová</a:t>
            </a:r>
            <a:r>
              <a:rPr lang="cs-CZ" altLang="en-US" sz="3100" dirty="0"/>
              <a:t>, K., Labská, E., Daňo, F.: Úvod do logistiky. VŠE, Bratislava 1991.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en-US" sz="3100" dirty="0" err="1"/>
              <a:t>Elearningový</a:t>
            </a:r>
            <a:r>
              <a:rPr lang="cs-CZ" altLang="en-US" sz="3100" dirty="0"/>
              <a:t> kurz: </a:t>
            </a:r>
            <a:r>
              <a:rPr lang="cs-CZ" altLang="en-US" sz="3100" dirty="0">
                <a:solidFill>
                  <a:srgbClr val="0070C0"/>
                </a:solidFill>
                <a:hlinkClick r:id="rId3"/>
              </a:rPr>
              <a:t>https://elearning.math.slu.cz/course/view.php?id=17</a:t>
            </a:r>
            <a:endParaRPr lang="cs-CZ" altLang="en-US" sz="3100" dirty="0">
              <a:solidFill>
                <a:srgbClr val="0070C0"/>
              </a:solidFill>
            </a:endParaRPr>
          </a:p>
          <a:p>
            <a:pPr marL="533400" indent="-533400">
              <a:lnSpc>
                <a:spcPct val="80000"/>
              </a:lnSpc>
              <a:buNone/>
            </a:pPr>
            <a:r>
              <a:rPr lang="en-US" altLang="en-US" sz="1200" dirty="0"/>
              <a:t>	</a:t>
            </a:r>
            <a:endParaRPr lang="cs-CZ" altLang="en-US" sz="12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cs-CZ" altLang="en-US" sz="1000" dirty="0"/>
          </a:p>
        </p:txBody>
      </p:sp>
      <p:sp>
        <p:nvSpPr>
          <p:cNvPr id="10" name="Nadpis 2">
            <a:extLst>
              <a:ext uri="{FF2B5EF4-FFF2-40B4-BE49-F238E27FC236}">
                <a16:creationId xmlns:a16="http://schemas.microsoft.com/office/drawing/2014/main" id="{3F025354-EC89-43B5-B1E0-D71F6E32E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dirty="0"/>
              <a:t>Literatura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D79C636D-782A-40B6-B58E-A4BF46A5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B3FC70D-0FD7-4920-9E02-C5753A93BF8D}" type="slidenum">
              <a:rPr lang="cs-CZ" altLang="en-US" sz="2600">
                <a:solidFill>
                  <a:schemeClr val="bg1"/>
                </a:solidFill>
              </a:rPr>
              <a:pPr/>
              <a:t>5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FEFCB7E-342D-4F95-9365-2C1CF2A7AE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1" y="1857376"/>
            <a:ext cx="8715375" cy="5184775"/>
          </a:xfrm>
        </p:spPr>
        <p:txBody>
          <a:bodyPr>
            <a:normAutofit fontScale="92500" lnSpcReduction="20000"/>
          </a:bodyPr>
          <a:lstStyle/>
          <a:p>
            <a:pPr marL="533400" indent="-533400">
              <a:lnSpc>
                <a:spcPct val="80000"/>
              </a:lnSpc>
              <a:buSzPct val="170000"/>
              <a:buNone/>
            </a:pPr>
            <a:r>
              <a:rPr lang="cs-CZ" altLang="en-US" sz="2400" dirty="0"/>
              <a:t>	• analyzovat a řešit vybrané případové studie; </a:t>
            </a:r>
          </a:p>
          <a:p>
            <a:pPr marL="533400" indent="-533400">
              <a:lnSpc>
                <a:spcPct val="80000"/>
              </a:lnSpc>
              <a:buSzPct val="170000"/>
              <a:buNone/>
            </a:pPr>
            <a:endParaRPr lang="cs-CZ" altLang="en-US" sz="2400" dirty="0"/>
          </a:p>
          <a:p>
            <a:pPr marL="533400" indent="-533400">
              <a:lnSpc>
                <a:spcPct val="80000"/>
              </a:lnSpc>
              <a:buSzPct val="170000"/>
              <a:buNone/>
            </a:pPr>
            <a:r>
              <a:rPr lang="cs-CZ" altLang="en-US" sz="2400" dirty="0"/>
              <a:t>	• přináší nový pohled na možnosti uplatnění vybraných kvantitativních a kvalitativních metod v logistice; </a:t>
            </a:r>
          </a:p>
          <a:p>
            <a:pPr marL="533400" indent="-533400">
              <a:lnSpc>
                <a:spcPct val="80000"/>
              </a:lnSpc>
              <a:buSzPct val="170000"/>
              <a:buNone/>
            </a:pPr>
            <a:endParaRPr lang="cs-CZ" altLang="en-US" sz="2400" dirty="0"/>
          </a:p>
          <a:p>
            <a:pPr marL="533400" indent="-533400">
              <a:lnSpc>
                <a:spcPct val="80000"/>
              </a:lnSpc>
              <a:buSzPct val="170000"/>
              <a:buNone/>
            </a:pPr>
            <a:r>
              <a:rPr lang="cs-CZ" altLang="en-US" sz="2400" dirty="0"/>
              <a:t>	• získáte přehled o možném využití kvantitativního aparátu; </a:t>
            </a:r>
          </a:p>
          <a:p>
            <a:pPr marL="533400" indent="-533400">
              <a:lnSpc>
                <a:spcPct val="80000"/>
              </a:lnSpc>
              <a:buSzPct val="170000"/>
              <a:buNone/>
            </a:pPr>
            <a:endParaRPr lang="cs-CZ" altLang="en-US" sz="2400" dirty="0"/>
          </a:p>
          <a:p>
            <a:pPr marL="533400" indent="-533400">
              <a:lnSpc>
                <a:spcPct val="80000"/>
              </a:lnSpc>
              <a:buSzPct val="170000"/>
              <a:buNone/>
            </a:pPr>
            <a:r>
              <a:rPr lang="cs-CZ" altLang="en-US" sz="2400" dirty="0"/>
              <a:t>	• získáte představu o přístupu k řešení vybraných logistických úloh; </a:t>
            </a:r>
          </a:p>
          <a:p>
            <a:pPr marL="533400" indent="-533400">
              <a:lnSpc>
                <a:spcPct val="80000"/>
              </a:lnSpc>
              <a:buSzPct val="170000"/>
              <a:buNone/>
            </a:pPr>
            <a:endParaRPr lang="cs-CZ" altLang="en-US" sz="2400" dirty="0"/>
          </a:p>
          <a:p>
            <a:pPr marL="533400" indent="-533400">
              <a:lnSpc>
                <a:spcPct val="80000"/>
              </a:lnSpc>
              <a:buSzPct val="170000"/>
              <a:buNone/>
            </a:pPr>
            <a:r>
              <a:rPr lang="cs-CZ" altLang="en-US" sz="2400" dirty="0"/>
              <a:t>	• budete umět samostatně řešit úlohy spojené s logistikou; </a:t>
            </a:r>
          </a:p>
          <a:p>
            <a:pPr marL="533400" indent="-533400">
              <a:lnSpc>
                <a:spcPct val="80000"/>
              </a:lnSpc>
              <a:buSzPct val="170000"/>
              <a:buNone/>
            </a:pPr>
            <a:endParaRPr lang="cs-CZ" altLang="en-US" sz="2400" dirty="0"/>
          </a:p>
          <a:p>
            <a:pPr marL="533400" indent="-533400">
              <a:lnSpc>
                <a:spcPct val="80000"/>
              </a:lnSpc>
              <a:buSzPct val="170000"/>
              <a:buNone/>
            </a:pPr>
            <a:r>
              <a:rPr lang="cs-CZ" altLang="en-US" sz="2400" dirty="0"/>
              <a:t>	• bude umět postupovat při analýzách zásobovacích systémů; </a:t>
            </a:r>
          </a:p>
          <a:p>
            <a:pPr marL="533400" indent="-533400">
              <a:lnSpc>
                <a:spcPct val="80000"/>
              </a:lnSpc>
              <a:buSzPct val="170000"/>
              <a:buNone/>
            </a:pPr>
            <a:endParaRPr lang="cs-CZ" altLang="en-US" sz="2400" dirty="0"/>
          </a:p>
          <a:p>
            <a:pPr marL="533400" indent="-533400">
              <a:lnSpc>
                <a:spcPct val="80000"/>
              </a:lnSpc>
              <a:buSzPct val="170000"/>
              <a:buNone/>
            </a:pPr>
            <a:r>
              <a:rPr lang="cs-CZ" altLang="en-US" sz="2400" dirty="0"/>
              <a:t>	• budete umět řešit úlohy z oblasti řízení zásob;</a:t>
            </a:r>
          </a:p>
          <a:p>
            <a:pPr marL="533400" indent="-533400">
              <a:lnSpc>
                <a:spcPct val="80000"/>
              </a:lnSpc>
              <a:buSzPct val="170000"/>
              <a:buNone/>
            </a:pPr>
            <a:endParaRPr lang="cs-CZ" altLang="en-US" sz="2200" dirty="0"/>
          </a:p>
          <a:p>
            <a:pPr marL="533400" indent="-533400">
              <a:lnSpc>
                <a:spcPct val="80000"/>
              </a:lnSpc>
              <a:buNone/>
            </a:pPr>
            <a:r>
              <a:rPr lang="en-US" altLang="en-US" sz="1600" dirty="0"/>
              <a:t>	</a:t>
            </a:r>
            <a:endParaRPr lang="cs-CZ" altLang="en-US" sz="16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cs-CZ" altLang="en-US" sz="14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CE9D72C-F71A-4335-B81D-D85A79E9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předmětu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D79C636D-782A-40B6-B58E-A4BF46A5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B3FC70D-0FD7-4920-9E02-C5753A93BF8D}" type="slidenum">
              <a:rPr lang="cs-CZ" altLang="en-US" sz="2600">
                <a:solidFill>
                  <a:schemeClr val="bg1"/>
                </a:solidFill>
              </a:rPr>
              <a:pPr/>
              <a:t>6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FEFCB7E-342D-4F95-9365-2C1CF2A7AE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1" y="1857376"/>
            <a:ext cx="8715375" cy="5184775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cs-CZ" altLang="en-US" sz="2400" dirty="0"/>
              <a:t>	S pojmem logistika se dnes setkáváme na každém kroku, avšak zatím se v praxi málo rozšířilo a vžilo její moderní chápání, které </a:t>
            </a:r>
            <a:br>
              <a:rPr lang="cs-CZ" altLang="en-US" sz="2400" dirty="0"/>
            </a:br>
            <a:r>
              <a:rPr lang="cs-CZ" altLang="en-US" sz="2400" dirty="0"/>
              <a:t>s sebou nese šanci  významně zvýšit výkonnost podniků a celých dodavatelských řetězců. </a:t>
            </a:r>
          </a:p>
          <a:p>
            <a:pPr algn="just">
              <a:lnSpc>
                <a:spcPct val="90000"/>
              </a:lnSpc>
            </a:pPr>
            <a:endParaRPr lang="cs-CZ" altLang="en-US" sz="2400" dirty="0"/>
          </a:p>
          <a:p>
            <a:pPr algn="just">
              <a:lnSpc>
                <a:spcPct val="90000"/>
              </a:lnSpc>
            </a:pPr>
            <a:r>
              <a:rPr lang="cs-CZ" altLang="en-US" sz="2400" dirty="0"/>
              <a:t>Stále ještě mnohde přežívá úzké pojetí logistiky soustředěné jen na přemisťování zboží, manipulaci či skladování, tedy na některé operace spojené s fyzickým pohybem surovin, materiálů či výrobků. </a:t>
            </a:r>
          </a:p>
          <a:p>
            <a:pPr marL="533400" indent="-533400">
              <a:lnSpc>
                <a:spcPct val="80000"/>
              </a:lnSpc>
              <a:buSzPct val="170000"/>
              <a:buNone/>
            </a:pPr>
            <a:endParaRPr lang="cs-CZ" altLang="en-US" sz="2200" dirty="0"/>
          </a:p>
          <a:p>
            <a:pPr marL="533400" indent="-533400">
              <a:lnSpc>
                <a:spcPct val="80000"/>
              </a:lnSpc>
              <a:buNone/>
            </a:pPr>
            <a:r>
              <a:rPr lang="en-US" altLang="en-US" sz="1600" dirty="0"/>
              <a:t>	</a:t>
            </a:r>
            <a:endParaRPr lang="cs-CZ" altLang="en-US" sz="16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cs-CZ" altLang="en-US" sz="14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CE9D72C-F71A-4335-B81D-D85A79E9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logistiky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3614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D79C636D-782A-40B6-B58E-A4BF46A5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B3FC70D-0FD7-4920-9E02-C5753A93BF8D}" type="slidenum">
              <a:rPr lang="cs-CZ" altLang="en-US" sz="2600">
                <a:solidFill>
                  <a:schemeClr val="bg1"/>
                </a:solidFill>
              </a:rPr>
              <a:pPr/>
              <a:t>7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FEFCB7E-342D-4F95-9365-2C1CF2A7AE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1" y="1857376"/>
            <a:ext cx="8715375" cy="5184775"/>
          </a:xfrm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cs-CZ" altLang="en-US" sz="2400" dirty="0"/>
              <a:t>	</a:t>
            </a:r>
            <a:r>
              <a:rPr lang="cs-CZ" altLang="en-US" sz="2400" u="sng" dirty="0"/>
              <a:t>Tradiční (již překonané) pojetí logistiky:</a:t>
            </a:r>
          </a:p>
          <a:p>
            <a:pPr marL="609600" indent="-609600" algn="just">
              <a:lnSpc>
                <a:spcPct val="85000"/>
              </a:lnSpc>
              <a:spcBef>
                <a:spcPct val="40000"/>
              </a:spcBef>
              <a:spcAft>
                <a:spcPct val="40000"/>
              </a:spcAft>
            </a:pPr>
            <a:r>
              <a:rPr lang="cs-CZ" altLang="en-US" sz="2400" dirty="0"/>
              <a:t>Zhruba do 80. let 20.stol. byla logistika chápána poměrně úzce. Její funkce byly spatřovány především v oblasti dopravy či skladování, a to téměř výhradně na operativní úrovni řízení (jako je uskladňování a vychystávání zboží, určování časových režimů dopravy a dopravních tras apod.).</a:t>
            </a:r>
          </a:p>
          <a:p>
            <a:pPr marL="609600" indent="-609600" algn="just">
              <a:lnSpc>
                <a:spcPct val="85000"/>
              </a:lnSpc>
              <a:spcBef>
                <a:spcPct val="40000"/>
              </a:spcBef>
              <a:spcAft>
                <a:spcPct val="40000"/>
              </a:spcAft>
            </a:pPr>
            <a:r>
              <a:rPr lang="cs-CZ" altLang="en-US" sz="2400" dirty="0"/>
              <a:t>Logistika byla spojována jen s toky surovin, materiálů a hotových výrobků. </a:t>
            </a:r>
          </a:p>
          <a:p>
            <a:pPr marL="533400" indent="-533400">
              <a:lnSpc>
                <a:spcPct val="80000"/>
              </a:lnSpc>
              <a:buSzPct val="170000"/>
              <a:buNone/>
            </a:pPr>
            <a:endParaRPr lang="cs-CZ" altLang="en-US" sz="2200" dirty="0"/>
          </a:p>
          <a:p>
            <a:pPr marL="533400" indent="-533400">
              <a:lnSpc>
                <a:spcPct val="80000"/>
              </a:lnSpc>
              <a:buNone/>
            </a:pPr>
            <a:r>
              <a:rPr lang="en-US" altLang="en-US" sz="1600" dirty="0"/>
              <a:t>	</a:t>
            </a:r>
            <a:endParaRPr lang="cs-CZ" altLang="en-US" sz="16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cs-CZ" altLang="en-US" sz="14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CE9D72C-F71A-4335-B81D-D85A79E9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logistiky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8186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D79C636D-782A-40B6-B58E-A4BF46A5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B3FC70D-0FD7-4920-9E02-C5753A93BF8D}" type="slidenum">
              <a:rPr lang="cs-CZ" altLang="en-US" sz="2600">
                <a:solidFill>
                  <a:schemeClr val="bg1"/>
                </a:solidFill>
              </a:rPr>
              <a:pPr/>
              <a:t>8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FEFCB7E-342D-4F95-9365-2C1CF2A7AE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1" y="1857376"/>
            <a:ext cx="8715375" cy="5184775"/>
          </a:xfrm>
        </p:spPr>
        <p:txBody>
          <a:bodyPr>
            <a:normAutofit fontScale="47500" lnSpcReduction="20000"/>
          </a:bodyPr>
          <a:lstStyle/>
          <a:p>
            <a:pPr marL="609600" indent="-609600" algn="just">
              <a:lnSpc>
                <a:spcPct val="80000"/>
              </a:lnSpc>
              <a:buNone/>
            </a:pPr>
            <a:r>
              <a:rPr lang="cs-CZ" altLang="en-US" sz="5100" u="sng" dirty="0"/>
              <a:t>Současné (moderní) pojetí logistiky vystihují nejlépe následující definice: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altLang="en-US" sz="5100" u="sng" dirty="0"/>
          </a:p>
          <a:p>
            <a:pPr marL="0" indent="0">
              <a:lnSpc>
                <a:spcPct val="90000"/>
              </a:lnSpc>
              <a:buNone/>
            </a:pPr>
            <a:r>
              <a:rPr lang="cs-CZ" altLang="en-US" sz="5100" dirty="0"/>
              <a:t>Logistika je:</a:t>
            </a:r>
          </a:p>
          <a:p>
            <a:pPr>
              <a:lnSpc>
                <a:spcPct val="90000"/>
              </a:lnSpc>
            </a:pPr>
            <a:r>
              <a:rPr lang="cs-CZ" altLang="en-US" sz="5100" dirty="0"/>
              <a:t>nauka o toku, který se uskutečňuje při uspokojování požadavků po produktech /</a:t>
            </a:r>
            <a:r>
              <a:rPr lang="cs-CZ" altLang="en-US" sz="5100" i="1" dirty="0"/>
              <a:t>Macurová, 1999</a:t>
            </a:r>
            <a:r>
              <a:rPr lang="cs-CZ" altLang="en-US" sz="5100" dirty="0"/>
              <a:t>/,</a:t>
            </a:r>
          </a:p>
          <a:p>
            <a:pPr>
              <a:lnSpc>
                <a:spcPct val="90000"/>
              </a:lnSpc>
            </a:pPr>
            <a:r>
              <a:rPr lang="cs-CZ" altLang="en-US" sz="5100" dirty="0"/>
              <a:t>proces plánování, realizace a řízení efektivního, výkonného toku a skladování zboží, služeb a souvisejících informací z místa vzniku do místa spotřeby, jehož cílem je uspokojit požadavky zákazníků /</a:t>
            </a:r>
            <a:r>
              <a:rPr lang="cs-CZ" altLang="en-US" sz="5100" i="1" dirty="0"/>
              <a:t>The </a:t>
            </a:r>
            <a:r>
              <a:rPr lang="cs-CZ" altLang="en-US" sz="5100" i="1" dirty="0" err="1"/>
              <a:t>Council</a:t>
            </a:r>
            <a:r>
              <a:rPr lang="cs-CZ" altLang="en-US" sz="5100" i="1" dirty="0"/>
              <a:t> of </a:t>
            </a:r>
            <a:r>
              <a:rPr lang="cs-CZ" altLang="en-US" sz="5100" i="1" dirty="0" err="1"/>
              <a:t>Logistics</a:t>
            </a:r>
            <a:r>
              <a:rPr lang="cs-CZ" altLang="en-US" sz="5100" i="1" dirty="0"/>
              <a:t> Management</a:t>
            </a:r>
            <a:r>
              <a:rPr lang="cs-CZ" altLang="en-US" sz="5100" dirty="0"/>
              <a:t>/,</a:t>
            </a:r>
          </a:p>
          <a:p>
            <a:pPr>
              <a:lnSpc>
                <a:spcPct val="90000"/>
              </a:lnSpc>
            </a:pPr>
            <a:r>
              <a:rPr lang="cs-CZ" altLang="en-US" sz="5100" dirty="0"/>
              <a:t>disciplína, která se zabývá celkovou optimalizací, koordinací a synchronizací všech aktivit v rámci samoorganizujících se systémů, jejichž zřetězení je nezbytné k pružnému a hospodárnému dosažení daného konečného (synergického) efektu. /</a:t>
            </a:r>
            <a:r>
              <a:rPr lang="cs-CZ" altLang="en-US" sz="5100" i="1" dirty="0"/>
              <a:t>Pernica, 1998</a:t>
            </a:r>
            <a:r>
              <a:rPr lang="cs-CZ" altLang="en-US" sz="5100" dirty="0"/>
              <a:t>/</a:t>
            </a:r>
          </a:p>
          <a:p>
            <a:pPr>
              <a:lnSpc>
                <a:spcPct val="90000"/>
              </a:lnSpc>
            </a:pPr>
            <a:endParaRPr lang="cs-CZ" altLang="en-US" sz="2400" dirty="0">
              <a:latin typeface="Times New Roman" panose="02020603050405020304" pitchFamily="18" charset="0"/>
            </a:endParaRPr>
          </a:p>
          <a:p>
            <a:pPr marL="533400" indent="-533400">
              <a:lnSpc>
                <a:spcPct val="80000"/>
              </a:lnSpc>
              <a:buSzPct val="170000"/>
              <a:buNone/>
            </a:pPr>
            <a:endParaRPr lang="cs-CZ" altLang="en-US" sz="2200" dirty="0"/>
          </a:p>
          <a:p>
            <a:pPr marL="533400" indent="-533400">
              <a:lnSpc>
                <a:spcPct val="80000"/>
              </a:lnSpc>
              <a:buNone/>
            </a:pPr>
            <a:r>
              <a:rPr lang="en-US" altLang="en-US" sz="1600" dirty="0"/>
              <a:t>	</a:t>
            </a:r>
            <a:endParaRPr lang="cs-CZ" altLang="en-US" sz="16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cs-CZ" altLang="en-US" sz="14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CE9D72C-F71A-4335-B81D-D85A79E9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logistiky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313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D79C636D-782A-40B6-B58E-A4BF46A5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B3FC70D-0FD7-4920-9E02-C5753A93BF8D}" type="slidenum">
              <a:rPr lang="cs-CZ" altLang="en-US" sz="2600">
                <a:solidFill>
                  <a:schemeClr val="bg1"/>
                </a:solidFill>
              </a:rPr>
              <a:pPr/>
              <a:t>9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FEFCB7E-342D-4F95-9365-2C1CF2A7AE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1" y="1857376"/>
            <a:ext cx="8715375" cy="518477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altLang="en-US" sz="2800" dirty="0"/>
              <a:t>Logistika je </a:t>
            </a:r>
            <a:r>
              <a:rPr lang="cs-CZ" altLang="en-US" sz="2800" u="sng" dirty="0"/>
              <a:t>interdisciplinární</a:t>
            </a:r>
            <a:r>
              <a:rPr lang="cs-CZ" altLang="en-US" sz="2800" dirty="0"/>
              <a:t> vědní obor zabývající se problematikou </a:t>
            </a:r>
            <a:r>
              <a:rPr lang="cs-CZ" altLang="en-US" sz="2800" u="sng" dirty="0"/>
              <a:t>efektivního řízení fyzických toků</a:t>
            </a:r>
            <a:r>
              <a:rPr lang="cs-CZ" altLang="en-US" sz="2800" dirty="0"/>
              <a:t> a s nimi souvisejících </a:t>
            </a:r>
            <a:r>
              <a:rPr lang="cs-CZ" altLang="en-US" sz="2800" u="sng" dirty="0"/>
              <a:t>hodnotových a informačních toků</a:t>
            </a:r>
            <a:r>
              <a:rPr lang="cs-CZ" altLang="en-US" sz="2800" dirty="0"/>
              <a:t>, v určitém technickém, ekonomickém, organizačním nebo regionálním </a:t>
            </a:r>
            <a:r>
              <a:rPr lang="cs-CZ" altLang="en-US" sz="2800" u="sng" dirty="0"/>
              <a:t>systému a v jeho okolí</a:t>
            </a:r>
            <a:r>
              <a:rPr lang="cs-CZ" altLang="en-US" sz="2800" dirty="0"/>
              <a:t> za účelem </a:t>
            </a:r>
            <a:r>
              <a:rPr lang="cs-CZ" altLang="en-US" sz="2800" u="sng" dirty="0"/>
              <a:t>dosažení cílů</a:t>
            </a:r>
            <a:r>
              <a:rPr lang="cs-CZ" altLang="en-US" sz="2800" dirty="0"/>
              <a:t>  tohoto systému. </a:t>
            </a:r>
          </a:p>
          <a:p>
            <a:pPr>
              <a:lnSpc>
                <a:spcPct val="90000"/>
              </a:lnSpc>
            </a:pPr>
            <a:endParaRPr lang="cs-CZ" altLang="en-US" sz="2400" dirty="0">
              <a:latin typeface="Times New Roman" panose="02020603050405020304" pitchFamily="18" charset="0"/>
            </a:endParaRPr>
          </a:p>
          <a:p>
            <a:pPr marL="533400" indent="-533400">
              <a:lnSpc>
                <a:spcPct val="80000"/>
              </a:lnSpc>
              <a:buSzPct val="170000"/>
              <a:buNone/>
            </a:pPr>
            <a:endParaRPr lang="cs-CZ" altLang="en-US" sz="2200" dirty="0"/>
          </a:p>
          <a:p>
            <a:pPr marL="533400" indent="-533400">
              <a:lnSpc>
                <a:spcPct val="80000"/>
              </a:lnSpc>
              <a:buNone/>
            </a:pPr>
            <a:r>
              <a:rPr lang="en-US" altLang="en-US" sz="1600" dirty="0"/>
              <a:t>	</a:t>
            </a:r>
            <a:endParaRPr lang="cs-CZ" altLang="en-US" sz="16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cs-CZ" altLang="en-US" sz="14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CE9D72C-F71A-4335-B81D-D85A79E9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logistiky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6748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theme/theme1.xml><?xml version="1.0" encoding="utf-8"?>
<a:theme xmlns:a="http://schemas.openxmlformats.org/drawingml/2006/main" name="Stébla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ndara">
      <a:maj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1847</TotalTime>
  <Words>1866</Words>
  <Application>Microsoft Office PowerPoint</Application>
  <PresentationFormat>Širokoúhlá obrazovka</PresentationFormat>
  <Paragraphs>351</Paragraphs>
  <Slides>30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9" baseType="lpstr">
      <vt:lpstr>Candara </vt:lpstr>
      <vt:lpstr>Arial</vt:lpstr>
      <vt:lpstr>Calibri</vt:lpstr>
      <vt:lpstr>Candara</vt:lpstr>
      <vt:lpstr>Times New Roman</vt:lpstr>
      <vt:lpstr>Times New Roman CE</vt:lpstr>
      <vt:lpstr>Wingdings</vt:lpstr>
      <vt:lpstr>Wingdings 3</vt:lpstr>
      <vt:lpstr>Stébla</vt:lpstr>
      <vt:lpstr>Úvod do logistiky</vt:lpstr>
      <vt:lpstr>Prezentace aplikace PowerPoint</vt:lpstr>
      <vt:lpstr>Úvod do předmětu</vt:lpstr>
      <vt:lpstr>Literatura</vt:lpstr>
      <vt:lpstr>Cíle předmětu</vt:lpstr>
      <vt:lpstr>Definice logistiky</vt:lpstr>
      <vt:lpstr>Definice logistiky</vt:lpstr>
      <vt:lpstr>Definice logistiky</vt:lpstr>
      <vt:lpstr>Definice logistiky</vt:lpstr>
      <vt:lpstr>Předmět logistiky</vt:lpstr>
      <vt:lpstr>Předmět logistiky</vt:lpstr>
      <vt:lpstr>Předmět logistiky</vt:lpstr>
      <vt:lpstr>Předmět logistiky</vt:lpstr>
      <vt:lpstr>Předmět logistiky</vt:lpstr>
      <vt:lpstr>Předmět logistiky</vt:lpstr>
      <vt:lpstr>Předmět logistiky</vt:lpstr>
      <vt:lpstr>Předmět logistiky</vt:lpstr>
      <vt:lpstr>Předmět logistiky</vt:lpstr>
      <vt:lpstr>Předmět logistiky</vt:lpstr>
      <vt:lpstr>Předmět logistiky</vt:lpstr>
      <vt:lpstr>Předmět logistiky</vt:lpstr>
      <vt:lpstr>Předmět logistiky</vt:lpstr>
      <vt:lpstr>Předmět logistiky</vt:lpstr>
      <vt:lpstr>Předmět logistiky</vt:lpstr>
      <vt:lpstr>Předmět logistiky</vt:lpstr>
      <vt:lpstr>Členění logistiky</vt:lpstr>
      <vt:lpstr>Vztah logistiky k ostatním disciplínám</vt:lpstr>
      <vt:lpstr>Vztah logistiky k ostatním disciplínám</vt:lpstr>
      <vt:lpstr>Vztah logistiky k ostatním disciplínám</vt:lpstr>
      <vt:lpstr>Děkuji za pozornost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porada katedry</dc:title>
  <dc:creator>HP</dc:creator>
  <cp:lastModifiedBy>adm</cp:lastModifiedBy>
  <cp:revision>195</cp:revision>
  <dcterms:created xsi:type="dcterms:W3CDTF">2020-03-28T06:30:00Z</dcterms:created>
  <dcterms:modified xsi:type="dcterms:W3CDTF">2020-10-15T12:38:20Z</dcterms:modified>
</cp:coreProperties>
</file>