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7"/>
  </p:notesMasterIdLst>
  <p:sldIdLst>
    <p:sldId id="256" r:id="rId2"/>
    <p:sldId id="355" r:id="rId3"/>
    <p:sldId id="504" r:id="rId4"/>
    <p:sldId id="505" r:id="rId5"/>
    <p:sldId id="528" r:id="rId6"/>
    <p:sldId id="507" r:id="rId7"/>
    <p:sldId id="509" r:id="rId8"/>
    <p:sldId id="510" r:id="rId9"/>
    <p:sldId id="511" r:id="rId10"/>
    <p:sldId id="512" r:id="rId11"/>
    <p:sldId id="513" r:id="rId12"/>
    <p:sldId id="514" r:id="rId13"/>
    <p:sldId id="515" r:id="rId14"/>
    <p:sldId id="517" r:id="rId15"/>
    <p:sldId id="518" r:id="rId16"/>
    <p:sldId id="519" r:id="rId17"/>
    <p:sldId id="520" r:id="rId18"/>
    <p:sldId id="521" r:id="rId19"/>
    <p:sldId id="522" r:id="rId20"/>
    <p:sldId id="529" r:id="rId21"/>
    <p:sldId id="524" r:id="rId22"/>
    <p:sldId id="525" r:id="rId23"/>
    <p:sldId id="526" r:id="rId24"/>
    <p:sldId id="527" r:id="rId25"/>
    <p:sldId id="284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ogram" id="{B20B75ED-E5EF-4BE9-A8D7-09261B6FCCF4}">
          <p14:sldIdLst>
            <p14:sldId id="256"/>
            <p14:sldId id="355"/>
          </p14:sldIdLst>
        </p14:section>
        <p14:section name="Text" id="{12B29D4E-990A-45C8-9BCC-382D1F486A5F}">
          <p14:sldIdLst>
            <p14:sldId id="504"/>
            <p14:sldId id="505"/>
            <p14:sldId id="528"/>
            <p14:sldId id="507"/>
            <p14:sldId id="509"/>
            <p14:sldId id="510"/>
            <p14:sldId id="511"/>
            <p14:sldId id="512"/>
            <p14:sldId id="513"/>
            <p14:sldId id="514"/>
            <p14:sldId id="515"/>
            <p14:sldId id="517"/>
            <p14:sldId id="518"/>
            <p14:sldId id="519"/>
            <p14:sldId id="520"/>
            <p14:sldId id="521"/>
            <p14:sldId id="522"/>
            <p14:sldId id="529"/>
            <p14:sldId id="524"/>
            <p14:sldId id="525"/>
            <p14:sldId id="526"/>
            <p14:sldId id="527"/>
            <p14:sldId id="28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113" userDrawn="1">
          <p15:clr>
            <a:srgbClr val="A4A3A4"/>
          </p15:clr>
        </p15:guide>
        <p15:guide id="2" pos="134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06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8" y="444"/>
      </p:cViewPr>
      <p:guideLst>
        <p:guide orient="horz" pos="3113"/>
        <p:guide pos="134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9DD5046-9120-48BD-9DCF-766C39B287F3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D4DD6CBF-99A4-4882-A7E9-76F963B7A835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rPr>
            <a:t>Náklady spojené se zásobami </a:t>
          </a:r>
        </a:p>
      </dgm:t>
    </dgm:pt>
    <dgm:pt modelId="{CA086D31-79E6-4040-BF35-1A60CCDEC09F}" type="parTrans" cxnId="{DFAB1829-E11B-44AD-B7E5-3ADB4AB12003}">
      <dgm:prSet/>
      <dgm:spPr/>
      <dgm:t>
        <a:bodyPr/>
        <a:lstStyle/>
        <a:p>
          <a:endParaRPr lang="en-GB"/>
        </a:p>
      </dgm:t>
    </dgm:pt>
    <dgm:pt modelId="{66FD2A58-AB07-455B-99FB-87F1EA4FD7AC}" type="sibTrans" cxnId="{DFAB1829-E11B-44AD-B7E5-3ADB4AB12003}">
      <dgm:prSet/>
      <dgm:spPr/>
      <dgm:t>
        <a:bodyPr/>
        <a:lstStyle/>
        <a:p>
          <a:endParaRPr lang="en-GB"/>
        </a:p>
      </dgm:t>
    </dgm:pt>
    <dgm:pt modelId="{87D49BF7-D4E0-4C44-90D1-E8A2D48DB0E0}">
      <dgm:prSet custT="1"/>
      <dgm:spPr/>
      <dgm:t>
        <a:bodyPr/>
        <a:lstStyle/>
        <a:p>
          <a:pPr marL="342900" marR="0" lvl="0" indent="-342900" algn="ctr" defTabSz="914400" rtl="0" eaLnBrk="1" fontAlgn="base" latinLnBrk="0" hangingPunct="1">
            <a:lnSpc>
              <a:spcPct val="10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ndara "/>
              <a:cs typeface="Arial" panose="020B0604020202020204" pitchFamily="34" charset="0"/>
            </a:rPr>
            <a:t>Objednací náklady</a:t>
          </a:r>
        </a:p>
      </dgm:t>
    </dgm:pt>
    <dgm:pt modelId="{637CFA22-6B50-4BB1-8DD7-18E06296D9DE}" type="parTrans" cxnId="{1A9C02F5-57CC-43A5-B3E7-7D0FE8D0866B}">
      <dgm:prSet/>
      <dgm:spPr/>
      <dgm:t>
        <a:bodyPr/>
        <a:lstStyle/>
        <a:p>
          <a:endParaRPr lang="en-GB"/>
        </a:p>
      </dgm:t>
    </dgm:pt>
    <dgm:pt modelId="{C1FA7F14-E0D7-41F3-B753-89E1D5077B65}" type="sibTrans" cxnId="{1A9C02F5-57CC-43A5-B3E7-7D0FE8D0866B}">
      <dgm:prSet/>
      <dgm:spPr/>
      <dgm:t>
        <a:bodyPr/>
        <a:lstStyle/>
        <a:p>
          <a:endParaRPr lang="en-GB"/>
        </a:p>
      </dgm:t>
    </dgm:pt>
    <dgm:pt modelId="{690EE2AD-F488-4F7A-87A7-DEC85DA19539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rPr>
            <a:t>Náklady na držení zásob</a:t>
          </a:r>
        </a:p>
      </dgm:t>
    </dgm:pt>
    <dgm:pt modelId="{FB210C44-126A-449F-8C95-45548AA67631}" type="parTrans" cxnId="{80C1AC4A-0FB8-4975-BA8C-C5545A79AA3B}">
      <dgm:prSet/>
      <dgm:spPr/>
      <dgm:t>
        <a:bodyPr/>
        <a:lstStyle/>
        <a:p>
          <a:endParaRPr lang="en-GB"/>
        </a:p>
      </dgm:t>
    </dgm:pt>
    <dgm:pt modelId="{9AA31FBF-940A-42FC-9C96-886643882D11}" type="sibTrans" cxnId="{80C1AC4A-0FB8-4975-BA8C-C5545A79AA3B}">
      <dgm:prSet/>
      <dgm:spPr/>
      <dgm:t>
        <a:bodyPr/>
        <a:lstStyle/>
        <a:p>
          <a:endParaRPr lang="en-GB"/>
        </a:p>
      </dgm:t>
    </dgm:pt>
    <dgm:pt modelId="{35DFE7EF-32A6-4E5F-97A9-84F76E608896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rPr>
            <a:t>Náklady ušlých příležitostí</a:t>
          </a:r>
        </a:p>
        <a:p>
          <a:pPr marL="342900" marR="0" lvl="0" indent="-342900" algn="ctr" defTabSz="914400" rtl="0" eaLnBrk="1" fontAlgn="base" latinLnBrk="0" hangingPunct="1">
            <a:lnSpc>
              <a:spcPct val="10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rPr>
            <a:t>„ÚROK“</a:t>
          </a:r>
          <a:endParaRPr kumimoji="0" lang="cs-CZ" altLang="en-US" sz="3600" b="1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+mj-lt"/>
            <a:cs typeface="Arial" panose="020B0604020202020204" pitchFamily="34" charset="0"/>
          </a:endParaRPr>
        </a:p>
      </dgm:t>
    </dgm:pt>
    <dgm:pt modelId="{0CF0450C-ED18-41DD-B115-6B5F0B5922C8}" type="parTrans" cxnId="{ADA5A0F3-26FD-47C5-8199-D18D390EF63D}">
      <dgm:prSet/>
      <dgm:spPr/>
      <dgm:t>
        <a:bodyPr/>
        <a:lstStyle/>
        <a:p>
          <a:endParaRPr lang="en-GB"/>
        </a:p>
      </dgm:t>
    </dgm:pt>
    <dgm:pt modelId="{7AD5F254-2943-4288-8004-5A8C7A1D8A67}" type="sibTrans" cxnId="{ADA5A0F3-26FD-47C5-8199-D18D390EF63D}">
      <dgm:prSet/>
      <dgm:spPr/>
      <dgm:t>
        <a:bodyPr/>
        <a:lstStyle/>
        <a:p>
          <a:endParaRPr lang="en-GB"/>
        </a:p>
      </dgm:t>
    </dgm:pt>
    <dgm:pt modelId="{008DF4A3-A100-4460-895A-6E0B889BE1A6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rPr>
            <a:t>Náklady na skladování  </a:t>
          </a:r>
          <a:br>
            <a:rPr kumimoji="0" lang="cs-CZ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rPr>
          </a:br>
          <a:r>
            <a:rPr kumimoji="0" lang="cs-CZ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rPr>
            <a:t>„PROSTOR“</a:t>
          </a:r>
        </a:p>
      </dgm:t>
    </dgm:pt>
    <dgm:pt modelId="{8B34897F-3DEB-434F-BE2E-392C618EAB9D}" type="parTrans" cxnId="{9C64C6AC-B4A0-405B-8201-DE882BEB7A65}">
      <dgm:prSet/>
      <dgm:spPr/>
      <dgm:t>
        <a:bodyPr/>
        <a:lstStyle/>
        <a:p>
          <a:endParaRPr lang="en-GB"/>
        </a:p>
      </dgm:t>
    </dgm:pt>
    <dgm:pt modelId="{D38F30ED-18F6-41C4-9B55-746165B8A502}" type="sibTrans" cxnId="{9C64C6AC-B4A0-405B-8201-DE882BEB7A65}">
      <dgm:prSet/>
      <dgm:spPr/>
      <dgm:t>
        <a:bodyPr/>
        <a:lstStyle/>
        <a:p>
          <a:endParaRPr lang="en-GB"/>
        </a:p>
      </dgm:t>
    </dgm:pt>
    <dgm:pt modelId="{28592DF2-711E-4474-A7F6-C390B6243BB6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rPr>
            <a:t>Náklady spojené s rizikem</a:t>
          </a:r>
        </a:p>
        <a:p>
          <a:pPr marL="342900" marR="0" lvl="0" indent="-342900" algn="ctr" defTabSz="914400" rtl="0" eaLnBrk="1" fontAlgn="base" latinLnBrk="0" hangingPunct="1">
            <a:lnSpc>
              <a:spcPct val="10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rPr>
            <a:t>„RIZIKO“</a:t>
          </a:r>
        </a:p>
      </dgm:t>
    </dgm:pt>
    <dgm:pt modelId="{2CE82A1A-28BF-4DD9-A1A5-D87599348F30}" type="parTrans" cxnId="{3222E834-7606-439F-8068-9A9F5B54E221}">
      <dgm:prSet/>
      <dgm:spPr/>
      <dgm:t>
        <a:bodyPr/>
        <a:lstStyle/>
        <a:p>
          <a:endParaRPr lang="en-GB"/>
        </a:p>
      </dgm:t>
    </dgm:pt>
    <dgm:pt modelId="{F874B37D-60D3-41BE-9236-9C107D12E57A}" type="sibTrans" cxnId="{3222E834-7606-439F-8068-9A9F5B54E221}">
      <dgm:prSet/>
      <dgm:spPr/>
      <dgm:t>
        <a:bodyPr/>
        <a:lstStyle/>
        <a:p>
          <a:endParaRPr lang="en-GB"/>
        </a:p>
      </dgm:t>
    </dgm:pt>
    <dgm:pt modelId="{CAAA56E2-28A5-4409-B2CC-BC6FDC17F33D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7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rPr>
            <a:t>Náklady z nedostatku </a:t>
          </a:r>
        </a:p>
        <a:p>
          <a:pPr marL="342900" marR="0" lvl="0" indent="-342900" algn="ctr" defTabSz="914400" rtl="0" eaLnBrk="1" fontAlgn="base" latinLnBrk="0" hangingPunct="1">
            <a:lnSpc>
              <a:spcPct val="7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rPr>
            <a:t>zásoby</a:t>
          </a:r>
        </a:p>
      </dgm:t>
    </dgm:pt>
    <dgm:pt modelId="{1B040F71-5939-4734-8C5A-6ACE9C8A8DAD}" type="parTrans" cxnId="{0A2D7068-41D8-4075-990A-CEEAA6C4F200}">
      <dgm:prSet/>
      <dgm:spPr/>
      <dgm:t>
        <a:bodyPr/>
        <a:lstStyle/>
        <a:p>
          <a:endParaRPr lang="en-GB"/>
        </a:p>
      </dgm:t>
    </dgm:pt>
    <dgm:pt modelId="{FC5E7AD0-A5DC-4E69-88C0-EDE717AC90CF}" type="sibTrans" cxnId="{0A2D7068-41D8-4075-990A-CEEAA6C4F200}">
      <dgm:prSet/>
      <dgm:spPr/>
      <dgm:t>
        <a:bodyPr/>
        <a:lstStyle/>
        <a:p>
          <a:endParaRPr lang="en-GB"/>
        </a:p>
      </dgm:t>
    </dgm:pt>
    <dgm:pt modelId="{C02E6AEA-B5BD-4B8B-A5A0-A2324941DC43}" type="pres">
      <dgm:prSet presAssocID="{E9DD5046-9120-48BD-9DCF-766C39B287F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B8B7FA3-A297-49C5-AB28-137B0EE864D9}" type="pres">
      <dgm:prSet presAssocID="{D4DD6CBF-99A4-4882-A7E9-76F963B7A835}" presName="hierRoot1" presStyleCnt="0">
        <dgm:presLayoutVars>
          <dgm:hierBranch/>
        </dgm:presLayoutVars>
      </dgm:prSet>
      <dgm:spPr/>
    </dgm:pt>
    <dgm:pt modelId="{E611522C-3C7F-4551-80B7-6CD18CA31461}" type="pres">
      <dgm:prSet presAssocID="{D4DD6CBF-99A4-4882-A7E9-76F963B7A835}" presName="rootComposite1" presStyleCnt="0"/>
      <dgm:spPr/>
    </dgm:pt>
    <dgm:pt modelId="{12EC619F-720F-4BFC-B463-BF2343ADED99}" type="pres">
      <dgm:prSet presAssocID="{D4DD6CBF-99A4-4882-A7E9-76F963B7A835}" presName="rootText1" presStyleLbl="node0" presStyleIdx="0" presStyleCnt="1">
        <dgm:presLayoutVars>
          <dgm:chPref val="3"/>
        </dgm:presLayoutVars>
      </dgm:prSet>
      <dgm:spPr/>
    </dgm:pt>
    <dgm:pt modelId="{575BE4AD-AD26-44BC-BB73-10D80698A340}" type="pres">
      <dgm:prSet presAssocID="{D4DD6CBF-99A4-4882-A7E9-76F963B7A835}" presName="rootConnector1" presStyleLbl="node1" presStyleIdx="0" presStyleCnt="0"/>
      <dgm:spPr/>
    </dgm:pt>
    <dgm:pt modelId="{936096AA-452A-42F6-BB00-15B9C189FB1D}" type="pres">
      <dgm:prSet presAssocID="{D4DD6CBF-99A4-4882-A7E9-76F963B7A835}" presName="hierChild2" presStyleCnt="0"/>
      <dgm:spPr/>
    </dgm:pt>
    <dgm:pt modelId="{95F020CD-E8BD-4731-8A2F-83E01D6827C3}" type="pres">
      <dgm:prSet presAssocID="{637CFA22-6B50-4BB1-8DD7-18E06296D9DE}" presName="Name35" presStyleLbl="parChTrans1D2" presStyleIdx="0" presStyleCnt="3"/>
      <dgm:spPr/>
    </dgm:pt>
    <dgm:pt modelId="{0A80DB03-8DE4-4D2A-958E-74179E1E71DC}" type="pres">
      <dgm:prSet presAssocID="{87D49BF7-D4E0-4C44-90D1-E8A2D48DB0E0}" presName="hierRoot2" presStyleCnt="0">
        <dgm:presLayoutVars>
          <dgm:hierBranch/>
        </dgm:presLayoutVars>
      </dgm:prSet>
      <dgm:spPr/>
    </dgm:pt>
    <dgm:pt modelId="{F2BB1ED1-D701-467B-A464-78C71AD9A68C}" type="pres">
      <dgm:prSet presAssocID="{87D49BF7-D4E0-4C44-90D1-E8A2D48DB0E0}" presName="rootComposite" presStyleCnt="0"/>
      <dgm:spPr/>
    </dgm:pt>
    <dgm:pt modelId="{D90E926F-B624-4C39-846C-AD95D9B075F3}" type="pres">
      <dgm:prSet presAssocID="{87D49BF7-D4E0-4C44-90D1-E8A2D48DB0E0}" presName="rootText" presStyleLbl="node2" presStyleIdx="0" presStyleCnt="3">
        <dgm:presLayoutVars>
          <dgm:chPref val="3"/>
        </dgm:presLayoutVars>
      </dgm:prSet>
      <dgm:spPr/>
    </dgm:pt>
    <dgm:pt modelId="{CC3BF667-1E1D-4158-88E2-0CE0046D845A}" type="pres">
      <dgm:prSet presAssocID="{87D49BF7-D4E0-4C44-90D1-E8A2D48DB0E0}" presName="rootConnector" presStyleLbl="node2" presStyleIdx="0" presStyleCnt="3"/>
      <dgm:spPr/>
    </dgm:pt>
    <dgm:pt modelId="{EEEE6D35-45EB-4B45-948D-DA1A45CE3DEE}" type="pres">
      <dgm:prSet presAssocID="{87D49BF7-D4E0-4C44-90D1-E8A2D48DB0E0}" presName="hierChild4" presStyleCnt="0"/>
      <dgm:spPr/>
    </dgm:pt>
    <dgm:pt modelId="{B2CD5A6B-94EB-4B3F-BEC9-BEC828C2B047}" type="pres">
      <dgm:prSet presAssocID="{87D49BF7-D4E0-4C44-90D1-E8A2D48DB0E0}" presName="hierChild5" presStyleCnt="0"/>
      <dgm:spPr/>
    </dgm:pt>
    <dgm:pt modelId="{BD8FACF5-6A19-4748-99C1-F9D3A8CDD64B}" type="pres">
      <dgm:prSet presAssocID="{FB210C44-126A-449F-8C95-45548AA67631}" presName="Name35" presStyleLbl="parChTrans1D2" presStyleIdx="1" presStyleCnt="3"/>
      <dgm:spPr/>
    </dgm:pt>
    <dgm:pt modelId="{E5AE2EEF-6127-4F6D-A2F8-72A164C317B2}" type="pres">
      <dgm:prSet presAssocID="{690EE2AD-F488-4F7A-87A7-DEC85DA19539}" presName="hierRoot2" presStyleCnt="0">
        <dgm:presLayoutVars>
          <dgm:hierBranch/>
        </dgm:presLayoutVars>
      </dgm:prSet>
      <dgm:spPr/>
    </dgm:pt>
    <dgm:pt modelId="{F069F614-964E-41D4-9AA3-EA459EC15CD1}" type="pres">
      <dgm:prSet presAssocID="{690EE2AD-F488-4F7A-87A7-DEC85DA19539}" presName="rootComposite" presStyleCnt="0"/>
      <dgm:spPr/>
    </dgm:pt>
    <dgm:pt modelId="{2C6BC502-176D-4783-B7DA-C7238FE763D8}" type="pres">
      <dgm:prSet presAssocID="{690EE2AD-F488-4F7A-87A7-DEC85DA19539}" presName="rootText" presStyleLbl="node2" presStyleIdx="1" presStyleCnt="3">
        <dgm:presLayoutVars>
          <dgm:chPref val="3"/>
        </dgm:presLayoutVars>
      </dgm:prSet>
      <dgm:spPr/>
    </dgm:pt>
    <dgm:pt modelId="{19B9638E-D8EC-4208-99BB-9F98BF88C940}" type="pres">
      <dgm:prSet presAssocID="{690EE2AD-F488-4F7A-87A7-DEC85DA19539}" presName="rootConnector" presStyleLbl="node2" presStyleIdx="1" presStyleCnt="3"/>
      <dgm:spPr/>
    </dgm:pt>
    <dgm:pt modelId="{D65CBABD-5106-4BAD-8071-3056FF96AC64}" type="pres">
      <dgm:prSet presAssocID="{690EE2AD-F488-4F7A-87A7-DEC85DA19539}" presName="hierChild4" presStyleCnt="0"/>
      <dgm:spPr/>
    </dgm:pt>
    <dgm:pt modelId="{31D4276F-7E0E-44CF-A564-FA04D6A23B9D}" type="pres">
      <dgm:prSet presAssocID="{0CF0450C-ED18-41DD-B115-6B5F0B5922C8}" presName="Name35" presStyleLbl="parChTrans1D3" presStyleIdx="0" presStyleCnt="3"/>
      <dgm:spPr/>
    </dgm:pt>
    <dgm:pt modelId="{0BA40B58-70D4-47FC-889F-4022EC71509E}" type="pres">
      <dgm:prSet presAssocID="{35DFE7EF-32A6-4E5F-97A9-84F76E608896}" presName="hierRoot2" presStyleCnt="0">
        <dgm:presLayoutVars>
          <dgm:hierBranch val="r"/>
        </dgm:presLayoutVars>
      </dgm:prSet>
      <dgm:spPr/>
    </dgm:pt>
    <dgm:pt modelId="{4389DBA2-8EAF-40AD-86BA-E04E550DC4F0}" type="pres">
      <dgm:prSet presAssocID="{35DFE7EF-32A6-4E5F-97A9-84F76E608896}" presName="rootComposite" presStyleCnt="0"/>
      <dgm:spPr/>
    </dgm:pt>
    <dgm:pt modelId="{B8DF8027-D0A7-4E70-8DB7-38C19A8DE87E}" type="pres">
      <dgm:prSet presAssocID="{35DFE7EF-32A6-4E5F-97A9-84F76E608896}" presName="rootText" presStyleLbl="node3" presStyleIdx="0" presStyleCnt="3">
        <dgm:presLayoutVars>
          <dgm:chPref val="3"/>
        </dgm:presLayoutVars>
      </dgm:prSet>
      <dgm:spPr/>
    </dgm:pt>
    <dgm:pt modelId="{BEB7B199-36DD-4D0D-9C5A-86099BE76FCA}" type="pres">
      <dgm:prSet presAssocID="{35DFE7EF-32A6-4E5F-97A9-84F76E608896}" presName="rootConnector" presStyleLbl="node3" presStyleIdx="0" presStyleCnt="3"/>
      <dgm:spPr/>
    </dgm:pt>
    <dgm:pt modelId="{7712002C-B035-43FA-83DF-E8B0221B74AC}" type="pres">
      <dgm:prSet presAssocID="{35DFE7EF-32A6-4E5F-97A9-84F76E608896}" presName="hierChild4" presStyleCnt="0"/>
      <dgm:spPr/>
    </dgm:pt>
    <dgm:pt modelId="{FC675E7E-2391-4D05-AF69-DFAA206D9336}" type="pres">
      <dgm:prSet presAssocID="{35DFE7EF-32A6-4E5F-97A9-84F76E608896}" presName="hierChild5" presStyleCnt="0"/>
      <dgm:spPr/>
    </dgm:pt>
    <dgm:pt modelId="{864A3BF9-3019-4B47-8771-0B15C46BF8A1}" type="pres">
      <dgm:prSet presAssocID="{8B34897F-3DEB-434F-BE2E-392C618EAB9D}" presName="Name35" presStyleLbl="parChTrans1D3" presStyleIdx="1" presStyleCnt="3"/>
      <dgm:spPr/>
    </dgm:pt>
    <dgm:pt modelId="{8467DADF-A223-43E4-B9B9-14EA4EBAE191}" type="pres">
      <dgm:prSet presAssocID="{008DF4A3-A100-4460-895A-6E0B889BE1A6}" presName="hierRoot2" presStyleCnt="0">
        <dgm:presLayoutVars>
          <dgm:hierBranch val="r"/>
        </dgm:presLayoutVars>
      </dgm:prSet>
      <dgm:spPr/>
    </dgm:pt>
    <dgm:pt modelId="{307B838C-AEB6-4C32-9DE5-9EA60A81A4E0}" type="pres">
      <dgm:prSet presAssocID="{008DF4A3-A100-4460-895A-6E0B889BE1A6}" presName="rootComposite" presStyleCnt="0"/>
      <dgm:spPr/>
    </dgm:pt>
    <dgm:pt modelId="{2E253CC9-4459-4FFF-9524-34BA8D69885B}" type="pres">
      <dgm:prSet presAssocID="{008DF4A3-A100-4460-895A-6E0B889BE1A6}" presName="rootText" presStyleLbl="node3" presStyleIdx="1" presStyleCnt="3">
        <dgm:presLayoutVars>
          <dgm:chPref val="3"/>
        </dgm:presLayoutVars>
      </dgm:prSet>
      <dgm:spPr/>
    </dgm:pt>
    <dgm:pt modelId="{C5E0B3CB-C451-4EEF-BB7D-6609E7B9FDC4}" type="pres">
      <dgm:prSet presAssocID="{008DF4A3-A100-4460-895A-6E0B889BE1A6}" presName="rootConnector" presStyleLbl="node3" presStyleIdx="1" presStyleCnt="3"/>
      <dgm:spPr/>
    </dgm:pt>
    <dgm:pt modelId="{14E4487D-5650-4BC6-99F0-263F98BC5C98}" type="pres">
      <dgm:prSet presAssocID="{008DF4A3-A100-4460-895A-6E0B889BE1A6}" presName="hierChild4" presStyleCnt="0"/>
      <dgm:spPr/>
    </dgm:pt>
    <dgm:pt modelId="{51709DFD-35B9-4525-ACC1-3CA6625C9B2F}" type="pres">
      <dgm:prSet presAssocID="{008DF4A3-A100-4460-895A-6E0B889BE1A6}" presName="hierChild5" presStyleCnt="0"/>
      <dgm:spPr/>
    </dgm:pt>
    <dgm:pt modelId="{97F0CE8B-0131-4C40-8F8E-0ADCFF9DBAC8}" type="pres">
      <dgm:prSet presAssocID="{2CE82A1A-28BF-4DD9-A1A5-D87599348F30}" presName="Name35" presStyleLbl="parChTrans1D3" presStyleIdx="2" presStyleCnt="3"/>
      <dgm:spPr/>
    </dgm:pt>
    <dgm:pt modelId="{A0CB1039-8A36-47D4-BD80-6B6FF98C5CD3}" type="pres">
      <dgm:prSet presAssocID="{28592DF2-711E-4474-A7F6-C390B6243BB6}" presName="hierRoot2" presStyleCnt="0">
        <dgm:presLayoutVars>
          <dgm:hierBranch val="r"/>
        </dgm:presLayoutVars>
      </dgm:prSet>
      <dgm:spPr/>
    </dgm:pt>
    <dgm:pt modelId="{B574D7B3-72F7-4BD4-B39A-073C8A9687AD}" type="pres">
      <dgm:prSet presAssocID="{28592DF2-711E-4474-A7F6-C390B6243BB6}" presName="rootComposite" presStyleCnt="0"/>
      <dgm:spPr/>
    </dgm:pt>
    <dgm:pt modelId="{BA6B536F-77D0-4FAE-9E00-A425CE610B53}" type="pres">
      <dgm:prSet presAssocID="{28592DF2-711E-4474-A7F6-C390B6243BB6}" presName="rootText" presStyleLbl="node3" presStyleIdx="2" presStyleCnt="3">
        <dgm:presLayoutVars>
          <dgm:chPref val="3"/>
        </dgm:presLayoutVars>
      </dgm:prSet>
      <dgm:spPr/>
    </dgm:pt>
    <dgm:pt modelId="{9D3898EF-A29C-4335-ACDE-5A207F5E5233}" type="pres">
      <dgm:prSet presAssocID="{28592DF2-711E-4474-A7F6-C390B6243BB6}" presName="rootConnector" presStyleLbl="node3" presStyleIdx="2" presStyleCnt="3"/>
      <dgm:spPr/>
    </dgm:pt>
    <dgm:pt modelId="{F8CB2E73-331B-4D6E-9D27-35EC4F89BB2E}" type="pres">
      <dgm:prSet presAssocID="{28592DF2-711E-4474-A7F6-C390B6243BB6}" presName="hierChild4" presStyleCnt="0"/>
      <dgm:spPr/>
    </dgm:pt>
    <dgm:pt modelId="{0C9B6EDD-7BFA-4A9F-B03A-7CCA21B5B59C}" type="pres">
      <dgm:prSet presAssocID="{28592DF2-711E-4474-A7F6-C390B6243BB6}" presName="hierChild5" presStyleCnt="0"/>
      <dgm:spPr/>
    </dgm:pt>
    <dgm:pt modelId="{8453A995-B5AF-4B0D-8372-BF2F07F43562}" type="pres">
      <dgm:prSet presAssocID="{690EE2AD-F488-4F7A-87A7-DEC85DA19539}" presName="hierChild5" presStyleCnt="0"/>
      <dgm:spPr/>
    </dgm:pt>
    <dgm:pt modelId="{363516D8-5E52-4174-BD03-7EF26BDCE874}" type="pres">
      <dgm:prSet presAssocID="{1B040F71-5939-4734-8C5A-6ACE9C8A8DAD}" presName="Name35" presStyleLbl="parChTrans1D2" presStyleIdx="2" presStyleCnt="3"/>
      <dgm:spPr/>
    </dgm:pt>
    <dgm:pt modelId="{219BD21D-CE10-45F7-BFF2-4328B20A568C}" type="pres">
      <dgm:prSet presAssocID="{CAAA56E2-28A5-4409-B2CC-BC6FDC17F33D}" presName="hierRoot2" presStyleCnt="0">
        <dgm:presLayoutVars>
          <dgm:hierBranch/>
        </dgm:presLayoutVars>
      </dgm:prSet>
      <dgm:spPr/>
    </dgm:pt>
    <dgm:pt modelId="{FA81B57B-A251-48BA-8664-6AD8AD0320A5}" type="pres">
      <dgm:prSet presAssocID="{CAAA56E2-28A5-4409-B2CC-BC6FDC17F33D}" presName="rootComposite" presStyleCnt="0"/>
      <dgm:spPr/>
    </dgm:pt>
    <dgm:pt modelId="{13A56F76-F915-45E8-ACAF-007E11675911}" type="pres">
      <dgm:prSet presAssocID="{CAAA56E2-28A5-4409-B2CC-BC6FDC17F33D}" presName="rootText" presStyleLbl="node2" presStyleIdx="2" presStyleCnt="3">
        <dgm:presLayoutVars>
          <dgm:chPref val="3"/>
        </dgm:presLayoutVars>
      </dgm:prSet>
      <dgm:spPr/>
    </dgm:pt>
    <dgm:pt modelId="{C93F49DC-C9A6-404A-AEC1-725E4B2CB465}" type="pres">
      <dgm:prSet presAssocID="{CAAA56E2-28A5-4409-B2CC-BC6FDC17F33D}" presName="rootConnector" presStyleLbl="node2" presStyleIdx="2" presStyleCnt="3"/>
      <dgm:spPr/>
    </dgm:pt>
    <dgm:pt modelId="{495EE076-B4BE-4620-9EF8-030513302E36}" type="pres">
      <dgm:prSet presAssocID="{CAAA56E2-28A5-4409-B2CC-BC6FDC17F33D}" presName="hierChild4" presStyleCnt="0"/>
      <dgm:spPr/>
    </dgm:pt>
    <dgm:pt modelId="{8E2B9877-885F-49FC-A3E8-C52C810CCA81}" type="pres">
      <dgm:prSet presAssocID="{CAAA56E2-28A5-4409-B2CC-BC6FDC17F33D}" presName="hierChild5" presStyleCnt="0"/>
      <dgm:spPr/>
    </dgm:pt>
    <dgm:pt modelId="{F611DA73-99B3-4E71-8EAA-BB9EA214F1F6}" type="pres">
      <dgm:prSet presAssocID="{D4DD6CBF-99A4-4882-A7E9-76F963B7A835}" presName="hierChild3" presStyleCnt="0"/>
      <dgm:spPr/>
    </dgm:pt>
  </dgm:ptLst>
  <dgm:cxnLst>
    <dgm:cxn modelId="{1191B602-29E2-4C12-BECA-3C6F86E6E277}" type="presOf" srcId="{D4DD6CBF-99A4-4882-A7E9-76F963B7A835}" destId="{12EC619F-720F-4BFC-B463-BF2343ADED99}" srcOrd="0" destOrd="0" presId="urn:microsoft.com/office/officeart/2005/8/layout/orgChart1"/>
    <dgm:cxn modelId="{19634A06-C136-4BFA-B5A2-C715BE8B4D9F}" type="presOf" srcId="{CAAA56E2-28A5-4409-B2CC-BC6FDC17F33D}" destId="{C93F49DC-C9A6-404A-AEC1-725E4B2CB465}" srcOrd="1" destOrd="0" presId="urn:microsoft.com/office/officeart/2005/8/layout/orgChart1"/>
    <dgm:cxn modelId="{7F3A7F16-B88C-47CF-9D14-1EBBA148DD07}" type="presOf" srcId="{87D49BF7-D4E0-4C44-90D1-E8A2D48DB0E0}" destId="{D90E926F-B624-4C39-846C-AD95D9B075F3}" srcOrd="0" destOrd="0" presId="urn:microsoft.com/office/officeart/2005/8/layout/orgChart1"/>
    <dgm:cxn modelId="{667E501E-82BD-4BC6-9807-0428248654C7}" type="presOf" srcId="{28592DF2-711E-4474-A7F6-C390B6243BB6}" destId="{BA6B536F-77D0-4FAE-9E00-A425CE610B53}" srcOrd="0" destOrd="0" presId="urn:microsoft.com/office/officeart/2005/8/layout/orgChart1"/>
    <dgm:cxn modelId="{44E87728-F5D9-42AA-93CB-D884EB9CD6A7}" type="presOf" srcId="{690EE2AD-F488-4F7A-87A7-DEC85DA19539}" destId="{19B9638E-D8EC-4208-99BB-9F98BF88C940}" srcOrd="1" destOrd="0" presId="urn:microsoft.com/office/officeart/2005/8/layout/orgChart1"/>
    <dgm:cxn modelId="{DFAB1829-E11B-44AD-B7E5-3ADB4AB12003}" srcId="{E9DD5046-9120-48BD-9DCF-766C39B287F3}" destId="{D4DD6CBF-99A4-4882-A7E9-76F963B7A835}" srcOrd="0" destOrd="0" parTransId="{CA086D31-79E6-4040-BF35-1A60CCDEC09F}" sibTransId="{66FD2A58-AB07-455B-99FB-87F1EA4FD7AC}"/>
    <dgm:cxn modelId="{3222E834-7606-439F-8068-9A9F5B54E221}" srcId="{690EE2AD-F488-4F7A-87A7-DEC85DA19539}" destId="{28592DF2-711E-4474-A7F6-C390B6243BB6}" srcOrd="2" destOrd="0" parTransId="{2CE82A1A-28BF-4DD9-A1A5-D87599348F30}" sibTransId="{F874B37D-60D3-41BE-9236-9C107D12E57A}"/>
    <dgm:cxn modelId="{458A095C-BB83-40DC-8D5D-4A00A48C7CF0}" type="presOf" srcId="{CAAA56E2-28A5-4409-B2CC-BC6FDC17F33D}" destId="{13A56F76-F915-45E8-ACAF-007E11675911}" srcOrd="0" destOrd="0" presId="urn:microsoft.com/office/officeart/2005/8/layout/orgChart1"/>
    <dgm:cxn modelId="{CE327E64-2364-4218-BF04-F8B14B342460}" type="presOf" srcId="{87D49BF7-D4E0-4C44-90D1-E8A2D48DB0E0}" destId="{CC3BF667-1E1D-4158-88E2-0CE0046D845A}" srcOrd="1" destOrd="0" presId="urn:microsoft.com/office/officeart/2005/8/layout/orgChart1"/>
    <dgm:cxn modelId="{8B978D47-57C9-418F-BF03-289F186EEEB2}" type="presOf" srcId="{35DFE7EF-32A6-4E5F-97A9-84F76E608896}" destId="{B8DF8027-D0A7-4E70-8DB7-38C19A8DE87E}" srcOrd="0" destOrd="0" presId="urn:microsoft.com/office/officeart/2005/8/layout/orgChart1"/>
    <dgm:cxn modelId="{0A2D7068-41D8-4075-990A-CEEAA6C4F200}" srcId="{D4DD6CBF-99A4-4882-A7E9-76F963B7A835}" destId="{CAAA56E2-28A5-4409-B2CC-BC6FDC17F33D}" srcOrd="2" destOrd="0" parTransId="{1B040F71-5939-4734-8C5A-6ACE9C8A8DAD}" sibTransId="{FC5E7AD0-A5DC-4E69-88C0-EDE717AC90CF}"/>
    <dgm:cxn modelId="{80C1AC4A-0FB8-4975-BA8C-C5545A79AA3B}" srcId="{D4DD6CBF-99A4-4882-A7E9-76F963B7A835}" destId="{690EE2AD-F488-4F7A-87A7-DEC85DA19539}" srcOrd="1" destOrd="0" parTransId="{FB210C44-126A-449F-8C95-45548AA67631}" sibTransId="{9AA31FBF-940A-42FC-9C96-886643882D11}"/>
    <dgm:cxn modelId="{447ED572-A930-45DC-B5AC-E3783B236C11}" type="presOf" srcId="{1B040F71-5939-4734-8C5A-6ACE9C8A8DAD}" destId="{363516D8-5E52-4174-BD03-7EF26BDCE874}" srcOrd="0" destOrd="0" presId="urn:microsoft.com/office/officeart/2005/8/layout/orgChart1"/>
    <dgm:cxn modelId="{8E36D872-2526-4C18-AD39-1957D3E21B55}" type="presOf" srcId="{FB210C44-126A-449F-8C95-45548AA67631}" destId="{BD8FACF5-6A19-4748-99C1-F9D3A8CDD64B}" srcOrd="0" destOrd="0" presId="urn:microsoft.com/office/officeart/2005/8/layout/orgChart1"/>
    <dgm:cxn modelId="{3A352A57-F611-4E4E-A27D-BC5952D2F230}" type="presOf" srcId="{637CFA22-6B50-4BB1-8DD7-18E06296D9DE}" destId="{95F020CD-E8BD-4731-8A2F-83E01D6827C3}" srcOrd="0" destOrd="0" presId="urn:microsoft.com/office/officeart/2005/8/layout/orgChart1"/>
    <dgm:cxn modelId="{F617D389-BBA3-4CCA-A0CA-955FB701CC18}" type="presOf" srcId="{8B34897F-3DEB-434F-BE2E-392C618EAB9D}" destId="{864A3BF9-3019-4B47-8771-0B15C46BF8A1}" srcOrd="0" destOrd="0" presId="urn:microsoft.com/office/officeart/2005/8/layout/orgChart1"/>
    <dgm:cxn modelId="{E7EF5992-1A50-4744-B8B9-13C478BCE1A9}" type="presOf" srcId="{28592DF2-711E-4474-A7F6-C390B6243BB6}" destId="{9D3898EF-A29C-4335-ACDE-5A207F5E5233}" srcOrd="1" destOrd="0" presId="urn:microsoft.com/office/officeart/2005/8/layout/orgChart1"/>
    <dgm:cxn modelId="{EB685D9C-B3A5-4A1E-B604-8520B8C9CC7F}" type="presOf" srcId="{690EE2AD-F488-4F7A-87A7-DEC85DA19539}" destId="{2C6BC502-176D-4783-B7DA-C7238FE763D8}" srcOrd="0" destOrd="0" presId="urn:microsoft.com/office/officeart/2005/8/layout/orgChart1"/>
    <dgm:cxn modelId="{9C64C6AC-B4A0-405B-8201-DE882BEB7A65}" srcId="{690EE2AD-F488-4F7A-87A7-DEC85DA19539}" destId="{008DF4A3-A100-4460-895A-6E0B889BE1A6}" srcOrd="1" destOrd="0" parTransId="{8B34897F-3DEB-434F-BE2E-392C618EAB9D}" sibTransId="{D38F30ED-18F6-41C4-9B55-746165B8A502}"/>
    <dgm:cxn modelId="{915851B3-86A1-4944-87F3-3384088FAFDB}" type="presOf" srcId="{008DF4A3-A100-4460-895A-6E0B889BE1A6}" destId="{C5E0B3CB-C451-4EEF-BB7D-6609E7B9FDC4}" srcOrd="1" destOrd="0" presId="urn:microsoft.com/office/officeart/2005/8/layout/orgChart1"/>
    <dgm:cxn modelId="{027F36B4-EFBD-4B9D-96E7-5732C72D8DF8}" type="presOf" srcId="{D4DD6CBF-99A4-4882-A7E9-76F963B7A835}" destId="{575BE4AD-AD26-44BC-BB73-10D80698A340}" srcOrd="1" destOrd="0" presId="urn:microsoft.com/office/officeart/2005/8/layout/orgChart1"/>
    <dgm:cxn modelId="{56AB41B7-C7CE-42C2-8651-85DDF9EABB7C}" type="presOf" srcId="{35DFE7EF-32A6-4E5F-97A9-84F76E608896}" destId="{BEB7B199-36DD-4D0D-9C5A-86099BE76FCA}" srcOrd="1" destOrd="0" presId="urn:microsoft.com/office/officeart/2005/8/layout/orgChart1"/>
    <dgm:cxn modelId="{3239B3D7-E413-485E-B031-68F9A25B154D}" type="presOf" srcId="{E9DD5046-9120-48BD-9DCF-766C39B287F3}" destId="{C02E6AEA-B5BD-4B8B-A5A0-A2324941DC43}" srcOrd="0" destOrd="0" presId="urn:microsoft.com/office/officeart/2005/8/layout/orgChart1"/>
    <dgm:cxn modelId="{C9A029D9-F01D-4298-93C3-5AF5D583FE25}" type="presOf" srcId="{008DF4A3-A100-4460-895A-6E0B889BE1A6}" destId="{2E253CC9-4459-4FFF-9524-34BA8D69885B}" srcOrd="0" destOrd="0" presId="urn:microsoft.com/office/officeart/2005/8/layout/orgChart1"/>
    <dgm:cxn modelId="{46ABA9E4-73D2-4641-8420-E6D6CEE6A9A7}" type="presOf" srcId="{2CE82A1A-28BF-4DD9-A1A5-D87599348F30}" destId="{97F0CE8B-0131-4C40-8F8E-0ADCFF9DBAC8}" srcOrd="0" destOrd="0" presId="urn:microsoft.com/office/officeart/2005/8/layout/orgChart1"/>
    <dgm:cxn modelId="{C3C789E6-9DA4-4766-B5AC-5EAF0B2BBB44}" type="presOf" srcId="{0CF0450C-ED18-41DD-B115-6B5F0B5922C8}" destId="{31D4276F-7E0E-44CF-A564-FA04D6A23B9D}" srcOrd="0" destOrd="0" presId="urn:microsoft.com/office/officeart/2005/8/layout/orgChart1"/>
    <dgm:cxn modelId="{ADA5A0F3-26FD-47C5-8199-D18D390EF63D}" srcId="{690EE2AD-F488-4F7A-87A7-DEC85DA19539}" destId="{35DFE7EF-32A6-4E5F-97A9-84F76E608896}" srcOrd="0" destOrd="0" parTransId="{0CF0450C-ED18-41DD-B115-6B5F0B5922C8}" sibTransId="{7AD5F254-2943-4288-8004-5A8C7A1D8A67}"/>
    <dgm:cxn modelId="{1A9C02F5-57CC-43A5-B3E7-7D0FE8D0866B}" srcId="{D4DD6CBF-99A4-4882-A7E9-76F963B7A835}" destId="{87D49BF7-D4E0-4C44-90D1-E8A2D48DB0E0}" srcOrd="0" destOrd="0" parTransId="{637CFA22-6B50-4BB1-8DD7-18E06296D9DE}" sibTransId="{C1FA7F14-E0D7-41F3-B753-89E1D5077B65}"/>
    <dgm:cxn modelId="{540166C7-5912-45D5-B742-AAA16C40134C}" type="presParOf" srcId="{C02E6AEA-B5BD-4B8B-A5A0-A2324941DC43}" destId="{6B8B7FA3-A297-49C5-AB28-137B0EE864D9}" srcOrd="0" destOrd="0" presId="urn:microsoft.com/office/officeart/2005/8/layout/orgChart1"/>
    <dgm:cxn modelId="{B36BE12D-D980-44ED-A686-D63EA960445A}" type="presParOf" srcId="{6B8B7FA3-A297-49C5-AB28-137B0EE864D9}" destId="{E611522C-3C7F-4551-80B7-6CD18CA31461}" srcOrd="0" destOrd="0" presId="urn:microsoft.com/office/officeart/2005/8/layout/orgChart1"/>
    <dgm:cxn modelId="{E97882F0-473F-4191-B596-C50BC6234548}" type="presParOf" srcId="{E611522C-3C7F-4551-80B7-6CD18CA31461}" destId="{12EC619F-720F-4BFC-B463-BF2343ADED99}" srcOrd="0" destOrd="0" presId="urn:microsoft.com/office/officeart/2005/8/layout/orgChart1"/>
    <dgm:cxn modelId="{29049EAC-72B8-4B80-B09E-F7F4CC92F2A5}" type="presParOf" srcId="{E611522C-3C7F-4551-80B7-6CD18CA31461}" destId="{575BE4AD-AD26-44BC-BB73-10D80698A340}" srcOrd="1" destOrd="0" presId="urn:microsoft.com/office/officeart/2005/8/layout/orgChart1"/>
    <dgm:cxn modelId="{60D0D7AC-F947-4BE9-9682-578B8E0193BE}" type="presParOf" srcId="{6B8B7FA3-A297-49C5-AB28-137B0EE864D9}" destId="{936096AA-452A-42F6-BB00-15B9C189FB1D}" srcOrd="1" destOrd="0" presId="urn:microsoft.com/office/officeart/2005/8/layout/orgChart1"/>
    <dgm:cxn modelId="{AC65CCC3-25F5-4A1E-9BD3-FCF87ABCDF52}" type="presParOf" srcId="{936096AA-452A-42F6-BB00-15B9C189FB1D}" destId="{95F020CD-E8BD-4731-8A2F-83E01D6827C3}" srcOrd="0" destOrd="0" presId="urn:microsoft.com/office/officeart/2005/8/layout/orgChart1"/>
    <dgm:cxn modelId="{BEDAD944-0388-470E-B9BD-B408490D29B5}" type="presParOf" srcId="{936096AA-452A-42F6-BB00-15B9C189FB1D}" destId="{0A80DB03-8DE4-4D2A-958E-74179E1E71DC}" srcOrd="1" destOrd="0" presId="urn:microsoft.com/office/officeart/2005/8/layout/orgChart1"/>
    <dgm:cxn modelId="{A699964D-0637-47BB-899D-812358AF86BC}" type="presParOf" srcId="{0A80DB03-8DE4-4D2A-958E-74179E1E71DC}" destId="{F2BB1ED1-D701-467B-A464-78C71AD9A68C}" srcOrd="0" destOrd="0" presId="urn:microsoft.com/office/officeart/2005/8/layout/orgChart1"/>
    <dgm:cxn modelId="{73DA91E0-E617-4E80-9819-BC01241AEA89}" type="presParOf" srcId="{F2BB1ED1-D701-467B-A464-78C71AD9A68C}" destId="{D90E926F-B624-4C39-846C-AD95D9B075F3}" srcOrd="0" destOrd="0" presId="urn:microsoft.com/office/officeart/2005/8/layout/orgChart1"/>
    <dgm:cxn modelId="{85AEE132-5329-4DB1-A893-D3BEE104EB16}" type="presParOf" srcId="{F2BB1ED1-D701-467B-A464-78C71AD9A68C}" destId="{CC3BF667-1E1D-4158-88E2-0CE0046D845A}" srcOrd="1" destOrd="0" presId="urn:microsoft.com/office/officeart/2005/8/layout/orgChart1"/>
    <dgm:cxn modelId="{20B9BB3D-E6FE-4C02-BCC8-629DEAA938BD}" type="presParOf" srcId="{0A80DB03-8DE4-4D2A-958E-74179E1E71DC}" destId="{EEEE6D35-45EB-4B45-948D-DA1A45CE3DEE}" srcOrd="1" destOrd="0" presId="urn:microsoft.com/office/officeart/2005/8/layout/orgChart1"/>
    <dgm:cxn modelId="{64B481F0-B444-4003-892F-06A727AFEA36}" type="presParOf" srcId="{0A80DB03-8DE4-4D2A-958E-74179E1E71DC}" destId="{B2CD5A6B-94EB-4B3F-BEC9-BEC828C2B047}" srcOrd="2" destOrd="0" presId="urn:microsoft.com/office/officeart/2005/8/layout/orgChart1"/>
    <dgm:cxn modelId="{8432F8A5-99D1-4903-9515-522F3FCC06D9}" type="presParOf" srcId="{936096AA-452A-42F6-BB00-15B9C189FB1D}" destId="{BD8FACF5-6A19-4748-99C1-F9D3A8CDD64B}" srcOrd="2" destOrd="0" presId="urn:microsoft.com/office/officeart/2005/8/layout/orgChart1"/>
    <dgm:cxn modelId="{7ACC2018-4310-4D75-BBDC-28D46BC99B01}" type="presParOf" srcId="{936096AA-452A-42F6-BB00-15B9C189FB1D}" destId="{E5AE2EEF-6127-4F6D-A2F8-72A164C317B2}" srcOrd="3" destOrd="0" presId="urn:microsoft.com/office/officeart/2005/8/layout/orgChart1"/>
    <dgm:cxn modelId="{7A141BDF-CB74-4588-9A8F-504425400F33}" type="presParOf" srcId="{E5AE2EEF-6127-4F6D-A2F8-72A164C317B2}" destId="{F069F614-964E-41D4-9AA3-EA459EC15CD1}" srcOrd="0" destOrd="0" presId="urn:microsoft.com/office/officeart/2005/8/layout/orgChart1"/>
    <dgm:cxn modelId="{E03DEB99-DE73-4516-8213-A977F1AF9619}" type="presParOf" srcId="{F069F614-964E-41D4-9AA3-EA459EC15CD1}" destId="{2C6BC502-176D-4783-B7DA-C7238FE763D8}" srcOrd="0" destOrd="0" presId="urn:microsoft.com/office/officeart/2005/8/layout/orgChart1"/>
    <dgm:cxn modelId="{BD68D210-3375-4F86-AEB3-2293D3701154}" type="presParOf" srcId="{F069F614-964E-41D4-9AA3-EA459EC15CD1}" destId="{19B9638E-D8EC-4208-99BB-9F98BF88C940}" srcOrd="1" destOrd="0" presId="urn:microsoft.com/office/officeart/2005/8/layout/orgChart1"/>
    <dgm:cxn modelId="{178CC3E2-F515-487B-9E98-723F86D7B71F}" type="presParOf" srcId="{E5AE2EEF-6127-4F6D-A2F8-72A164C317B2}" destId="{D65CBABD-5106-4BAD-8071-3056FF96AC64}" srcOrd="1" destOrd="0" presId="urn:microsoft.com/office/officeart/2005/8/layout/orgChart1"/>
    <dgm:cxn modelId="{18FA1EA9-2724-4F30-8F7D-664F32299090}" type="presParOf" srcId="{D65CBABD-5106-4BAD-8071-3056FF96AC64}" destId="{31D4276F-7E0E-44CF-A564-FA04D6A23B9D}" srcOrd="0" destOrd="0" presId="urn:microsoft.com/office/officeart/2005/8/layout/orgChart1"/>
    <dgm:cxn modelId="{0CF7F5DC-5323-48F6-B564-DCC1C9B4F6FC}" type="presParOf" srcId="{D65CBABD-5106-4BAD-8071-3056FF96AC64}" destId="{0BA40B58-70D4-47FC-889F-4022EC71509E}" srcOrd="1" destOrd="0" presId="urn:microsoft.com/office/officeart/2005/8/layout/orgChart1"/>
    <dgm:cxn modelId="{F58BA632-EFFF-4687-A505-10A8C15D496F}" type="presParOf" srcId="{0BA40B58-70D4-47FC-889F-4022EC71509E}" destId="{4389DBA2-8EAF-40AD-86BA-E04E550DC4F0}" srcOrd="0" destOrd="0" presId="urn:microsoft.com/office/officeart/2005/8/layout/orgChart1"/>
    <dgm:cxn modelId="{00E9E2AE-F716-4248-A4A0-E3C764F0BD4C}" type="presParOf" srcId="{4389DBA2-8EAF-40AD-86BA-E04E550DC4F0}" destId="{B8DF8027-D0A7-4E70-8DB7-38C19A8DE87E}" srcOrd="0" destOrd="0" presId="urn:microsoft.com/office/officeart/2005/8/layout/orgChart1"/>
    <dgm:cxn modelId="{49F755C3-49A1-42B9-B08C-80BE02BBCA70}" type="presParOf" srcId="{4389DBA2-8EAF-40AD-86BA-E04E550DC4F0}" destId="{BEB7B199-36DD-4D0D-9C5A-86099BE76FCA}" srcOrd="1" destOrd="0" presId="urn:microsoft.com/office/officeart/2005/8/layout/orgChart1"/>
    <dgm:cxn modelId="{A9C1901E-531A-4EB3-B228-2E05DB30179C}" type="presParOf" srcId="{0BA40B58-70D4-47FC-889F-4022EC71509E}" destId="{7712002C-B035-43FA-83DF-E8B0221B74AC}" srcOrd="1" destOrd="0" presId="urn:microsoft.com/office/officeart/2005/8/layout/orgChart1"/>
    <dgm:cxn modelId="{3E9FC034-A455-4EC5-AEB5-BDB835A6AF11}" type="presParOf" srcId="{0BA40B58-70D4-47FC-889F-4022EC71509E}" destId="{FC675E7E-2391-4D05-AF69-DFAA206D9336}" srcOrd="2" destOrd="0" presId="urn:microsoft.com/office/officeart/2005/8/layout/orgChart1"/>
    <dgm:cxn modelId="{D9C814F4-670C-4ED6-90B1-E9C618E0CB8E}" type="presParOf" srcId="{D65CBABD-5106-4BAD-8071-3056FF96AC64}" destId="{864A3BF9-3019-4B47-8771-0B15C46BF8A1}" srcOrd="2" destOrd="0" presId="urn:microsoft.com/office/officeart/2005/8/layout/orgChart1"/>
    <dgm:cxn modelId="{8619CE69-9C0A-4403-AD97-7376676A32BD}" type="presParOf" srcId="{D65CBABD-5106-4BAD-8071-3056FF96AC64}" destId="{8467DADF-A223-43E4-B9B9-14EA4EBAE191}" srcOrd="3" destOrd="0" presId="urn:microsoft.com/office/officeart/2005/8/layout/orgChart1"/>
    <dgm:cxn modelId="{653FF659-0908-45A0-AB69-2C9F1D0BE7BC}" type="presParOf" srcId="{8467DADF-A223-43E4-B9B9-14EA4EBAE191}" destId="{307B838C-AEB6-4C32-9DE5-9EA60A81A4E0}" srcOrd="0" destOrd="0" presId="urn:microsoft.com/office/officeart/2005/8/layout/orgChart1"/>
    <dgm:cxn modelId="{5FB55DE9-95CE-48F8-8E0B-144A392418B7}" type="presParOf" srcId="{307B838C-AEB6-4C32-9DE5-9EA60A81A4E0}" destId="{2E253CC9-4459-4FFF-9524-34BA8D69885B}" srcOrd="0" destOrd="0" presId="urn:microsoft.com/office/officeart/2005/8/layout/orgChart1"/>
    <dgm:cxn modelId="{924536CD-452D-49A2-B300-DED0B2E1C7A2}" type="presParOf" srcId="{307B838C-AEB6-4C32-9DE5-9EA60A81A4E0}" destId="{C5E0B3CB-C451-4EEF-BB7D-6609E7B9FDC4}" srcOrd="1" destOrd="0" presId="urn:microsoft.com/office/officeart/2005/8/layout/orgChart1"/>
    <dgm:cxn modelId="{641FCE4F-AC3C-4226-ADDB-FF6496A21A09}" type="presParOf" srcId="{8467DADF-A223-43E4-B9B9-14EA4EBAE191}" destId="{14E4487D-5650-4BC6-99F0-263F98BC5C98}" srcOrd="1" destOrd="0" presId="urn:microsoft.com/office/officeart/2005/8/layout/orgChart1"/>
    <dgm:cxn modelId="{58F0F4FD-3A4B-487E-85F4-D3B6C04E884F}" type="presParOf" srcId="{8467DADF-A223-43E4-B9B9-14EA4EBAE191}" destId="{51709DFD-35B9-4525-ACC1-3CA6625C9B2F}" srcOrd="2" destOrd="0" presId="urn:microsoft.com/office/officeart/2005/8/layout/orgChart1"/>
    <dgm:cxn modelId="{9DC53D68-F4E2-4264-9BA7-7E73B4B44421}" type="presParOf" srcId="{D65CBABD-5106-4BAD-8071-3056FF96AC64}" destId="{97F0CE8B-0131-4C40-8F8E-0ADCFF9DBAC8}" srcOrd="4" destOrd="0" presId="urn:microsoft.com/office/officeart/2005/8/layout/orgChart1"/>
    <dgm:cxn modelId="{164AE639-A956-4C90-B7FF-31D10812F8A6}" type="presParOf" srcId="{D65CBABD-5106-4BAD-8071-3056FF96AC64}" destId="{A0CB1039-8A36-47D4-BD80-6B6FF98C5CD3}" srcOrd="5" destOrd="0" presId="urn:microsoft.com/office/officeart/2005/8/layout/orgChart1"/>
    <dgm:cxn modelId="{C873F883-6922-4F61-8B56-E12EB6FD82AB}" type="presParOf" srcId="{A0CB1039-8A36-47D4-BD80-6B6FF98C5CD3}" destId="{B574D7B3-72F7-4BD4-B39A-073C8A9687AD}" srcOrd="0" destOrd="0" presId="urn:microsoft.com/office/officeart/2005/8/layout/orgChart1"/>
    <dgm:cxn modelId="{5C51EB6C-46E4-421B-8D73-1341C7B2C12F}" type="presParOf" srcId="{B574D7B3-72F7-4BD4-B39A-073C8A9687AD}" destId="{BA6B536F-77D0-4FAE-9E00-A425CE610B53}" srcOrd="0" destOrd="0" presId="urn:microsoft.com/office/officeart/2005/8/layout/orgChart1"/>
    <dgm:cxn modelId="{D3978DF2-2CF5-400D-81EC-9F1E05E57AB4}" type="presParOf" srcId="{B574D7B3-72F7-4BD4-B39A-073C8A9687AD}" destId="{9D3898EF-A29C-4335-ACDE-5A207F5E5233}" srcOrd="1" destOrd="0" presId="urn:microsoft.com/office/officeart/2005/8/layout/orgChart1"/>
    <dgm:cxn modelId="{080376E9-2E93-4C80-8C70-2D964151C17D}" type="presParOf" srcId="{A0CB1039-8A36-47D4-BD80-6B6FF98C5CD3}" destId="{F8CB2E73-331B-4D6E-9D27-35EC4F89BB2E}" srcOrd="1" destOrd="0" presId="urn:microsoft.com/office/officeart/2005/8/layout/orgChart1"/>
    <dgm:cxn modelId="{81535CD3-7F4B-49CC-9177-132212CE8909}" type="presParOf" srcId="{A0CB1039-8A36-47D4-BD80-6B6FF98C5CD3}" destId="{0C9B6EDD-7BFA-4A9F-B03A-7CCA21B5B59C}" srcOrd="2" destOrd="0" presId="urn:microsoft.com/office/officeart/2005/8/layout/orgChart1"/>
    <dgm:cxn modelId="{E0E646C1-9492-4728-86E5-A7A49E17414A}" type="presParOf" srcId="{E5AE2EEF-6127-4F6D-A2F8-72A164C317B2}" destId="{8453A995-B5AF-4B0D-8372-BF2F07F43562}" srcOrd="2" destOrd="0" presId="urn:microsoft.com/office/officeart/2005/8/layout/orgChart1"/>
    <dgm:cxn modelId="{09827475-FB13-437F-8B91-38F71216A981}" type="presParOf" srcId="{936096AA-452A-42F6-BB00-15B9C189FB1D}" destId="{363516D8-5E52-4174-BD03-7EF26BDCE874}" srcOrd="4" destOrd="0" presId="urn:microsoft.com/office/officeart/2005/8/layout/orgChart1"/>
    <dgm:cxn modelId="{BBE8354A-C8CF-47BB-A038-30F54566F180}" type="presParOf" srcId="{936096AA-452A-42F6-BB00-15B9C189FB1D}" destId="{219BD21D-CE10-45F7-BFF2-4328B20A568C}" srcOrd="5" destOrd="0" presId="urn:microsoft.com/office/officeart/2005/8/layout/orgChart1"/>
    <dgm:cxn modelId="{222D87B4-F5D5-46DB-BD45-3A354C9D6254}" type="presParOf" srcId="{219BD21D-CE10-45F7-BFF2-4328B20A568C}" destId="{FA81B57B-A251-48BA-8664-6AD8AD0320A5}" srcOrd="0" destOrd="0" presId="urn:microsoft.com/office/officeart/2005/8/layout/orgChart1"/>
    <dgm:cxn modelId="{169FDF87-5BF4-4513-9A96-1CC20BE37D5B}" type="presParOf" srcId="{FA81B57B-A251-48BA-8664-6AD8AD0320A5}" destId="{13A56F76-F915-45E8-ACAF-007E11675911}" srcOrd="0" destOrd="0" presId="urn:microsoft.com/office/officeart/2005/8/layout/orgChart1"/>
    <dgm:cxn modelId="{2A23C547-458E-45B0-B618-04E8683735DE}" type="presParOf" srcId="{FA81B57B-A251-48BA-8664-6AD8AD0320A5}" destId="{C93F49DC-C9A6-404A-AEC1-725E4B2CB465}" srcOrd="1" destOrd="0" presId="urn:microsoft.com/office/officeart/2005/8/layout/orgChart1"/>
    <dgm:cxn modelId="{8258177C-21D3-4E3E-877B-DF4C0A78B524}" type="presParOf" srcId="{219BD21D-CE10-45F7-BFF2-4328B20A568C}" destId="{495EE076-B4BE-4620-9EF8-030513302E36}" srcOrd="1" destOrd="0" presId="urn:microsoft.com/office/officeart/2005/8/layout/orgChart1"/>
    <dgm:cxn modelId="{C3CA15E4-496B-4324-8D41-8315B35F7A48}" type="presParOf" srcId="{219BD21D-CE10-45F7-BFF2-4328B20A568C}" destId="{8E2B9877-885F-49FC-A3E8-C52C810CCA81}" srcOrd="2" destOrd="0" presId="urn:microsoft.com/office/officeart/2005/8/layout/orgChart1"/>
    <dgm:cxn modelId="{5ADF1092-A2F0-4AAF-86C9-593BFCEC41DE}" type="presParOf" srcId="{6B8B7FA3-A297-49C5-AB28-137B0EE864D9}" destId="{F611DA73-99B3-4E71-8EAA-BB9EA214F1F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3516D8-5E52-4174-BD03-7EF26BDCE874}">
      <dsp:nvSpPr>
        <dsp:cNvPr id="0" name=""/>
        <dsp:cNvSpPr/>
      </dsp:nvSpPr>
      <dsp:spPr>
        <a:xfrm>
          <a:off x="4179093" y="1163121"/>
          <a:ext cx="2811680" cy="4879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3988"/>
              </a:lnTo>
              <a:lnTo>
                <a:pt x="2811680" y="243988"/>
              </a:lnTo>
              <a:lnTo>
                <a:pt x="2811680" y="487977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F0CE8B-0131-4C40-8F8E-0ADCFF9DBAC8}">
      <dsp:nvSpPr>
        <dsp:cNvPr id="0" name=""/>
        <dsp:cNvSpPr/>
      </dsp:nvSpPr>
      <dsp:spPr>
        <a:xfrm>
          <a:off x="4179093" y="2812950"/>
          <a:ext cx="2811680" cy="4879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3988"/>
              </a:lnTo>
              <a:lnTo>
                <a:pt x="2811680" y="243988"/>
              </a:lnTo>
              <a:lnTo>
                <a:pt x="2811680" y="487977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4A3BF9-3019-4B47-8771-0B15C46BF8A1}">
      <dsp:nvSpPr>
        <dsp:cNvPr id="0" name=""/>
        <dsp:cNvSpPr/>
      </dsp:nvSpPr>
      <dsp:spPr>
        <a:xfrm>
          <a:off x="4133373" y="2812950"/>
          <a:ext cx="91440" cy="48797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87977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D4276F-7E0E-44CF-A564-FA04D6A23B9D}">
      <dsp:nvSpPr>
        <dsp:cNvPr id="0" name=""/>
        <dsp:cNvSpPr/>
      </dsp:nvSpPr>
      <dsp:spPr>
        <a:xfrm>
          <a:off x="1367413" y="2812950"/>
          <a:ext cx="2811680" cy="487977"/>
        </a:xfrm>
        <a:custGeom>
          <a:avLst/>
          <a:gdLst/>
          <a:ahLst/>
          <a:cxnLst/>
          <a:rect l="0" t="0" r="0" b="0"/>
          <a:pathLst>
            <a:path>
              <a:moveTo>
                <a:pt x="2811680" y="0"/>
              </a:moveTo>
              <a:lnTo>
                <a:pt x="2811680" y="243988"/>
              </a:lnTo>
              <a:lnTo>
                <a:pt x="0" y="243988"/>
              </a:lnTo>
              <a:lnTo>
                <a:pt x="0" y="487977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8FACF5-6A19-4748-99C1-F9D3A8CDD64B}">
      <dsp:nvSpPr>
        <dsp:cNvPr id="0" name=""/>
        <dsp:cNvSpPr/>
      </dsp:nvSpPr>
      <dsp:spPr>
        <a:xfrm>
          <a:off x="4133373" y="1163121"/>
          <a:ext cx="91440" cy="48797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87977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F020CD-E8BD-4731-8A2F-83E01D6827C3}">
      <dsp:nvSpPr>
        <dsp:cNvPr id="0" name=""/>
        <dsp:cNvSpPr/>
      </dsp:nvSpPr>
      <dsp:spPr>
        <a:xfrm>
          <a:off x="1367413" y="1163121"/>
          <a:ext cx="2811680" cy="487977"/>
        </a:xfrm>
        <a:custGeom>
          <a:avLst/>
          <a:gdLst/>
          <a:ahLst/>
          <a:cxnLst/>
          <a:rect l="0" t="0" r="0" b="0"/>
          <a:pathLst>
            <a:path>
              <a:moveTo>
                <a:pt x="2811680" y="0"/>
              </a:moveTo>
              <a:lnTo>
                <a:pt x="2811680" y="243988"/>
              </a:lnTo>
              <a:lnTo>
                <a:pt x="0" y="243988"/>
              </a:lnTo>
              <a:lnTo>
                <a:pt x="0" y="487977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EC619F-720F-4BFC-B463-BF2343ADED99}">
      <dsp:nvSpPr>
        <dsp:cNvPr id="0" name=""/>
        <dsp:cNvSpPr/>
      </dsp:nvSpPr>
      <dsp:spPr>
        <a:xfrm>
          <a:off x="3017242" y="1270"/>
          <a:ext cx="2323702" cy="11618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en-US" sz="20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rPr>
            <a:t>Náklady spojené se zásobami </a:t>
          </a:r>
        </a:p>
      </dsp:txBody>
      <dsp:txXfrm>
        <a:off x="3017242" y="1270"/>
        <a:ext cx="2323702" cy="1161851"/>
      </dsp:txXfrm>
    </dsp:sp>
    <dsp:sp modelId="{D90E926F-B624-4C39-846C-AD95D9B075F3}">
      <dsp:nvSpPr>
        <dsp:cNvPr id="0" name=""/>
        <dsp:cNvSpPr/>
      </dsp:nvSpPr>
      <dsp:spPr>
        <a:xfrm>
          <a:off x="205562" y="1651099"/>
          <a:ext cx="2323702" cy="11618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342900" marR="0" lvl="0" indent="-34290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en-US" sz="20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ndara "/>
              <a:cs typeface="Arial" panose="020B0604020202020204" pitchFamily="34" charset="0"/>
            </a:rPr>
            <a:t>Objednací náklady</a:t>
          </a:r>
        </a:p>
      </dsp:txBody>
      <dsp:txXfrm>
        <a:off x="205562" y="1651099"/>
        <a:ext cx="2323702" cy="1161851"/>
      </dsp:txXfrm>
    </dsp:sp>
    <dsp:sp modelId="{2C6BC502-176D-4783-B7DA-C7238FE763D8}">
      <dsp:nvSpPr>
        <dsp:cNvPr id="0" name=""/>
        <dsp:cNvSpPr/>
      </dsp:nvSpPr>
      <dsp:spPr>
        <a:xfrm>
          <a:off x="3017242" y="1651099"/>
          <a:ext cx="2323702" cy="11618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en-US" sz="20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rPr>
            <a:t>Náklady na držení zásob</a:t>
          </a:r>
        </a:p>
      </dsp:txBody>
      <dsp:txXfrm>
        <a:off x="3017242" y="1651099"/>
        <a:ext cx="2323702" cy="1161851"/>
      </dsp:txXfrm>
    </dsp:sp>
    <dsp:sp modelId="{B8DF8027-D0A7-4E70-8DB7-38C19A8DE87E}">
      <dsp:nvSpPr>
        <dsp:cNvPr id="0" name=""/>
        <dsp:cNvSpPr/>
      </dsp:nvSpPr>
      <dsp:spPr>
        <a:xfrm>
          <a:off x="205562" y="3300928"/>
          <a:ext cx="2323702" cy="11618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en-US" sz="20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rPr>
            <a:t>Náklady ušlých příležitostí</a:t>
          </a:r>
        </a:p>
        <a:p>
          <a:pPr marL="342900" marR="0" lvl="0" indent="-34290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en-US" sz="20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rPr>
            <a:t>„ÚROK“</a:t>
          </a:r>
          <a:endParaRPr kumimoji="0" lang="cs-CZ" altLang="en-US" sz="3600" b="1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+mj-lt"/>
            <a:cs typeface="Arial" panose="020B0604020202020204" pitchFamily="34" charset="0"/>
          </a:endParaRPr>
        </a:p>
      </dsp:txBody>
      <dsp:txXfrm>
        <a:off x="205562" y="3300928"/>
        <a:ext cx="2323702" cy="1161851"/>
      </dsp:txXfrm>
    </dsp:sp>
    <dsp:sp modelId="{2E253CC9-4459-4FFF-9524-34BA8D69885B}">
      <dsp:nvSpPr>
        <dsp:cNvPr id="0" name=""/>
        <dsp:cNvSpPr/>
      </dsp:nvSpPr>
      <dsp:spPr>
        <a:xfrm>
          <a:off x="3017242" y="3300928"/>
          <a:ext cx="2323702" cy="11618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en-US" sz="20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rPr>
            <a:t>Náklady na skladování  </a:t>
          </a:r>
          <a:br>
            <a:rPr kumimoji="0" lang="cs-CZ" altLang="en-US" sz="20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rPr>
          </a:br>
          <a:r>
            <a:rPr kumimoji="0" lang="cs-CZ" altLang="en-US" sz="20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rPr>
            <a:t>„PROSTOR“</a:t>
          </a:r>
        </a:p>
      </dsp:txBody>
      <dsp:txXfrm>
        <a:off x="3017242" y="3300928"/>
        <a:ext cx="2323702" cy="1161851"/>
      </dsp:txXfrm>
    </dsp:sp>
    <dsp:sp modelId="{BA6B536F-77D0-4FAE-9E00-A425CE610B53}">
      <dsp:nvSpPr>
        <dsp:cNvPr id="0" name=""/>
        <dsp:cNvSpPr/>
      </dsp:nvSpPr>
      <dsp:spPr>
        <a:xfrm>
          <a:off x="5828922" y="3300928"/>
          <a:ext cx="2323702" cy="11618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en-US" sz="20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rPr>
            <a:t>Náklady spojené s rizikem</a:t>
          </a:r>
        </a:p>
        <a:p>
          <a:pPr marL="342900" marR="0" lvl="0" indent="-34290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en-US" sz="20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rPr>
            <a:t>„RIZIKO“</a:t>
          </a:r>
        </a:p>
      </dsp:txBody>
      <dsp:txXfrm>
        <a:off x="5828922" y="3300928"/>
        <a:ext cx="2323702" cy="1161851"/>
      </dsp:txXfrm>
    </dsp:sp>
    <dsp:sp modelId="{13A56F76-F915-45E8-ACAF-007E11675911}">
      <dsp:nvSpPr>
        <dsp:cNvPr id="0" name=""/>
        <dsp:cNvSpPr/>
      </dsp:nvSpPr>
      <dsp:spPr>
        <a:xfrm>
          <a:off x="5828922" y="1651099"/>
          <a:ext cx="2323702" cy="11618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7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en-US" sz="20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rPr>
            <a:t>Náklady z nedostatku </a:t>
          </a:r>
        </a:p>
        <a:p>
          <a:pPr marL="342900" marR="0" lvl="0" indent="-342900" algn="ctr" defTabSz="914400" rtl="0" eaLnBrk="1" fontAlgn="base" latinLnBrk="0" hangingPunct="1">
            <a:lnSpc>
              <a:spcPct val="7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en-US" sz="20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rPr>
            <a:t>zásoby</a:t>
          </a:r>
        </a:p>
      </dsp:txBody>
      <dsp:txXfrm>
        <a:off x="5828922" y="1651099"/>
        <a:ext cx="2323702" cy="11618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7F11FC-1254-4419-9216-DCE99696AC15}" type="datetimeFigureOut">
              <a:rPr lang="en-GB" smtClean="0"/>
              <a:t>16/10/2020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A53F66-A8E6-4A52-AC46-F410F74EB6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1577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881CAD34-8806-474B-87AD-EC20875C16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20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7620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7620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7620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7620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defTabSz="7620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defTabSz="7620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defTabSz="7620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defTabSz="7620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96CA812-A69B-43B2-B00E-FE885AC1AB24}" type="slidenum">
              <a:rPr lang="cs-CZ" altLang="en-US" sz="1000" b="0">
                <a:latin typeface="Times New Roman" panose="02020603050405020304" pitchFamily="18" charset="0"/>
              </a:rPr>
              <a:pPr/>
              <a:t>2</a:t>
            </a:fld>
            <a:endParaRPr lang="cs-CZ" altLang="en-US" sz="1000" b="0">
              <a:latin typeface="Times New Roman CE" panose="02020603050405020304" pitchFamily="18" charset="0"/>
            </a:endParaRPr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46F5DDB5-BE0A-4316-A88D-72CB48E9426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3738"/>
            <a:ext cx="6096000" cy="3430587"/>
          </a:xfrm>
          <a:ln cap="flat"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E3B80F32-1400-44BE-A86E-12E8B7DB98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 CE" panose="02020603050405020304" pitchFamily="18" charset="0"/>
            </a:endParaRPr>
          </a:p>
        </p:txBody>
      </p:sp>
      <p:sp>
        <p:nvSpPr>
          <p:cNvPr id="40965" name="Line 4">
            <a:extLst>
              <a:ext uri="{FF2B5EF4-FFF2-40B4-BE49-F238E27FC236}">
                <a16:creationId xmlns:a16="http://schemas.microsoft.com/office/drawing/2014/main" id="{E5F86FE4-56E8-4720-94F5-F920BE168DA8}"/>
              </a:ext>
            </a:extLst>
          </p:cNvPr>
          <p:cNvSpPr>
            <a:spLocks noChangeShapeType="1"/>
          </p:cNvSpPr>
          <p:nvPr/>
        </p:nvSpPr>
        <p:spPr bwMode="auto">
          <a:xfrm>
            <a:off x="2166938" y="5016500"/>
            <a:ext cx="884237" cy="160338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0966" name="Line 5">
            <a:extLst>
              <a:ext uri="{FF2B5EF4-FFF2-40B4-BE49-F238E27FC236}">
                <a16:creationId xmlns:a16="http://schemas.microsoft.com/office/drawing/2014/main" id="{69708FAA-EB5A-4734-BB68-CA7810CE1E6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89375" y="5016500"/>
            <a:ext cx="565150" cy="160338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0967" name="Line 6">
            <a:extLst>
              <a:ext uri="{FF2B5EF4-FFF2-40B4-BE49-F238E27FC236}">
                <a16:creationId xmlns:a16="http://schemas.microsoft.com/office/drawing/2014/main" id="{A29CDD18-24A3-4BB9-BF02-F62E9CCAE73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16188" y="5405438"/>
            <a:ext cx="534987" cy="152400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0968" name="Line 7">
            <a:extLst>
              <a:ext uri="{FF2B5EF4-FFF2-40B4-BE49-F238E27FC236}">
                <a16:creationId xmlns:a16="http://schemas.microsoft.com/office/drawing/2014/main" id="{146814E1-1942-4F6C-AEAE-75833B926247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5575" y="5329238"/>
            <a:ext cx="684213" cy="228600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datum 5">
            <a:extLst>
              <a:ext uri="{FF2B5EF4-FFF2-40B4-BE49-F238E27FC236}">
                <a16:creationId xmlns:a16="http://schemas.microsoft.com/office/drawing/2014/main" id="{A63B2824-8B70-4B17-941A-32D864611AF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zápatí 6">
            <a:extLst>
              <a:ext uri="{FF2B5EF4-FFF2-40B4-BE49-F238E27FC236}">
                <a16:creationId xmlns:a16="http://schemas.microsoft.com/office/drawing/2014/main" id="{4291CCA0-BCEF-458F-BCED-5559EE1B1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7">
            <a:extLst>
              <a:ext uri="{FF2B5EF4-FFF2-40B4-BE49-F238E27FC236}">
                <a16:creationId xmlns:a16="http://schemas.microsoft.com/office/drawing/2014/main" id="{593E61A9-862E-44C1-B043-3EE0906DB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16287F78-C378-4A8F-B50B-78F49D747F02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385850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  <p:sldLayoutId id="214748366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Teorie zásob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Přednáška č. 2</a:t>
            </a:r>
          </a:p>
        </p:txBody>
      </p:sp>
    </p:spTree>
    <p:extLst>
      <p:ext uri="{BB962C8B-B14F-4D97-AF65-F5344CB8AC3E}">
        <p14:creationId xmlns:p14="http://schemas.microsoft.com/office/powerpoint/2010/main" val="1476141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>
            <a:extLst>
              <a:ext uri="{FF2B5EF4-FFF2-40B4-BE49-F238E27FC236}">
                <a16:creationId xmlns:a16="http://schemas.microsoft.com/office/drawing/2014/main" id="{B8FF118C-EF20-4E1D-A7B8-EEA55B7A87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81250" y="1857376"/>
            <a:ext cx="8001000" cy="481171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80000"/>
              </a:lnSpc>
              <a:buNone/>
            </a:pPr>
            <a:r>
              <a:rPr lang="cs-CZ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Dle funkce II:</a:t>
            </a:r>
          </a:p>
          <a:p>
            <a:pPr marL="355600" indent="-355600" algn="just">
              <a:lnSpc>
                <a:spcPct val="80000"/>
              </a:lnSpc>
            </a:pPr>
            <a:r>
              <a:rPr lang="cs-CZ" altLang="en-US" sz="2400" u="sng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strategické</a:t>
            </a:r>
            <a:r>
              <a:rPr lang="cs-CZ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– zabezpečují podnik před nepředvídatelnými situacemi (válka, stávka, živelná pohroma). O vytvoření rozhoduje top management.</a:t>
            </a:r>
          </a:p>
          <a:p>
            <a:pPr marL="355600" indent="-355600" algn="just">
              <a:lnSpc>
                <a:spcPct val="80000"/>
              </a:lnSpc>
            </a:pPr>
            <a:r>
              <a:rPr lang="cs-CZ" altLang="en-US" sz="2400" u="sng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spekulační</a:t>
            </a:r>
            <a:r>
              <a:rPr lang="cs-CZ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– vytvářejí se ve snaze docílit úspor zejména při nákupu základních surovin při předpokládaném zvýšení cen vstupů. Jedná se o předzásobení.</a:t>
            </a:r>
          </a:p>
          <a:p>
            <a:pPr marL="355600" indent="-355600" algn="just">
              <a:lnSpc>
                <a:spcPct val="80000"/>
              </a:lnSpc>
            </a:pPr>
            <a:r>
              <a:rPr lang="cs-CZ" altLang="en-US" sz="2400" u="sng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bez funkce</a:t>
            </a:r>
            <a:r>
              <a:rPr lang="cs-CZ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– (jakékoliv neprodejné nebo nevyužitelné zásoby, které vznikají v důsledku nedostatečného sladění podnikových funkcí nebo jednotlivých prvků materiálového toku). </a:t>
            </a:r>
          </a:p>
        </p:txBody>
      </p:sp>
      <p:sp>
        <p:nvSpPr>
          <p:cNvPr id="7" name="Zástupný symbol pro číslo snímku 3">
            <a:extLst>
              <a:ext uri="{FF2B5EF4-FFF2-40B4-BE49-F238E27FC236}">
                <a16:creationId xmlns:a16="http://schemas.microsoft.com/office/drawing/2014/main" id="{8905D66B-82E9-4BB6-9153-6FDE529DF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DF37F4C-64FA-447E-BBCE-17555878B628}" type="slidenum">
              <a:rPr lang="cs-CZ" altLang="en-US" sz="2600">
                <a:solidFill>
                  <a:schemeClr val="bg1"/>
                </a:solidFill>
              </a:rPr>
              <a:pPr/>
              <a:t>10</a:t>
            </a:fld>
            <a:endParaRPr lang="cs-CZ" altLang="en-US" sz="2600">
              <a:solidFill>
                <a:schemeClr val="bg1"/>
              </a:solidFill>
            </a:endParaRPr>
          </a:p>
        </p:txBody>
      </p:sp>
      <p:sp>
        <p:nvSpPr>
          <p:cNvPr id="5" name="Nadpis 2">
            <a:extLst>
              <a:ext uri="{FF2B5EF4-FFF2-40B4-BE49-F238E27FC236}">
                <a16:creationId xmlns:a16="http://schemas.microsoft.com/office/drawing/2014/main" id="{ECDA8AEB-0E86-43C8-9E0D-3AECE232E46E}"/>
              </a:ext>
            </a:extLst>
          </p:cNvPr>
          <p:cNvSpPr txBox="1">
            <a:spLocks/>
          </p:cNvSpPr>
          <p:nvPr/>
        </p:nvSpPr>
        <p:spPr>
          <a:xfrm>
            <a:off x="2592925" y="624110"/>
            <a:ext cx="8911687" cy="128089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/>
              <a:t>Klasifikace zásob</a:t>
            </a: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id="{63C771AE-262E-40CF-A486-72A0F1074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09814" y="1785938"/>
            <a:ext cx="8358187" cy="488315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80000"/>
              </a:lnSpc>
              <a:spcBef>
                <a:spcPct val="45000"/>
              </a:spcBef>
              <a:buClr>
                <a:schemeClr val="bg2"/>
              </a:buClr>
              <a:buNone/>
            </a:pPr>
            <a:r>
              <a:rPr lang="cs-CZ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Zásoby rozpracovanosti:</a:t>
            </a:r>
          </a:p>
          <a:p>
            <a:pPr marL="355600" indent="-355600" algn="just">
              <a:lnSpc>
                <a:spcPct val="80000"/>
              </a:lnSpc>
            </a:pPr>
            <a:r>
              <a:rPr lang="cs-CZ" altLang="en-US" sz="2400" u="sng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zásoby technologické</a:t>
            </a:r>
            <a:r>
              <a:rPr lang="cs-CZ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- nalézají se momentálně v opracování na pracovištích,</a:t>
            </a:r>
          </a:p>
          <a:p>
            <a:pPr marL="355600" indent="-355600" algn="just">
              <a:lnSpc>
                <a:spcPct val="80000"/>
              </a:lnSpc>
            </a:pPr>
            <a:r>
              <a:rPr lang="cs-CZ" altLang="en-US" sz="2400" u="sng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zásoby dopravní</a:t>
            </a:r>
            <a:r>
              <a:rPr lang="cs-CZ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- nalézají se v dopravě a manipulaci,</a:t>
            </a:r>
          </a:p>
          <a:p>
            <a:pPr marL="355600" indent="-355600" algn="just">
              <a:lnSpc>
                <a:spcPct val="80000"/>
              </a:lnSpc>
            </a:pPr>
            <a:r>
              <a:rPr lang="cs-CZ" altLang="en-US" sz="2400" u="sng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zásoby opravářské</a:t>
            </a:r>
            <a:r>
              <a:rPr lang="cs-CZ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– předzásobení meziprodukty v příslušném stádiu rozpracovanosti pro případ plánovaných oprav na daném pracovišti,</a:t>
            </a:r>
          </a:p>
          <a:p>
            <a:pPr marL="355600" indent="-355600" algn="just">
              <a:lnSpc>
                <a:spcPct val="80000"/>
              </a:lnSpc>
            </a:pPr>
            <a:r>
              <a:rPr lang="cs-CZ" altLang="en-US" sz="2400" u="sng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zásoby pojistné</a:t>
            </a:r>
            <a:r>
              <a:rPr lang="cs-CZ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- rezerva pro případ poruch pracoviště, zlomení nástroje, nedodržení rytmu předchozím pracovištěm apod.,</a:t>
            </a:r>
          </a:p>
          <a:p>
            <a:pPr marL="355600" indent="-355600" algn="just">
              <a:lnSpc>
                <a:spcPct val="80000"/>
              </a:lnSpc>
            </a:pPr>
            <a:r>
              <a:rPr lang="cs-CZ" altLang="en-US" sz="2400" u="sng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zásoby čekací</a:t>
            </a:r>
            <a:r>
              <a:rPr lang="cs-CZ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– vznikají jako důsledek různého rytmu navazujících pracovišť.</a:t>
            </a:r>
          </a:p>
        </p:txBody>
      </p:sp>
      <p:sp>
        <p:nvSpPr>
          <p:cNvPr id="7" name="Zástupný symbol pro číslo snímku 3">
            <a:extLst>
              <a:ext uri="{FF2B5EF4-FFF2-40B4-BE49-F238E27FC236}">
                <a16:creationId xmlns:a16="http://schemas.microsoft.com/office/drawing/2014/main" id="{2A7E4AD9-60DA-46C4-8932-382301D0C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7360268-4FF5-44A8-B24A-9CBAD6079645}" type="slidenum">
              <a:rPr lang="cs-CZ" altLang="en-US" sz="2600">
                <a:solidFill>
                  <a:schemeClr val="bg1"/>
                </a:solidFill>
              </a:rPr>
              <a:pPr/>
              <a:t>11</a:t>
            </a:fld>
            <a:endParaRPr lang="cs-CZ" altLang="en-US" sz="2600">
              <a:solidFill>
                <a:schemeClr val="bg1"/>
              </a:solidFill>
            </a:endParaRPr>
          </a:p>
        </p:txBody>
      </p:sp>
      <p:sp>
        <p:nvSpPr>
          <p:cNvPr id="5" name="Nadpis 2">
            <a:extLst>
              <a:ext uri="{FF2B5EF4-FFF2-40B4-BE49-F238E27FC236}">
                <a16:creationId xmlns:a16="http://schemas.microsoft.com/office/drawing/2014/main" id="{AF6D32A2-D5B7-48B7-A84C-58E842BD7021}"/>
              </a:ext>
            </a:extLst>
          </p:cNvPr>
          <p:cNvSpPr txBox="1">
            <a:spLocks/>
          </p:cNvSpPr>
          <p:nvPr/>
        </p:nvSpPr>
        <p:spPr>
          <a:xfrm>
            <a:off x="2592925" y="624110"/>
            <a:ext cx="8911687" cy="128089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/>
              <a:t>Klasifikace zásob</a:t>
            </a:r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3">
            <a:extLst>
              <a:ext uri="{FF2B5EF4-FFF2-40B4-BE49-F238E27FC236}">
                <a16:creationId xmlns:a16="http://schemas.microsoft.com/office/drawing/2014/main" id="{ADA32A7F-CD84-4045-A236-7ECF9ADD6BD1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452688" y="1857376"/>
            <a:ext cx="7929562" cy="4695825"/>
          </a:xfrm>
        </p:spPr>
        <p:txBody>
          <a:bodyPr>
            <a:noAutofit/>
          </a:bodyPr>
          <a:lstStyle/>
          <a:p>
            <a:pPr marL="355600" indent="-355600" algn="just">
              <a:lnSpc>
                <a:spcPct val="90000"/>
              </a:lnSpc>
              <a:buNone/>
            </a:pPr>
            <a:r>
              <a:rPr lang="cs-CZ" altLang="en-US" sz="2400" dirty="0">
                <a:solidFill>
                  <a:srgbClr val="000000"/>
                </a:solidFill>
                <a:latin typeface="+mj-lt"/>
              </a:rPr>
              <a:t>Rozpojovací zásoby:</a:t>
            </a:r>
          </a:p>
          <a:p>
            <a:pPr marL="355600" indent="-355600" algn="just">
              <a:lnSpc>
                <a:spcPct val="90000"/>
              </a:lnSpc>
              <a:buNone/>
            </a:pPr>
            <a:r>
              <a:rPr lang="cs-CZ" altLang="en-US" sz="2400" b="1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·</a:t>
            </a:r>
            <a:r>
              <a:rPr lang="cs-CZ" altLang="en-US" sz="2400" b="1" dirty="0">
                <a:solidFill>
                  <a:srgbClr val="000000"/>
                </a:solidFill>
                <a:latin typeface="+mj-lt"/>
              </a:rPr>
              <a:t>	</a:t>
            </a:r>
            <a:r>
              <a:rPr lang="cs-CZ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cs typeface="Times New Roman" panose="02020603050405020304" pitchFamily="18" charset="0"/>
              </a:rPr>
              <a:t>běžné (obratové)             , </a:t>
            </a:r>
            <a:r>
              <a:rPr lang="cs-CZ" altLang="en-US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cs typeface="Times New Roman" panose="02020603050405020304" pitchFamily="18" charset="0"/>
              </a:rPr>
              <a:t>Q</a:t>
            </a:r>
            <a:r>
              <a:rPr lang="cs-CZ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cs typeface="Times New Roman" panose="02020603050405020304" pitchFamily="18" charset="0"/>
              </a:rPr>
              <a:t> je velikost dávky    </a:t>
            </a:r>
          </a:p>
          <a:p>
            <a:pPr marL="355600" indent="-355600" algn="just">
              <a:lnSpc>
                <a:spcPct val="90000"/>
              </a:lnSpc>
              <a:buNone/>
            </a:pPr>
            <a:r>
              <a:rPr lang="cs-CZ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cs typeface="Times New Roman" panose="02020603050405020304" pitchFamily="18" charset="0"/>
              </a:rPr>
              <a:t>     - mají zajistit předpokládanou spotřebu v období mezi dvěma dodávkami, jejich výše kolísá od maximálního stavu v den dodávky k minimálnímu stavu těsně před dodávkou. </a:t>
            </a:r>
          </a:p>
          <a:p>
            <a:pPr marL="355600" indent="-355600" algn="just">
              <a:lnSpc>
                <a:spcPct val="90000"/>
              </a:lnSpc>
              <a:buNone/>
            </a:pPr>
            <a:endParaRPr lang="cs-CZ" altLang="en-US" sz="2400" dirty="0">
              <a:solidFill>
                <a:schemeClr val="tx1">
                  <a:lumMod val="95000"/>
                  <a:lumOff val="5000"/>
                </a:schemeClr>
              </a:solidFill>
              <a:latin typeface="+mj-lt"/>
              <a:cs typeface="Times New Roman" panose="02020603050405020304" pitchFamily="18" charset="0"/>
            </a:endParaRPr>
          </a:p>
          <a:p>
            <a:pPr marL="355600" indent="-355600" algn="just">
              <a:lnSpc>
                <a:spcPct val="90000"/>
              </a:lnSpc>
              <a:buNone/>
            </a:pPr>
            <a:r>
              <a:rPr lang="cs-CZ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cs typeface="Times New Roman" panose="02020603050405020304" pitchFamily="18" charset="0"/>
              </a:rPr>
              <a:t> · </a:t>
            </a:r>
            <a:r>
              <a:rPr lang="cs-CZ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cs typeface="Times New Roman" panose="02020603050405020304" pitchFamily="18" charset="0"/>
              </a:rPr>
              <a:t>	pojistné                             </a:t>
            </a:r>
          </a:p>
          <a:p>
            <a:pPr marL="355600" indent="-355600" algn="just">
              <a:lnSpc>
                <a:spcPct val="90000"/>
              </a:lnSpc>
              <a:buNone/>
            </a:pPr>
            <a:r>
              <a:rPr lang="cs-CZ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cs typeface="Times New Roman" panose="02020603050405020304" pitchFamily="18" charset="0"/>
              </a:rPr>
              <a:t>     - vyrovnávají případné odchylky v dodávkách nebo ve spotřebě. 	</a:t>
            </a:r>
          </a:p>
          <a:p>
            <a:pPr marL="355600" indent="-355600" algn="just">
              <a:lnSpc>
                <a:spcPct val="90000"/>
              </a:lnSpc>
              <a:buNone/>
            </a:pPr>
            <a:r>
              <a:rPr lang="cs-CZ" altLang="en-US" sz="2400" dirty="0">
                <a:latin typeface="+mj-lt"/>
                <a:cs typeface="Times New Roman" panose="02020603050405020304" pitchFamily="18" charset="0"/>
              </a:rPr>
              <a:t>  </a:t>
            </a:r>
          </a:p>
        </p:txBody>
      </p:sp>
      <p:graphicFrame>
        <p:nvGraphicFramePr>
          <p:cNvPr id="2050" name="Object 2">
            <a:extLst>
              <a:ext uri="{FF2B5EF4-FFF2-40B4-BE49-F238E27FC236}">
                <a16:creationId xmlns:a16="http://schemas.microsoft.com/office/drawing/2014/main" id="{0BEAB5BB-3D2B-4DE7-BA7B-99C2CD30CDBB}"/>
              </a:ext>
            </a:extLst>
          </p:cNvPr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448729488"/>
              </p:ext>
            </p:extLst>
          </p:nvPr>
        </p:nvGraphicFramePr>
        <p:xfrm>
          <a:off x="5279080" y="2018269"/>
          <a:ext cx="816920" cy="8169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0" name="Rovnice" r:id="rId3" imgW="330120" imgH="431640" progId="Equation.3">
                  <p:embed/>
                </p:oleObj>
              </mc:Choice>
              <mc:Fallback>
                <p:oleObj name="Rovnice" r:id="rId3" imgW="330120" imgH="431640" progId="Equation.3">
                  <p:embed/>
                  <p:pic>
                    <p:nvPicPr>
                      <p:cNvPr id="2050" name="Object 2">
                        <a:extLst>
                          <a:ext uri="{FF2B5EF4-FFF2-40B4-BE49-F238E27FC236}">
                            <a16:creationId xmlns:a16="http://schemas.microsoft.com/office/drawing/2014/main" id="{0BEAB5BB-3D2B-4DE7-BA7B-99C2CD30CDB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9080" y="2018269"/>
                        <a:ext cx="816920" cy="8169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3">
            <a:extLst>
              <a:ext uri="{FF2B5EF4-FFF2-40B4-BE49-F238E27FC236}">
                <a16:creationId xmlns:a16="http://schemas.microsoft.com/office/drawing/2014/main" id="{1EDF4052-317D-49C9-B7FA-88B10B8906F3}"/>
              </a:ext>
            </a:extLst>
          </p:cNvPr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3347810545"/>
              </p:ext>
            </p:extLst>
          </p:nvPr>
        </p:nvGraphicFramePr>
        <p:xfrm>
          <a:off x="4054692" y="4621426"/>
          <a:ext cx="630988" cy="5189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1" name="Rovnice" r:id="rId5" imgW="304560" imgH="241200" progId="Equation.3">
                  <p:embed/>
                </p:oleObj>
              </mc:Choice>
              <mc:Fallback>
                <p:oleObj name="Rovnice" r:id="rId5" imgW="304560" imgH="241200" progId="Equation.3">
                  <p:embed/>
                  <p:pic>
                    <p:nvPicPr>
                      <p:cNvPr id="2051" name="Object 3">
                        <a:extLst>
                          <a:ext uri="{FF2B5EF4-FFF2-40B4-BE49-F238E27FC236}">
                            <a16:creationId xmlns:a16="http://schemas.microsoft.com/office/drawing/2014/main" id="{1EDF4052-317D-49C9-B7FA-88B10B8906F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54692" y="4621426"/>
                        <a:ext cx="630988" cy="51898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Zástupný symbol pro číslo snímku 3">
            <a:extLst>
              <a:ext uri="{FF2B5EF4-FFF2-40B4-BE49-F238E27FC236}">
                <a16:creationId xmlns:a16="http://schemas.microsoft.com/office/drawing/2014/main" id="{B796B80A-731C-49D4-8076-49E857940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608139" y="6242050"/>
            <a:ext cx="587375" cy="488950"/>
          </a:xfrm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E302850-6AA8-4CE3-B009-0AE9E197EBC5}" type="slidenum">
              <a:rPr lang="cs-CZ" altLang="en-US" sz="2600">
                <a:solidFill>
                  <a:schemeClr val="bg1"/>
                </a:solidFill>
              </a:rPr>
              <a:pPr/>
              <a:t>12</a:t>
            </a:fld>
            <a:endParaRPr lang="cs-CZ" altLang="en-US" sz="2600">
              <a:solidFill>
                <a:schemeClr val="bg1"/>
              </a:solidFill>
            </a:endParaRPr>
          </a:p>
        </p:txBody>
      </p:sp>
      <p:sp>
        <p:nvSpPr>
          <p:cNvPr id="7" name="Nadpis 2">
            <a:extLst>
              <a:ext uri="{FF2B5EF4-FFF2-40B4-BE49-F238E27FC236}">
                <a16:creationId xmlns:a16="http://schemas.microsoft.com/office/drawing/2014/main" id="{CCEC4281-81B9-4E4F-9D4E-9C3F278E37B8}"/>
              </a:ext>
            </a:extLst>
          </p:cNvPr>
          <p:cNvSpPr txBox="1">
            <a:spLocks/>
          </p:cNvSpPr>
          <p:nvPr/>
        </p:nvSpPr>
        <p:spPr>
          <a:xfrm>
            <a:off x="2592925" y="624110"/>
            <a:ext cx="8911687" cy="128089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/>
              <a:t>Klasifikace zásob</a:t>
            </a:r>
            <a:endParaRPr lang="en-GB" dirty="0"/>
          </a:p>
        </p:txBody>
      </p:sp>
    </p:spTree>
  </p:cSld>
  <p:clrMapOvr>
    <a:masterClrMapping/>
  </p:clrMapOvr>
  <p:transition advClick="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>
            <a:extLst>
              <a:ext uri="{FF2B5EF4-FFF2-40B4-BE49-F238E27FC236}">
                <a16:creationId xmlns:a16="http://schemas.microsoft.com/office/drawing/2014/main" id="{5ED83975-3C76-4E93-98AE-E1BE494350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81250" y="1785938"/>
            <a:ext cx="8001000" cy="485775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80000"/>
              </a:lnSpc>
              <a:spcBef>
                <a:spcPct val="0"/>
              </a:spcBef>
              <a:buNone/>
            </a:pPr>
            <a:r>
              <a:rPr lang="cs-CZ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Pro účely řízení zásob (za předpokladu stejnoměrné poptávky) rozlišujeme průměrnou fyzickou zásobu. </a:t>
            </a:r>
          </a:p>
          <a:p>
            <a:pPr marL="0" indent="0" algn="just">
              <a:lnSpc>
                <a:spcPct val="80000"/>
              </a:lnSpc>
              <a:spcBef>
                <a:spcPct val="0"/>
              </a:spcBef>
              <a:buNone/>
            </a:pPr>
            <a:endParaRPr lang="cs-CZ" altLang="en-US" sz="2400" dirty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</a:endParaRPr>
          </a:p>
          <a:p>
            <a:pPr marL="0" indent="0" algn="just">
              <a:lnSpc>
                <a:spcPct val="80000"/>
              </a:lnSpc>
              <a:spcBef>
                <a:spcPct val="0"/>
              </a:spcBef>
              <a:buNone/>
            </a:pPr>
            <a:r>
              <a:rPr lang="cs-CZ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Průměrná fyzická zásoba je důležitá především z hlediska vázanosti finančních prostředků v zásobách. Jedná se o aritmetický průměr velikosti denní zásoby za určité období, kterým může být rok, sezónní období aj. Označujeme </a:t>
            </a:r>
            <a:br>
              <a:rPr lang="cs-CZ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</a:br>
            <a:r>
              <a:rPr lang="cs-CZ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ji symbolem </a:t>
            </a:r>
            <a:r>
              <a:rPr lang="cs-CZ" altLang="en-US" sz="2400" i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Zc</a:t>
            </a:r>
            <a:r>
              <a:rPr lang="cs-CZ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80000"/>
              </a:lnSpc>
              <a:spcBef>
                <a:spcPct val="0"/>
              </a:spcBef>
              <a:buNone/>
            </a:pPr>
            <a:endParaRPr lang="cs-CZ" altLang="en-US" sz="2400" dirty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</a:endParaRPr>
          </a:p>
          <a:p>
            <a:pPr marL="0" indent="0" algn="just">
              <a:lnSpc>
                <a:spcPct val="80000"/>
              </a:lnSpc>
              <a:spcBef>
                <a:spcPct val="0"/>
              </a:spcBef>
              <a:buNone/>
            </a:pPr>
            <a:r>
              <a:rPr lang="cs-CZ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Průměrná fyzická zásoba (</a:t>
            </a:r>
            <a:r>
              <a:rPr lang="cs-CZ" altLang="en-US" sz="2400" i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Zc</a:t>
            </a:r>
            <a:r>
              <a:rPr lang="cs-CZ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), je součtem obratové /běžné/ zásoby a zásoby pojistné. Platí tudíž vztah:</a:t>
            </a:r>
          </a:p>
        </p:txBody>
      </p:sp>
      <p:sp>
        <p:nvSpPr>
          <p:cNvPr id="5" name="Zástupný symbol pro číslo snímku 3">
            <a:extLst>
              <a:ext uri="{FF2B5EF4-FFF2-40B4-BE49-F238E27FC236}">
                <a16:creationId xmlns:a16="http://schemas.microsoft.com/office/drawing/2014/main" id="{BBAD3976-E749-4E39-BF1A-38B3ADDFC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7E1F607-5557-4D98-8C4E-BE1F282E42AC}" type="slidenum">
              <a:rPr lang="cs-CZ" altLang="en-US" sz="2600">
                <a:solidFill>
                  <a:schemeClr val="bg1"/>
                </a:solidFill>
              </a:rPr>
              <a:pPr/>
              <a:t>13</a:t>
            </a:fld>
            <a:endParaRPr lang="cs-CZ" altLang="en-US" sz="2600" dirty="0">
              <a:solidFill>
                <a:schemeClr val="bg1"/>
              </a:solidFill>
            </a:endParaRPr>
          </a:p>
        </p:txBody>
      </p:sp>
      <p:sp>
        <p:nvSpPr>
          <p:cNvPr id="6" name="Nadpis 2">
            <a:extLst>
              <a:ext uri="{FF2B5EF4-FFF2-40B4-BE49-F238E27FC236}">
                <a16:creationId xmlns:a16="http://schemas.microsoft.com/office/drawing/2014/main" id="{2A8BA0E9-7BA9-4E73-89D7-1291BC7D67CC}"/>
              </a:ext>
            </a:extLst>
          </p:cNvPr>
          <p:cNvSpPr txBox="1">
            <a:spLocks/>
          </p:cNvSpPr>
          <p:nvPr/>
        </p:nvSpPr>
        <p:spPr>
          <a:xfrm>
            <a:off x="2592925" y="624110"/>
            <a:ext cx="8911687" cy="128089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/>
              <a:t>Klasifikace zásob</a:t>
            </a:r>
            <a:endParaRPr lang="en-GB" dirty="0"/>
          </a:p>
        </p:txBody>
      </p:sp>
      <p:graphicFrame>
        <p:nvGraphicFramePr>
          <p:cNvPr id="7" name="Object 2">
            <a:extLst>
              <a:ext uri="{FF2B5EF4-FFF2-40B4-BE49-F238E27FC236}">
                <a16:creationId xmlns:a16="http://schemas.microsoft.com/office/drawing/2014/main" id="{E638827B-BFF0-4064-8EBB-26E8D24A683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1864253"/>
              </p:ext>
            </p:extLst>
          </p:nvPr>
        </p:nvGraphicFramePr>
        <p:xfrm>
          <a:off x="4625803" y="5461687"/>
          <a:ext cx="2272783" cy="10503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Rovnice" r:id="rId3" imgW="787320" imgH="393480" progId="Equation.3">
                  <p:embed/>
                </p:oleObj>
              </mc:Choice>
              <mc:Fallback>
                <p:oleObj name="Rovnice" r:id="rId3" imgW="787320" imgH="393480" progId="Equation.3">
                  <p:embed/>
                  <p:pic>
                    <p:nvPicPr>
                      <p:cNvPr id="3074" name="Object 2">
                        <a:extLst>
                          <a:ext uri="{FF2B5EF4-FFF2-40B4-BE49-F238E27FC236}">
                            <a16:creationId xmlns:a16="http://schemas.microsoft.com/office/drawing/2014/main" id="{A1DDFF37-8638-4B1B-8EAC-0F39007BA4A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5803" y="5461687"/>
                        <a:ext cx="2272783" cy="10503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:a16="http://schemas.microsoft.com/office/drawing/2014/main" id="{39B74596-D3C3-4307-91EC-D0E2932A93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cs-CZ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Klasifikace z hlediska signalizace stavu zásob:</a:t>
            </a:r>
          </a:p>
          <a:p>
            <a:pPr algn="just">
              <a:lnSpc>
                <a:spcPct val="120000"/>
              </a:lnSpc>
            </a:pPr>
            <a:r>
              <a:rPr lang="cs-CZ" altLang="en-US" sz="2400" u="sng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minimální</a:t>
            </a:r>
            <a:r>
              <a:rPr lang="cs-CZ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– stav zásoby v okamžiku před novou dodávkou, pokud byla vyčerpána běžná zásoba.</a:t>
            </a:r>
          </a:p>
          <a:p>
            <a:pPr algn="just">
              <a:lnSpc>
                <a:spcPct val="120000"/>
              </a:lnSpc>
              <a:buFontTx/>
              <a:buNone/>
            </a:pPr>
            <a:endParaRPr lang="cs-CZ" altLang="en-US" sz="2400" dirty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cs-CZ" altLang="en-US" sz="2400" u="sng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maximální</a:t>
            </a:r>
            <a:r>
              <a:rPr lang="cs-CZ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– představuje nejvyšší (maximální stav) zásob, kterého je dosaženo v okamžiku nové dodávky</a:t>
            </a:r>
            <a:r>
              <a:rPr lang="cs-CZ" altLang="en-US" sz="2400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Zástupný symbol pro číslo snímku 3">
            <a:extLst>
              <a:ext uri="{FF2B5EF4-FFF2-40B4-BE49-F238E27FC236}">
                <a16:creationId xmlns:a16="http://schemas.microsoft.com/office/drawing/2014/main" id="{B517AE06-C31C-4EAF-818B-D02270A5F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FE8EF5B-931E-432D-B021-31E50BE5EAF9}" type="slidenum">
              <a:rPr lang="cs-CZ" altLang="en-US" sz="2600">
                <a:solidFill>
                  <a:schemeClr val="bg1"/>
                </a:solidFill>
              </a:rPr>
              <a:pPr/>
              <a:t>14</a:t>
            </a:fld>
            <a:endParaRPr lang="cs-CZ" altLang="en-US" sz="2600">
              <a:solidFill>
                <a:schemeClr val="bg1"/>
              </a:solidFill>
            </a:endParaRPr>
          </a:p>
        </p:txBody>
      </p:sp>
      <p:sp>
        <p:nvSpPr>
          <p:cNvPr id="6" name="Nadpis 2">
            <a:extLst>
              <a:ext uri="{FF2B5EF4-FFF2-40B4-BE49-F238E27FC236}">
                <a16:creationId xmlns:a16="http://schemas.microsoft.com/office/drawing/2014/main" id="{05DBD039-4AA9-4970-A84C-7D2311B7BC30}"/>
              </a:ext>
            </a:extLst>
          </p:cNvPr>
          <p:cNvSpPr txBox="1">
            <a:spLocks/>
          </p:cNvSpPr>
          <p:nvPr/>
        </p:nvSpPr>
        <p:spPr>
          <a:xfrm>
            <a:off x="2592925" y="624110"/>
            <a:ext cx="8911687" cy="128089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/>
              <a:t>Klasifikace zásob</a:t>
            </a:r>
            <a:endParaRPr lang="en-GB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>
            <a:extLst>
              <a:ext uri="{FF2B5EF4-FFF2-40B4-BE49-F238E27FC236}">
                <a16:creationId xmlns:a16="http://schemas.microsoft.com/office/drawing/2014/main" id="{6AA6B765-D328-459A-8031-DC2887DE2A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95563" y="2000250"/>
            <a:ext cx="7643812" cy="4668838"/>
          </a:xfrm>
        </p:spPr>
        <p:txBody>
          <a:bodyPr>
            <a:normAutofit/>
          </a:bodyPr>
          <a:lstStyle/>
          <a:p>
            <a:pPr marL="609600" indent="-609600" algn="just">
              <a:lnSpc>
                <a:spcPct val="95000"/>
              </a:lnSpc>
              <a:spcBef>
                <a:spcPct val="0"/>
              </a:spcBef>
            </a:pPr>
            <a:r>
              <a:rPr lang="cs-CZ" alt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Kdy objednat?</a:t>
            </a:r>
          </a:p>
          <a:p>
            <a:pPr marL="609600" indent="-609600" algn="just">
              <a:lnSpc>
                <a:spcPct val="95000"/>
              </a:lnSpc>
              <a:spcBef>
                <a:spcPct val="0"/>
              </a:spcBef>
              <a:buNone/>
            </a:pPr>
            <a:r>
              <a:rPr lang="cs-CZ" alt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				</a:t>
            </a:r>
          </a:p>
          <a:p>
            <a:pPr marL="609600" indent="-609600" algn="just">
              <a:lnSpc>
                <a:spcPct val="95000"/>
              </a:lnSpc>
              <a:spcBef>
                <a:spcPct val="0"/>
              </a:spcBef>
            </a:pPr>
            <a:r>
              <a:rPr lang="cs-CZ" alt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Kolik objednat?</a:t>
            </a:r>
          </a:p>
          <a:p>
            <a:pPr marL="609600" indent="-609600" algn="just">
              <a:lnSpc>
                <a:spcPct val="95000"/>
              </a:lnSpc>
              <a:spcBef>
                <a:spcPct val="0"/>
              </a:spcBef>
            </a:pPr>
            <a:endParaRPr lang="cs-CZ" alt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609600" indent="-609600" algn="just">
              <a:lnSpc>
                <a:spcPct val="95000"/>
              </a:lnSpc>
              <a:spcBef>
                <a:spcPct val="0"/>
              </a:spcBef>
            </a:pPr>
            <a:r>
              <a:rPr lang="cs-CZ" alt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Jak velká má být zásoba?</a:t>
            </a:r>
          </a:p>
          <a:p>
            <a:pPr marL="609600" indent="-609600" algn="just">
              <a:lnSpc>
                <a:spcPct val="95000"/>
              </a:lnSpc>
              <a:spcBef>
                <a:spcPct val="0"/>
              </a:spcBef>
            </a:pPr>
            <a:endParaRPr lang="cs-CZ" alt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609600" indent="-609600" algn="just">
              <a:lnSpc>
                <a:spcPct val="95000"/>
              </a:lnSpc>
              <a:spcBef>
                <a:spcPct val="0"/>
              </a:spcBef>
            </a:pPr>
            <a:r>
              <a:rPr lang="cs-CZ" alt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 má být na skladě?</a:t>
            </a:r>
          </a:p>
          <a:p>
            <a:pPr marL="609600" indent="-609600" algn="just">
              <a:lnSpc>
                <a:spcPct val="95000"/>
              </a:lnSpc>
              <a:spcBef>
                <a:spcPct val="0"/>
              </a:spcBef>
            </a:pPr>
            <a:endParaRPr lang="cs-CZ" alt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609600" indent="-609600" algn="just">
              <a:lnSpc>
                <a:spcPct val="95000"/>
              </a:lnSpc>
              <a:spcBef>
                <a:spcPct val="0"/>
              </a:spcBef>
            </a:pPr>
            <a:r>
              <a:rPr lang="cs-CZ" alt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Jak zajistit správnost  údajů o zásobách?</a:t>
            </a:r>
          </a:p>
        </p:txBody>
      </p:sp>
      <p:sp>
        <p:nvSpPr>
          <p:cNvPr id="5" name="Zástupný symbol pro číslo snímku 3">
            <a:extLst>
              <a:ext uri="{FF2B5EF4-FFF2-40B4-BE49-F238E27FC236}">
                <a16:creationId xmlns:a16="http://schemas.microsoft.com/office/drawing/2014/main" id="{BCD77ED5-FD3D-4C10-A438-607F9F21A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2ECB4C3-FB0F-496E-8855-AB10A654C428}" type="slidenum">
              <a:rPr lang="cs-CZ" altLang="en-US" sz="2600">
                <a:solidFill>
                  <a:schemeClr val="bg1"/>
                </a:solidFill>
              </a:rPr>
              <a:pPr/>
              <a:t>15</a:t>
            </a:fld>
            <a:endParaRPr lang="cs-CZ" altLang="en-US" sz="2600">
              <a:solidFill>
                <a:schemeClr val="bg1"/>
              </a:solidFill>
            </a:endParaRPr>
          </a:p>
        </p:txBody>
      </p:sp>
      <p:sp>
        <p:nvSpPr>
          <p:cNvPr id="6" name="Nadpis 2">
            <a:extLst>
              <a:ext uri="{FF2B5EF4-FFF2-40B4-BE49-F238E27FC236}">
                <a16:creationId xmlns:a16="http://schemas.microsoft.com/office/drawing/2014/main" id="{37E8DE60-CB97-4C07-8458-BD97E95C75F8}"/>
              </a:ext>
            </a:extLst>
          </p:cNvPr>
          <p:cNvSpPr txBox="1">
            <a:spLocks/>
          </p:cNvSpPr>
          <p:nvPr/>
        </p:nvSpPr>
        <p:spPr>
          <a:xfrm>
            <a:off x="2592925" y="624110"/>
            <a:ext cx="8911687" cy="128089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/>
              <a:t>Řízení zásob</a:t>
            </a:r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>
            <a:extLst>
              <a:ext uri="{FF2B5EF4-FFF2-40B4-BE49-F238E27FC236}">
                <a16:creationId xmlns:a16="http://schemas.microsoft.com/office/drawing/2014/main" id="{B2AE4390-E15E-4AEC-AB52-A0685A7050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81250" y="1857376"/>
            <a:ext cx="8001000" cy="4740275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  <a:spcBef>
                <a:spcPct val="0"/>
              </a:spcBef>
            </a:pPr>
            <a:r>
              <a:rPr lang="cs-CZ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Řízení zásob chápeme jako všechny činnosti, které vedou k optimálnímu sladění zásob s tím, co je za současných podmínek v podniku logisticky a finančně žádoucí.</a:t>
            </a:r>
          </a:p>
          <a:p>
            <a:pPr algn="just">
              <a:lnSpc>
                <a:spcPct val="90000"/>
              </a:lnSpc>
              <a:spcBef>
                <a:spcPct val="0"/>
              </a:spcBef>
            </a:pPr>
            <a:endParaRPr lang="cs-CZ" altLang="en-US" sz="2400" dirty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spcBef>
                <a:spcPct val="0"/>
              </a:spcBef>
            </a:pPr>
            <a:r>
              <a:rPr lang="cs-CZ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Udržovat zásobu nikdy nesmí být samo o sobě cílem!</a:t>
            </a:r>
          </a:p>
          <a:p>
            <a:pPr algn="just">
              <a:lnSpc>
                <a:spcPct val="90000"/>
              </a:lnSpc>
              <a:spcBef>
                <a:spcPct val="0"/>
              </a:spcBef>
            </a:pPr>
            <a:endParaRPr lang="cs-CZ" altLang="en-US" sz="2400" dirty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spcBef>
                <a:spcPct val="0"/>
              </a:spcBef>
            </a:pPr>
            <a:r>
              <a:rPr lang="cs-CZ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Konečným cílem je optimálně posloužit zákazníkům a přitom se snažit minimalizovat prostředky investované do zásob a náklady na zásoby.</a:t>
            </a:r>
          </a:p>
        </p:txBody>
      </p:sp>
      <p:sp>
        <p:nvSpPr>
          <p:cNvPr id="5" name="Zástupný symbol pro číslo snímku 3">
            <a:extLst>
              <a:ext uri="{FF2B5EF4-FFF2-40B4-BE49-F238E27FC236}">
                <a16:creationId xmlns:a16="http://schemas.microsoft.com/office/drawing/2014/main" id="{AC660F25-4949-4086-A08B-F6737D71B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4A79625-4ABB-4F49-BE81-11576F9FAF93}" type="slidenum">
              <a:rPr lang="cs-CZ" altLang="en-US" sz="2600">
                <a:solidFill>
                  <a:schemeClr val="bg1"/>
                </a:solidFill>
              </a:rPr>
              <a:pPr/>
              <a:t>16</a:t>
            </a:fld>
            <a:endParaRPr lang="cs-CZ" altLang="en-US" sz="2600">
              <a:solidFill>
                <a:schemeClr val="bg1"/>
              </a:solidFill>
            </a:endParaRPr>
          </a:p>
        </p:txBody>
      </p:sp>
      <p:sp>
        <p:nvSpPr>
          <p:cNvPr id="6" name="Nadpis 2">
            <a:extLst>
              <a:ext uri="{FF2B5EF4-FFF2-40B4-BE49-F238E27FC236}">
                <a16:creationId xmlns:a16="http://schemas.microsoft.com/office/drawing/2014/main" id="{DAA090D3-18C1-4A21-9492-6F4F054C9F9C}"/>
              </a:ext>
            </a:extLst>
          </p:cNvPr>
          <p:cNvSpPr txBox="1">
            <a:spLocks/>
          </p:cNvSpPr>
          <p:nvPr/>
        </p:nvSpPr>
        <p:spPr>
          <a:xfrm>
            <a:off x="2592925" y="624110"/>
            <a:ext cx="8911687" cy="128089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/>
              <a:t>Řízení zásob</a:t>
            </a:r>
            <a:endParaRPr lang="en-GB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5" descr="obr">
            <a:extLst>
              <a:ext uri="{FF2B5EF4-FFF2-40B4-BE49-F238E27FC236}">
                <a16:creationId xmlns:a16="http://schemas.microsoft.com/office/drawing/2014/main" id="{448F0694-1B0E-450E-AE3A-A865153A39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785" y="1508918"/>
            <a:ext cx="6499269" cy="3840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5" name="Text Box 6">
            <a:extLst>
              <a:ext uri="{FF2B5EF4-FFF2-40B4-BE49-F238E27FC236}">
                <a16:creationId xmlns:a16="http://schemas.microsoft.com/office/drawing/2014/main" id="{E9B5D79E-0801-4B3A-B671-2F6996538A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785" y="5467736"/>
            <a:ext cx="8001000" cy="1253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cs-CZ" altLang="en-US" sz="2400" b="0" u="sng" dirty="0">
                <a:latin typeface="+mj-lt"/>
              </a:rPr>
              <a:t>Použité symboly: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cs-CZ" altLang="en-US" sz="2400" b="0" i="1" dirty="0">
                <a:latin typeface="+mj-lt"/>
              </a:rPr>
              <a:t>Z</a:t>
            </a:r>
            <a:r>
              <a:rPr lang="cs-CZ" altLang="en-US" sz="2400" b="0" dirty="0">
                <a:latin typeface="+mj-lt"/>
              </a:rPr>
              <a:t> – zásoba, </a:t>
            </a:r>
            <a:r>
              <a:rPr lang="cs-CZ" altLang="en-US" sz="2400" b="0" i="1" dirty="0">
                <a:latin typeface="+mj-lt"/>
              </a:rPr>
              <a:t>B</a:t>
            </a:r>
            <a:r>
              <a:rPr lang="cs-CZ" altLang="en-US" sz="2400" b="0" dirty="0">
                <a:latin typeface="+mj-lt"/>
              </a:rPr>
              <a:t> – objednací úroveň, </a:t>
            </a:r>
            <a:r>
              <a:rPr lang="cs-CZ" altLang="en-US" sz="2400" b="0" i="1" dirty="0">
                <a:latin typeface="+mj-lt"/>
              </a:rPr>
              <a:t>Q</a:t>
            </a:r>
            <a:r>
              <a:rPr lang="cs-CZ" altLang="en-US" sz="2400" b="0" dirty="0">
                <a:latin typeface="+mj-lt"/>
              </a:rPr>
              <a:t> – dávka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cs-CZ" altLang="en-US" sz="2400" b="0" i="1" dirty="0" err="1">
                <a:latin typeface="+mj-lt"/>
              </a:rPr>
              <a:t>Z</a:t>
            </a:r>
            <a:r>
              <a:rPr lang="cs-CZ" altLang="en-US" sz="2400" b="0" i="1" baseline="-25000" dirty="0" err="1">
                <a:latin typeface="+mj-lt"/>
              </a:rPr>
              <a:t>max</a:t>
            </a:r>
            <a:r>
              <a:rPr lang="cs-CZ" altLang="en-US" sz="2400" b="0" dirty="0">
                <a:latin typeface="+mj-lt"/>
              </a:rPr>
              <a:t> – max. zásoba, </a:t>
            </a:r>
            <a:r>
              <a:rPr lang="cs-CZ" altLang="en-US" sz="2400" b="0" i="1" dirty="0">
                <a:latin typeface="+mj-lt"/>
              </a:rPr>
              <a:t>P</a:t>
            </a:r>
            <a:r>
              <a:rPr lang="cs-CZ" altLang="en-US" sz="2400" b="0" dirty="0">
                <a:latin typeface="+mj-lt"/>
              </a:rPr>
              <a:t> – pojistná zásoba, </a:t>
            </a:r>
            <a:r>
              <a:rPr lang="cs-CZ" altLang="en-US" sz="2400" b="0" i="1" dirty="0">
                <a:latin typeface="+mj-lt"/>
              </a:rPr>
              <a:t>L</a:t>
            </a:r>
            <a:r>
              <a:rPr lang="cs-CZ" altLang="en-US" sz="2400" b="0" dirty="0">
                <a:latin typeface="+mj-lt"/>
              </a:rPr>
              <a:t> – dodací lhůta</a:t>
            </a:r>
          </a:p>
        </p:txBody>
      </p:sp>
      <p:sp>
        <p:nvSpPr>
          <p:cNvPr id="6" name="Zástupný symbol pro číslo snímku 3">
            <a:extLst>
              <a:ext uri="{FF2B5EF4-FFF2-40B4-BE49-F238E27FC236}">
                <a16:creationId xmlns:a16="http://schemas.microsoft.com/office/drawing/2014/main" id="{6204295A-943A-46E9-A520-0F48EFEA2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C2E7FC7-AA39-4CB5-8D51-F92C5B11290F}" type="slidenum">
              <a:rPr lang="cs-CZ" altLang="en-US" sz="2600">
                <a:solidFill>
                  <a:schemeClr val="bg1"/>
                </a:solidFill>
              </a:rPr>
              <a:pPr/>
              <a:t>17</a:t>
            </a:fld>
            <a:endParaRPr lang="cs-CZ" altLang="en-US" sz="2600">
              <a:solidFill>
                <a:schemeClr val="bg1"/>
              </a:solidFill>
            </a:endParaRPr>
          </a:p>
        </p:txBody>
      </p:sp>
      <p:sp>
        <p:nvSpPr>
          <p:cNvPr id="7" name="Nadpis 2">
            <a:extLst>
              <a:ext uri="{FF2B5EF4-FFF2-40B4-BE49-F238E27FC236}">
                <a16:creationId xmlns:a16="http://schemas.microsoft.com/office/drawing/2014/main" id="{2DECE28D-3F14-4527-B17C-E8E47EC4993D}"/>
              </a:ext>
            </a:extLst>
          </p:cNvPr>
          <p:cNvSpPr txBox="1">
            <a:spLocks/>
          </p:cNvSpPr>
          <p:nvPr/>
        </p:nvSpPr>
        <p:spPr>
          <a:xfrm>
            <a:off x="2592925" y="624110"/>
            <a:ext cx="8911687" cy="128089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/>
              <a:t>Řízení zásob</a:t>
            </a:r>
            <a:endParaRPr lang="en-GB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>
            <a:extLst>
              <a:ext uri="{FF2B5EF4-FFF2-40B4-BE49-F238E27FC236}">
                <a16:creationId xmlns:a16="http://schemas.microsoft.com/office/drawing/2014/main" id="{37C88E1F-D455-443D-BF91-C871901E52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95564" y="2071688"/>
            <a:ext cx="7615237" cy="438150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40000"/>
              </a:lnSpc>
              <a:buNone/>
            </a:pPr>
            <a:r>
              <a:rPr lang="cs-CZ" alt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Faktory ovlivňující řízen zásob:</a:t>
            </a:r>
          </a:p>
          <a:p>
            <a:pPr>
              <a:lnSpc>
                <a:spcPct val="140000"/>
              </a:lnSpc>
            </a:pPr>
            <a:r>
              <a:rPr lang="cs-CZ" alt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Fluktuace poptávky</a:t>
            </a:r>
          </a:p>
          <a:p>
            <a:pPr>
              <a:lnSpc>
                <a:spcPct val="140000"/>
              </a:lnSpc>
            </a:pPr>
            <a:r>
              <a:rPr lang="cs-CZ" alt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Nepřesnost dat o zásobách</a:t>
            </a:r>
          </a:p>
          <a:p>
            <a:pPr>
              <a:lnSpc>
                <a:spcPct val="140000"/>
              </a:lnSpc>
            </a:pPr>
            <a:r>
              <a:rPr lang="cs-CZ" alt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Kapacity skladů</a:t>
            </a:r>
          </a:p>
          <a:p>
            <a:pPr>
              <a:lnSpc>
                <a:spcPct val="140000"/>
              </a:lnSpc>
            </a:pPr>
            <a:r>
              <a:rPr lang="cs-CZ" alt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Množstevní slevy</a:t>
            </a:r>
          </a:p>
          <a:p>
            <a:pPr>
              <a:lnSpc>
                <a:spcPct val="140000"/>
              </a:lnSpc>
            </a:pPr>
            <a:r>
              <a:rPr lang="cs-CZ" alt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Stav financí</a:t>
            </a:r>
          </a:p>
          <a:p>
            <a:pPr>
              <a:lnSpc>
                <a:spcPct val="140000"/>
              </a:lnSpc>
            </a:pPr>
            <a:r>
              <a:rPr lang="cs-CZ" alt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Trvanlivost zásob apod.</a:t>
            </a:r>
          </a:p>
        </p:txBody>
      </p:sp>
      <p:sp>
        <p:nvSpPr>
          <p:cNvPr id="5" name="Zástupný symbol pro číslo snímku 3">
            <a:extLst>
              <a:ext uri="{FF2B5EF4-FFF2-40B4-BE49-F238E27FC236}">
                <a16:creationId xmlns:a16="http://schemas.microsoft.com/office/drawing/2014/main" id="{A9516EA3-7125-4D67-8C73-5BE488723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2FF747C-B4B7-46F2-991F-A19A921B2A48}" type="slidenum">
              <a:rPr lang="cs-CZ" altLang="en-US" sz="2600">
                <a:solidFill>
                  <a:schemeClr val="bg1"/>
                </a:solidFill>
              </a:rPr>
              <a:pPr/>
              <a:t>18</a:t>
            </a:fld>
            <a:endParaRPr lang="cs-CZ" altLang="en-US" sz="2600">
              <a:solidFill>
                <a:schemeClr val="bg1"/>
              </a:solidFill>
            </a:endParaRPr>
          </a:p>
        </p:txBody>
      </p:sp>
      <p:sp>
        <p:nvSpPr>
          <p:cNvPr id="6" name="Nadpis 2">
            <a:extLst>
              <a:ext uri="{FF2B5EF4-FFF2-40B4-BE49-F238E27FC236}">
                <a16:creationId xmlns:a16="http://schemas.microsoft.com/office/drawing/2014/main" id="{DF99FF1F-D423-44D6-9EE1-C72F99CEB5C2}"/>
              </a:ext>
            </a:extLst>
          </p:cNvPr>
          <p:cNvSpPr txBox="1">
            <a:spLocks/>
          </p:cNvSpPr>
          <p:nvPr/>
        </p:nvSpPr>
        <p:spPr>
          <a:xfrm>
            <a:off x="2592925" y="624110"/>
            <a:ext cx="8911687" cy="128089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/>
              <a:t>Řízení zásob</a:t>
            </a:r>
            <a:endParaRPr lang="en-GB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>
            <a:extLst>
              <a:ext uri="{FF2B5EF4-FFF2-40B4-BE49-F238E27FC236}">
                <a16:creationId xmlns:a16="http://schemas.microsoft.com/office/drawing/2014/main" id="{5499528D-764B-489B-98EC-E749B85094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452688" y="1857376"/>
            <a:ext cx="8001000" cy="484346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80000"/>
              </a:lnSpc>
              <a:spcBef>
                <a:spcPct val="0"/>
              </a:spcBef>
              <a:buNone/>
            </a:pPr>
            <a:r>
              <a:rPr lang="cs-CZ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Při hledání a rozhodování o optimálním vztahu mezi jednotlivými druhy nákladů, které jsou vynakládány v souvislosti se zásobami, je třeba brát v úvahu jistá hlediska. 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  <a:buNone/>
            </a:pPr>
            <a:endParaRPr lang="cs-CZ" altLang="en-US" sz="2400" dirty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</a:endParaRPr>
          </a:p>
          <a:p>
            <a:pPr marL="0" indent="0" algn="just">
              <a:lnSpc>
                <a:spcPct val="80000"/>
              </a:lnSpc>
              <a:spcBef>
                <a:spcPct val="0"/>
              </a:spcBef>
              <a:buNone/>
            </a:pPr>
            <a:r>
              <a:rPr lang="cs-CZ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Systém řízení zásob totiž souvisí nejen s konkrétními podmínkami v podniku, ale i se systematickou evidencí zásob, její aktualizací dle reálných podmínek, s ekonomickými podmínkami země a platnou legislativou.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  <a:buNone/>
            </a:pPr>
            <a:endParaRPr lang="cs-CZ" altLang="en-US" sz="2400" dirty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</a:endParaRPr>
          </a:p>
          <a:p>
            <a:pPr marL="0" indent="0" algn="just">
              <a:lnSpc>
                <a:spcPct val="80000"/>
              </a:lnSpc>
              <a:spcBef>
                <a:spcPct val="0"/>
              </a:spcBef>
              <a:buNone/>
            </a:pPr>
            <a:r>
              <a:rPr lang="cs-CZ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Nelze opomenout ani lidský faktor, jeho zkušenosti, kvalifikaci a způsob myšlení.</a:t>
            </a:r>
          </a:p>
        </p:txBody>
      </p:sp>
      <p:sp>
        <p:nvSpPr>
          <p:cNvPr id="5" name="Zástupný symbol pro číslo snímku 3">
            <a:extLst>
              <a:ext uri="{FF2B5EF4-FFF2-40B4-BE49-F238E27FC236}">
                <a16:creationId xmlns:a16="http://schemas.microsoft.com/office/drawing/2014/main" id="{B8AA93AE-B10A-4AC7-B915-7EB569A06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668D84E-95E7-433A-A5AB-CE2D16363D02}" type="slidenum">
              <a:rPr lang="cs-CZ" altLang="en-US" sz="2600">
                <a:solidFill>
                  <a:schemeClr val="bg1"/>
                </a:solidFill>
              </a:rPr>
              <a:pPr/>
              <a:t>19</a:t>
            </a:fld>
            <a:endParaRPr lang="cs-CZ" altLang="en-US" sz="2600" dirty="0">
              <a:solidFill>
                <a:schemeClr val="bg1"/>
              </a:solidFill>
            </a:endParaRPr>
          </a:p>
        </p:txBody>
      </p:sp>
      <p:sp>
        <p:nvSpPr>
          <p:cNvPr id="6" name="Nadpis 2">
            <a:extLst>
              <a:ext uri="{FF2B5EF4-FFF2-40B4-BE49-F238E27FC236}">
                <a16:creationId xmlns:a16="http://schemas.microsoft.com/office/drawing/2014/main" id="{FB575171-3A42-4E46-92C9-5C53E2D3A446}"/>
              </a:ext>
            </a:extLst>
          </p:cNvPr>
          <p:cNvSpPr txBox="1">
            <a:spLocks/>
          </p:cNvSpPr>
          <p:nvPr/>
        </p:nvSpPr>
        <p:spPr>
          <a:xfrm>
            <a:off x="2592925" y="624110"/>
            <a:ext cx="8911687" cy="128089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/>
              <a:t>Náklady spojené se zásobami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číslo snímku 3">
            <a:extLst>
              <a:ext uri="{FF2B5EF4-FFF2-40B4-BE49-F238E27FC236}">
                <a16:creationId xmlns:a16="http://schemas.microsoft.com/office/drawing/2014/main" id="{1DD6F8F5-DCC2-46A7-94F4-11EA07801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4105DFC-3F24-494E-8382-22811AD47CAE}" type="slidenum">
              <a:rPr lang="cs-CZ" altLang="en-US" sz="2600">
                <a:solidFill>
                  <a:schemeClr val="bg1"/>
                </a:solidFill>
              </a:rPr>
              <a:pPr/>
              <a:t>2</a:t>
            </a:fld>
            <a:endParaRPr lang="cs-CZ" altLang="en-US" sz="2600">
              <a:solidFill>
                <a:schemeClr val="bg1"/>
              </a:solidFill>
            </a:endParaRP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6088C958-9D06-4FFD-AB50-D9434DB17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5563" y="2136369"/>
            <a:ext cx="4431021" cy="4647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marL="457200" indent="-457200" defTabSz="7620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7620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7620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7620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7620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defTabSz="7620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defTabSz="7620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defTabSz="7620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defTabSz="7620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  <a:spcBef>
                <a:spcPct val="0"/>
              </a:spcBef>
              <a:buFontTx/>
              <a:buAutoNum type="arabicPeriod"/>
            </a:pPr>
            <a:r>
              <a:rPr lang="cs-CZ" altLang="en-US" sz="2400" b="0" dirty="0">
                <a:latin typeface="+mj-lt"/>
              </a:rPr>
              <a:t>Zásobovací činnost</a:t>
            </a:r>
          </a:p>
          <a:p>
            <a:pPr algn="l" eaLnBrk="1" hangingPunct="1">
              <a:lnSpc>
                <a:spcPct val="100000"/>
              </a:lnSpc>
              <a:spcBef>
                <a:spcPct val="0"/>
              </a:spcBef>
              <a:buFontTx/>
              <a:buAutoNum type="arabicPeriod"/>
            </a:pPr>
            <a:endParaRPr lang="cs-CZ" altLang="en-US" sz="2400" b="0" dirty="0">
              <a:latin typeface="+mj-lt"/>
            </a:endParaRPr>
          </a:p>
          <a:p>
            <a:pPr algn="l" eaLnBrk="1" hangingPunct="1">
              <a:lnSpc>
                <a:spcPct val="100000"/>
              </a:lnSpc>
              <a:spcBef>
                <a:spcPct val="0"/>
              </a:spcBef>
              <a:buFontTx/>
              <a:buAutoNum type="arabicPeriod"/>
            </a:pPr>
            <a:r>
              <a:rPr lang="cs-CZ" altLang="en-US" sz="2400" b="0" dirty="0">
                <a:latin typeface="+mj-lt"/>
              </a:rPr>
              <a:t>Funkce zásob</a:t>
            </a:r>
          </a:p>
          <a:p>
            <a:pPr algn="l" eaLnBrk="1" hangingPunct="1">
              <a:lnSpc>
                <a:spcPct val="100000"/>
              </a:lnSpc>
              <a:spcBef>
                <a:spcPct val="0"/>
              </a:spcBef>
              <a:buFontTx/>
              <a:buAutoNum type="arabicPeriod"/>
            </a:pPr>
            <a:endParaRPr lang="cs-CZ" altLang="en-US" sz="2400" b="0" dirty="0">
              <a:latin typeface="+mj-lt"/>
            </a:endParaRPr>
          </a:p>
          <a:p>
            <a:pPr algn="l" eaLnBrk="1" hangingPunct="1">
              <a:lnSpc>
                <a:spcPct val="100000"/>
              </a:lnSpc>
              <a:spcBef>
                <a:spcPct val="0"/>
              </a:spcBef>
              <a:buFontTx/>
              <a:buAutoNum type="arabicPeriod"/>
            </a:pPr>
            <a:r>
              <a:rPr lang="cs-CZ" altLang="en-US" sz="2400" b="0" dirty="0">
                <a:latin typeface="+mj-lt"/>
              </a:rPr>
              <a:t>Klasifikace zásob</a:t>
            </a:r>
          </a:p>
          <a:p>
            <a:pPr algn="l" eaLnBrk="1" hangingPunct="1">
              <a:lnSpc>
                <a:spcPct val="100000"/>
              </a:lnSpc>
              <a:spcBef>
                <a:spcPct val="0"/>
              </a:spcBef>
              <a:buFontTx/>
              <a:buAutoNum type="arabicPeriod"/>
            </a:pPr>
            <a:endParaRPr lang="cs-CZ" altLang="en-US" sz="2400" b="0" dirty="0">
              <a:latin typeface="+mj-lt"/>
            </a:endParaRPr>
          </a:p>
          <a:p>
            <a:pPr algn="l" eaLnBrk="1" hangingPunct="1">
              <a:lnSpc>
                <a:spcPct val="100000"/>
              </a:lnSpc>
              <a:spcBef>
                <a:spcPct val="0"/>
              </a:spcBef>
              <a:buFontTx/>
              <a:buAutoNum type="arabicPeriod"/>
            </a:pPr>
            <a:r>
              <a:rPr lang="cs-CZ" altLang="en-US" sz="2400" b="0" dirty="0">
                <a:latin typeface="+mj-lt"/>
              </a:rPr>
              <a:t>Řízení zásob</a:t>
            </a:r>
          </a:p>
          <a:p>
            <a:pPr algn="l" eaLnBrk="1" hangingPunct="1">
              <a:spcBef>
                <a:spcPct val="0"/>
              </a:spcBef>
              <a:buFontTx/>
              <a:buAutoNum type="arabicPeriod"/>
            </a:pPr>
            <a:endParaRPr lang="cs-CZ" altLang="en-US" sz="2400" b="0" dirty="0">
              <a:latin typeface="+mj-lt"/>
            </a:endParaRPr>
          </a:p>
          <a:p>
            <a:pPr algn="l" eaLnBrk="1" hangingPunct="1">
              <a:spcBef>
                <a:spcPct val="0"/>
              </a:spcBef>
              <a:buFontTx/>
              <a:buAutoNum type="arabicPeriod"/>
            </a:pPr>
            <a:r>
              <a:rPr lang="cs-CZ" altLang="en-US" sz="2400" b="0" dirty="0">
                <a:latin typeface="+mj-lt"/>
              </a:rPr>
              <a:t>Náklady spojené se zásobami</a:t>
            </a:r>
          </a:p>
          <a:p>
            <a:pPr algn="l" eaLnBrk="1" hangingPunct="1">
              <a:spcBef>
                <a:spcPct val="0"/>
              </a:spcBef>
              <a:buFontTx/>
              <a:buAutoNum type="arabicPeriod"/>
            </a:pPr>
            <a:endParaRPr lang="cs-CZ" altLang="en-US" sz="2400" b="0" dirty="0">
              <a:latin typeface="+mj-lt"/>
            </a:endParaRPr>
          </a:p>
          <a:p>
            <a:pPr marL="0" indent="0" algn="l" eaLnBrk="1" hangingPunct="1">
              <a:lnSpc>
                <a:spcPct val="100000"/>
              </a:lnSpc>
              <a:spcBef>
                <a:spcPct val="0"/>
              </a:spcBef>
            </a:pPr>
            <a:endParaRPr lang="cs-CZ" altLang="en-US" sz="2800" b="0" dirty="0"/>
          </a:p>
          <a:p>
            <a:pPr algn="l" eaLnBrk="1" hangingPunct="1">
              <a:lnSpc>
                <a:spcPct val="100000"/>
              </a:lnSpc>
              <a:spcBef>
                <a:spcPct val="0"/>
              </a:spcBef>
              <a:buFontTx/>
              <a:buAutoNum type="arabicPeriod"/>
            </a:pPr>
            <a:endParaRPr lang="cs-CZ" altLang="en-US" sz="2800" b="0" dirty="0"/>
          </a:p>
        </p:txBody>
      </p:sp>
      <p:sp>
        <p:nvSpPr>
          <p:cNvPr id="6" name="Nadpis 2">
            <a:extLst>
              <a:ext uri="{FF2B5EF4-FFF2-40B4-BE49-F238E27FC236}">
                <a16:creationId xmlns:a16="http://schemas.microsoft.com/office/drawing/2014/main" id="{2083F4A3-B075-4EA6-B22C-0D0FBB74C4CC}"/>
              </a:ext>
            </a:extLst>
          </p:cNvPr>
          <p:cNvSpPr txBox="1">
            <a:spLocks/>
          </p:cNvSpPr>
          <p:nvPr/>
        </p:nvSpPr>
        <p:spPr>
          <a:xfrm>
            <a:off x="2592925" y="624110"/>
            <a:ext cx="8911687" cy="128089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/>
              <a:t>Obsah přednášky</a:t>
            </a:r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>
            <a:extLst>
              <a:ext uri="{FF2B5EF4-FFF2-40B4-BE49-F238E27FC236}">
                <a16:creationId xmlns:a16="http://schemas.microsoft.com/office/drawing/2014/main" id="{5499528D-764B-489B-98EC-E749B85094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452688" y="1857376"/>
            <a:ext cx="8001000" cy="4843463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cs-CZ" altLang="en-US" sz="2400" dirty="0"/>
              <a:t>Rozlišujeme 3 druhy nákladů spojených se zásobami: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  <a:buNone/>
            </a:pPr>
            <a:endParaRPr lang="cs-CZ" altLang="en-US" sz="2400" dirty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</a:endParaRPr>
          </a:p>
        </p:txBody>
      </p:sp>
      <p:sp>
        <p:nvSpPr>
          <p:cNvPr id="5" name="Zástupný symbol pro číslo snímku 3">
            <a:extLst>
              <a:ext uri="{FF2B5EF4-FFF2-40B4-BE49-F238E27FC236}">
                <a16:creationId xmlns:a16="http://schemas.microsoft.com/office/drawing/2014/main" id="{B8AA93AE-B10A-4AC7-B915-7EB569A06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668D84E-95E7-433A-A5AB-CE2D16363D02}" type="slidenum">
              <a:rPr lang="cs-CZ" altLang="en-US" sz="2600">
                <a:solidFill>
                  <a:schemeClr val="bg1"/>
                </a:solidFill>
              </a:rPr>
              <a:pPr/>
              <a:t>20</a:t>
            </a:fld>
            <a:endParaRPr lang="cs-CZ" altLang="en-US" sz="2600" dirty="0">
              <a:solidFill>
                <a:schemeClr val="bg1"/>
              </a:solidFill>
            </a:endParaRPr>
          </a:p>
        </p:txBody>
      </p:sp>
      <p:sp>
        <p:nvSpPr>
          <p:cNvPr id="6" name="Nadpis 2">
            <a:extLst>
              <a:ext uri="{FF2B5EF4-FFF2-40B4-BE49-F238E27FC236}">
                <a16:creationId xmlns:a16="http://schemas.microsoft.com/office/drawing/2014/main" id="{FB575171-3A42-4E46-92C9-5C53E2D3A446}"/>
              </a:ext>
            </a:extLst>
          </p:cNvPr>
          <p:cNvSpPr txBox="1">
            <a:spLocks/>
          </p:cNvSpPr>
          <p:nvPr/>
        </p:nvSpPr>
        <p:spPr>
          <a:xfrm>
            <a:off x="2592925" y="624110"/>
            <a:ext cx="8911687" cy="128089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/>
              <a:t>Náklady spojené se zásobami</a:t>
            </a:r>
            <a:endParaRPr lang="en-GB" dirty="0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CB3B55D8-F6E2-40DF-BA7C-52710C41C8A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65888520"/>
              </p:ext>
            </p:extLst>
          </p:nvPr>
        </p:nvGraphicFramePr>
        <p:xfrm>
          <a:off x="1840257" y="2200147"/>
          <a:ext cx="8358187" cy="4464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233747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>
            <a:extLst>
              <a:ext uri="{FF2B5EF4-FFF2-40B4-BE49-F238E27FC236}">
                <a16:creationId xmlns:a16="http://schemas.microsoft.com/office/drawing/2014/main" id="{D6AC9A51-EEEF-4BD1-8487-5BF2A004AA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24125" y="2060575"/>
            <a:ext cx="7748588" cy="3671888"/>
          </a:xfrm>
        </p:spPr>
        <p:txBody>
          <a:bodyPr>
            <a:normAutofit/>
          </a:bodyPr>
          <a:lstStyle/>
          <a:p>
            <a:pPr marL="481013" indent="-481013">
              <a:lnSpc>
                <a:spcPct val="120000"/>
              </a:lnSpc>
              <a:defRPr/>
            </a:pPr>
            <a:r>
              <a:rPr lang="cs-CZ" sz="2400" u="sng" kern="1200" dirty="0"/>
              <a:t>Objednací náklady</a:t>
            </a:r>
            <a:r>
              <a:rPr lang="cs-CZ" sz="2400" kern="1200" dirty="0"/>
              <a:t> – náklady na pořízení jedné dávky k doplnění zásoby položky. </a:t>
            </a:r>
          </a:p>
          <a:p>
            <a:pPr marL="481013" indent="-481013">
              <a:lnSpc>
                <a:spcPct val="120000"/>
              </a:lnSpc>
              <a:buNone/>
              <a:defRPr/>
            </a:pPr>
            <a:r>
              <a:rPr lang="cs-CZ" sz="2400" kern="1200" dirty="0"/>
              <a:t>	</a:t>
            </a:r>
          </a:p>
          <a:p>
            <a:pPr marL="481013" indent="-481013">
              <a:lnSpc>
                <a:spcPct val="120000"/>
              </a:lnSpc>
              <a:buNone/>
              <a:defRPr/>
            </a:pPr>
            <a:r>
              <a:rPr lang="cs-CZ" sz="2400" kern="1200" dirty="0"/>
              <a:t>	Jedná se o dopravní náklady, náklady na přejímku, kontrolu, uskladnění, náklady na úhradu a likvidaci faktury apod. </a:t>
            </a:r>
          </a:p>
        </p:txBody>
      </p:sp>
      <p:sp>
        <p:nvSpPr>
          <p:cNvPr id="5" name="Zástupný symbol pro číslo snímku 3">
            <a:extLst>
              <a:ext uri="{FF2B5EF4-FFF2-40B4-BE49-F238E27FC236}">
                <a16:creationId xmlns:a16="http://schemas.microsoft.com/office/drawing/2014/main" id="{7A23AB7B-DAED-49F7-B003-C61A4E839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946FDB1-9225-415C-AA90-B7E3A89CE9E0}" type="slidenum">
              <a:rPr lang="cs-CZ" altLang="en-US" sz="2600">
                <a:solidFill>
                  <a:schemeClr val="bg1"/>
                </a:solidFill>
              </a:rPr>
              <a:pPr/>
              <a:t>21</a:t>
            </a:fld>
            <a:endParaRPr lang="cs-CZ" altLang="en-US" sz="2600">
              <a:solidFill>
                <a:schemeClr val="bg1"/>
              </a:solidFill>
            </a:endParaRPr>
          </a:p>
        </p:txBody>
      </p:sp>
      <p:sp>
        <p:nvSpPr>
          <p:cNvPr id="6" name="Nadpis 2">
            <a:extLst>
              <a:ext uri="{FF2B5EF4-FFF2-40B4-BE49-F238E27FC236}">
                <a16:creationId xmlns:a16="http://schemas.microsoft.com/office/drawing/2014/main" id="{4AA45D4F-32A1-4A53-AD2B-13AA612ED2DF}"/>
              </a:ext>
            </a:extLst>
          </p:cNvPr>
          <p:cNvSpPr txBox="1">
            <a:spLocks/>
          </p:cNvSpPr>
          <p:nvPr/>
        </p:nvSpPr>
        <p:spPr>
          <a:xfrm>
            <a:off x="2592925" y="624110"/>
            <a:ext cx="8911687" cy="128089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/>
              <a:t>Náklady spojené se zásobami</a:t>
            </a:r>
            <a:endParaRPr lang="en-GB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Rectangle 3">
            <a:extLst>
              <a:ext uri="{FF2B5EF4-FFF2-40B4-BE49-F238E27FC236}">
                <a16:creationId xmlns:a16="http://schemas.microsoft.com/office/drawing/2014/main" id="{8FA4CDAC-6D8D-4EB4-B7DE-16F89C80AD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452689" y="1857376"/>
            <a:ext cx="7786687" cy="4391025"/>
          </a:xfrm>
        </p:spPr>
        <p:txBody>
          <a:bodyPr>
            <a:normAutofit/>
          </a:bodyPr>
          <a:lstStyle/>
          <a:p>
            <a:pPr marL="385763" indent="-385763">
              <a:spcBef>
                <a:spcPct val="0"/>
              </a:spcBef>
              <a:defRPr/>
            </a:pPr>
            <a:r>
              <a:rPr lang="cs-CZ" sz="2400" u="sng" kern="1200" dirty="0"/>
              <a:t>Náklady na držení zásoby</a:t>
            </a:r>
            <a:r>
              <a:rPr lang="cs-CZ" sz="2400" kern="1200" dirty="0"/>
              <a:t>, které se dále člení na:</a:t>
            </a:r>
          </a:p>
          <a:p>
            <a:pPr marL="385763" indent="-385763">
              <a:spcBef>
                <a:spcPct val="0"/>
              </a:spcBef>
              <a:defRPr/>
            </a:pPr>
            <a:endParaRPr lang="cs-CZ" sz="2400" kern="1200" dirty="0"/>
          </a:p>
          <a:p>
            <a:pPr marL="952500" lvl="1" indent="-376238" algn="just">
              <a:spcBef>
                <a:spcPct val="0"/>
              </a:spcBef>
              <a:defRPr/>
            </a:pPr>
            <a:r>
              <a:rPr lang="cs-CZ" sz="2400" u="sng" dirty="0"/>
              <a:t>náklady ušlých příležitostí</a:t>
            </a:r>
            <a:r>
              <a:rPr lang="cs-CZ" sz="2400" dirty="0"/>
              <a:t> (úrok) – jedná se o náklady ze ztráty příležitostí,  tj. o jaký zisk podnik přichází z důvodu vázanosti finančních prostředků v zásobách. Jsou přímo úměrné hodnotě průměrné zásoby v nákladových cenách,</a:t>
            </a:r>
          </a:p>
        </p:txBody>
      </p:sp>
      <p:sp>
        <p:nvSpPr>
          <p:cNvPr id="5" name="Zástupný symbol pro číslo snímku 3">
            <a:extLst>
              <a:ext uri="{FF2B5EF4-FFF2-40B4-BE49-F238E27FC236}">
                <a16:creationId xmlns:a16="http://schemas.microsoft.com/office/drawing/2014/main" id="{3435A432-0D2E-4DB5-8181-784C2F61D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A901FF5-51C0-4157-81EF-0CA9923C253B}" type="slidenum">
              <a:rPr lang="cs-CZ" altLang="en-US" sz="2600">
                <a:solidFill>
                  <a:schemeClr val="bg1"/>
                </a:solidFill>
              </a:rPr>
              <a:pPr/>
              <a:t>22</a:t>
            </a:fld>
            <a:endParaRPr lang="cs-CZ" altLang="en-US" sz="2600">
              <a:solidFill>
                <a:schemeClr val="bg1"/>
              </a:solidFill>
            </a:endParaRPr>
          </a:p>
        </p:txBody>
      </p:sp>
      <p:sp>
        <p:nvSpPr>
          <p:cNvPr id="6" name="Nadpis 2">
            <a:extLst>
              <a:ext uri="{FF2B5EF4-FFF2-40B4-BE49-F238E27FC236}">
                <a16:creationId xmlns:a16="http://schemas.microsoft.com/office/drawing/2014/main" id="{F53D27BB-5094-47AC-BFC9-760D0823685F}"/>
              </a:ext>
            </a:extLst>
          </p:cNvPr>
          <p:cNvSpPr txBox="1">
            <a:spLocks/>
          </p:cNvSpPr>
          <p:nvPr/>
        </p:nvSpPr>
        <p:spPr>
          <a:xfrm>
            <a:off x="2592925" y="624110"/>
            <a:ext cx="8911687" cy="128089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/>
              <a:t>Náklady spojené se zásobami</a:t>
            </a:r>
            <a:endParaRPr lang="en-GB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9" name="Rectangle 3">
            <a:extLst>
              <a:ext uri="{FF2B5EF4-FFF2-40B4-BE49-F238E27FC236}">
                <a16:creationId xmlns:a16="http://schemas.microsoft.com/office/drawing/2014/main" id="{91F6AB06-88CB-43CF-A277-B2B8B0260F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38313" y="1785938"/>
            <a:ext cx="8786812" cy="4919662"/>
          </a:xfrm>
        </p:spPr>
        <p:txBody>
          <a:bodyPr>
            <a:normAutofit/>
          </a:bodyPr>
          <a:lstStyle/>
          <a:p>
            <a:pPr marL="947738" lvl="1" indent="-373063" algn="just">
              <a:lnSpc>
                <a:spcPct val="80000"/>
              </a:lnSpc>
              <a:spcBef>
                <a:spcPct val="0"/>
              </a:spcBef>
              <a:defRPr/>
            </a:pPr>
            <a:r>
              <a:rPr lang="cs-CZ" sz="2400" u="sng" dirty="0"/>
              <a:t>náklady na skladování</a:t>
            </a:r>
            <a:r>
              <a:rPr lang="cs-CZ" sz="2400" dirty="0"/>
              <a:t> (prostor) – jsou to všechny náklady související s provozem skladovacích prostor a s evidencí zásob /odpisy budov, mzdy, energie, údržba aj./. Tyto náklady mají velkou fixní složku – i při nevyužití kapacity skladu je nutno zabezpečovat mnoho činností. Určují </a:t>
            </a:r>
            <a:br>
              <a:rPr lang="cs-CZ" sz="2400" dirty="0"/>
            </a:br>
            <a:r>
              <a:rPr lang="cs-CZ" sz="2400" dirty="0"/>
              <a:t>se jako určité procento z hodnoty průměrné zásoby,</a:t>
            </a:r>
          </a:p>
          <a:p>
            <a:pPr marL="947738" lvl="1" indent="-373063" algn="just">
              <a:lnSpc>
                <a:spcPct val="80000"/>
              </a:lnSpc>
              <a:spcBef>
                <a:spcPct val="0"/>
              </a:spcBef>
              <a:defRPr/>
            </a:pPr>
            <a:endParaRPr lang="cs-CZ" sz="2400" dirty="0"/>
          </a:p>
          <a:p>
            <a:pPr marL="947738" lvl="1" indent="-373063" algn="just">
              <a:lnSpc>
                <a:spcPct val="80000"/>
              </a:lnSpc>
              <a:spcBef>
                <a:spcPct val="0"/>
              </a:spcBef>
              <a:defRPr/>
            </a:pPr>
            <a:r>
              <a:rPr lang="cs-CZ" sz="2400" u="sng" dirty="0"/>
              <a:t>náklady spojené s rizikem</a:t>
            </a:r>
            <a:r>
              <a:rPr lang="cs-CZ" sz="2400" dirty="0"/>
              <a:t> (riziko) – týkají se možné budoucí neprodejnosti, poškození, zastarání či nepoužitelnosti zásob. Odhadují se jako určité procento z průměrné zásoby. </a:t>
            </a:r>
          </a:p>
        </p:txBody>
      </p:sp>
      <p:sp>
        <p:nvSpPr>
          <p:cNvPr id="5" name="Zástupný symbol pro číslo snímku 3">
            <a:extLst>
              <a:ext uri="{FF2B5EF4-FFF2-40B4-BE49-F238E27FC236}">
                <a16:creationId xmlns:a16="http://schemas.microsoft.com/office/drawing/2014/main" id="{7A01C881-B215-4DD3-828C-194B4C1CA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2A98127-8CFE-480B-AEB1-A98E7ABC8150}" type="slidenum">
              <a:rPr lang="cs-CZ" altLang="en-US" sz="2600">
                <a:solidFill>
                  <a:schemeClr val="bg1"/>
                </a:solidFill>
              </a:rPr>
              <a:pPr/>
              <a:t>23</a:t>
            </a:fld>
            <a:endParaRPr lang="cs-CZ" altLang="en-US" sz="2600">
              <a:solidFill>
                <a:schemeClr val="bg1"/>
              </a:solidFill>
            </a:endParaRPr>
          </a:p>
        </p:txBody>
      </p:sp>
      <p:sp>
        <p:nvSpPr>
          <p:cNvPr id="6" name="Nadpis 2">
            <a:extLst>
              <a:ext uri="{FF2B5EF4-FFF2-40B4-BE49-F238E27FC236}">
                <a16:creationId xmlns:a16="http://schemas.microsoft.com/office/drawing/2014/main" id="{7BBEF12F-246B-4E5D-8F1D-1F37133C64EA}"/>
              </a:ext>
            </a:extLst>
          </p:cNvPr>
          <p:cNvSpPr txBox="1">
            <a:spLocks/>
          </p:cNvSpPr>
          <p:nvPr/>
        </p:nvSpPr>
        <p:spPr>
          <a:xfrm>
            <a:off x="2592925" y="624110"/>
            <a:ext cx="8911687" cy="128089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/>
              <a:t>Náklady spojené se zásobami</a:t>
            </a:r>
            <a:endParaRPr lang="en-GB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Rectangle 3">
            <a:extLst>
              <a:ext uri="{FF2B5EF4-FFF2-40B4-BE49-F238E27FC236}">
                <a16:creationId xmlns:a16="http://schemas.microsoft.com/office/drawing/2014/main" id="{F29A2EF3-0071-412E-927C-CFA35E6296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38375" y="1785938"/>
            <a:ext cx="8286750" cy="4883150"/>
          </a:xfrm>
        </p:spPr>
        <p:txBody>
          <a:bodyPr>
            <a:normAutofit/>
          </a:bodyPr>
          <a:lstStyle/>
          <a:p>
            <a:pPr marL="377825" indent="-377825" algn="just">
              <a:defRPr/>
            </a:pPr>
            <a:r>
              <a:rPr lang="cs-CZ" sz="2400" u="sng" kern="1200" dirty="0"/>
              <a:t>Náklady z nedostatku</a:t>
            </a:r>
            <a:r>
              <a:rPr lang="cs-CZ" sz="2400" kern="1200" dirty="0"/>
              <a:t> (deficitu) zásoby - nestačí-li okamžitá skladová zásoba k včasnému uspokojení všech požadavků odběratelů, nastane deficit. </a:t>
            </a:r>
          </a:p>
          <a:p>
            <a:pPr marL="377825" indent="-377825" algn="just">
              <a:buNone/>
              <a:defRPr/>
            </a:pPr>
            <a:r>
              <a:rPr lang="cs-CZ" sz="2400" kern="1200" dirty="0"/>
              <a:t>	Růst nákladů se pak projeví např. zrušením nesplněné objednávky, jako ztráta objemu prodejů, většími náklady na vyřízení dodatečné objednávky apod. </a:t>
            </a:r>
          </a:p>
          <a:p>
            <a:pPr marL="377825" indent="-377825">
              <a:buNone/>
              <a:defRPr/>
            </a:pPr>
            <a:r>
              <a:rPr lang="cs-CZ" sz="2400" kern="1200" dirty="0"/>
              <a:t>	Tyto náklady se špatně odhadují, mohou být zčásti zaviněny i špatnou předpovědí poptávky aj.</a:t>
            </a:r>
          </a:p>
        </p:txBody>
      </p:sp>
      <p:sp>
        <p:nvSpPr>
          <p:cNvPr id="5" name="Zástupný symbol pro číslo snímku 3">
            <a:extLst>
              <a:ext uri="{FF2B5EF4-FFF2-40B4-BE49-F238E27FC236}">
                <a16:creationId xmlns:a16="http://schemas.microsoft.com/office/drawing/2014/main" id="{CCFF7A74-53CF-49AC-9FD1-F5ECF6D47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5D8BBB6-0C15-446F-8814-49B540B7084C}" type="slidenum">
              <a:rPr lang="cs-CZ" altLang="en-US" sz="2600">
                <a:solidFill>
                  <a:schemeClr val="bg1"/>
                </a:solidFill>
              </a:rPr>
              <a:pPr/>
              <a:t>24</a:t>
            </a:fld>
            <a:endParaRPr lang="cs-CZ" altLang="en-US" sz="2600">
              <a:solidFill>
                <a:schemeClr val="bg1"/>
              </a:solidFill>
            </a:endParaRPr>
          </a:p>
        </p:txBody>
      </p:sp>
      <p:sp>
        <p:nvSpPr>
          <p:cNvPr id="6" name="Nadpis 2">
            <a:extLst>
              <a:ext uri="{FF2B5EF4-FFF2-40B4-BE49-F238E27FC236}">
                <a16:creationId xmlns:a16="http://schemas.microsoft.com/office/drawing/2014/main" id="{32C9AF6B-B05E-4514-91AF-788E7562A606}"/>
              </a:ext>
            </a:extLst>
          </p:cNvPr>
          <p:cNvSpPr txBox="1">
            <a:spLocks/>
          </p:cNvSpPr>
          <p:nvPr/>
        </p:nvSpPr>
        <p:spPr>
          <a:xfrm>
            <a:off x="2592925" y="624110"/>
            <a:ext cx="8911687" cy="128089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/>
              <a:t>Náklady spojené se zásobami</a:t>
            </a:r>
            <a:endParaRPr lang="en-GB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4" y="2788555"/>
            <a:ext cx="8911687" cy="1280890"/>
          </a:xfrm>
        </p:spPr>
        <p:txBody>
          <a:bodyPr/>
          <a:lstStyle/>
          <a:p>
            <a:r>
              <a:rPr lang="cs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2266980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>
            <a:extLst>
              <a:ext uri="{FF2B5EF4-FFF2-40B4-BE49-F238E27FC236}">
                <a16:creationId xmlns:a16="http://schemas.microsoft.com/office/drawing/2014/main" id="{6EA22C0B-0A6D-4D84-9129-A2E8818393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09814" y="2000251"/>
            <a:ext cx="7693025" cy="3724275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alt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Zásobování jako jedna z podnikových  funkcí patří mezi nejdůležitější podnikové aktivity. </a:t>
            </a:r>
          </a:p>
          <a:p>
            <a:pPr algn="just">
              <a:buFontTx/>
              <a:buNone/>
            </a:pPr>
            <a:endParaRPr lang="cs-CZ" alt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cs-CZ" alt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Základní funkcí zásobování je: </a:t>
            </a:r>
          </a:p>
          <a:p>
            <a:pPr algn="just">
              <a:buFont typeface="Wingdings" panose="05000000000000000000" pitchFamily="2" charset="2"/>
              <a:buNone/>
            </a:pPr>
            <a:r>
              <a:rPr lang="cs-CZ" alt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	efektivní zabezpečení předpokládaného průběhu základních, pomocných a obslužných výrobních i nevýrobních procesů surovinami, materiálem a výrobky, a to v potřebném množství, sortimentu, kvalitě, času a místě. </a:t>
            </a:r>
          </a:p>
        </p:txBody>
      </p:sp>
      <p:sp>
        <p:nvSpPr>
          <p:cNvPr id="7" name="Zástupný symbol pro číslo snímku 3">
            <a:extLst>
              <a:ext uri="{FF2B5EF4-FFF2-40B4-BE49-F238E27FC236}">
                <a16:creationId xmlns:a16="http://schemas.microsoft.com/office/drawing/2014/main" id="{3CC834C4-6BB2-4095-82A9-E3E265391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CC02418-C619-46A3-BECA-DBCCCE42225D}" type="slidenum">
              <a:rPr lang="cs-CZ" altLang="en-US" sz="2600">
                <a:solidFill>
                  <a:schemeClr val="bg1"/>
                </a:solidFill>
              </a:rPr>
              <a:pPr/>
              <a:t>3</a:t>
            </a:fld>
            <a:endParaRPr lang="cs-CZ" altLang="en-US" sz="2600">
              <a:solidFill>
                <a:schemeClr val="bg1"/>
              </a:solidFill>
            </a:endParaRPr>
          </a:p>
        </p:txBody>
      </p:sp>
      <p:sp>
        <p:nvSpPr>
          <p:cNvPr id="5" name="Nadpis 2">
            <a:extLst>
              <a:ext uri="{FF2B5EF4-FFF2-40B4-BE49-F238E27FC236}">
                <a16:creationId xmlns:a16="http://schemas.microsoft.com/office/drawing/2014/main" id="{6EC7553C-C982-4E2E-B228-849129C7F0D5}"/>
              </a:ext>
            </a:extLst>
          </p:cNvPr>
          <p:cNvSpPr txBox="1">
            <a:spLocks/>
          </p:cNvSpPr>
          <p:nvPr/>
        </p:nvSpPr>
        <p:spPr>
          <a:xfrm>
            <a:off x="2592925" y="624110"/>
            <a:ext cx="8911687" cy="128089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/>
              <a:t>Zásobovací činnost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>
            <a:extLst>
              <a:ext uri="{FF2B5EF4-FFF2-40B4-BE49-F238E27FC236}">
                <a16:creationId xmlns:a16="http://schemas.microsoft.com/office/drawing/2014/main" id="{13D54E14-BEDD-44AC-8657-564AF7418E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438401" y="2071689"/>
            <a:ext cx="8086725" cy="458152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80000"/>
              </a:lnSpc>
              <a:spcBef>
                <a:spcPct val="35000"/>
              </a:spcBef>
              <a:buNone/>
            </a:pPr>
            <a:r>
              <a:rPr lang="cs-CZ" alt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Splnění zásobovací činnosti předpokládá:</a:t>
            </a:r>
          </a:p>
          <a:p>
            <a:pPr algn="just">
              <a:lnSpc>
                <a:spcPct val="80000"/>
              </a:lnSpc>
              <a:spcBef>
                <a:spcPct val="35000"/>
              </a:spcBef>
            </a:pPr>
            <a:r>
              <a:rPr lang="cs-CZ" alt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 nejpřesněji a včas zjišťovat budoucí předpokládanou spotřebu materiálu,</a:t>
            </a:r>
          </a:p>
          <a:p>
            <a:pPr algn="just">
              <a:lnSpc>
                <a:spcPct val="80000"/>
              </a:lnSpc>
              <a:spcBef>
                <a:spcPct val="35000"/>
              </a:spcBef>
            </a:pPr>
            <a:r>
              <a:rPr lang="cs-CZ" alt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systematicky zjišťovat  potenciální disponibilní zdroje  pro uspokojování těchto potřeb,</a:t>
            </a:r>
          </a:p>
          <a:p>
            <a:pPr>
              <a:lnSpc>
                <a:spcPct val="80000"/>
              </a:lnSpc>
              <a:spcBef>
                <a:spcPct val="35000"/>
              </a:spcBef>
            </a:pPr>
            <a:r>
              <a:rPr lang="cs-CZ" alt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úplně a včas projednávat a užívat smlouvy o ekonomicky efektivních dodávkách, </a:t>
            </a:r>
          </a:p>
          <a:p>
            <a:pPr algn="just">
              <a:lnSpc>
                <a:spcPct val="80000"/>
              </a:lnSpc>
              <a:spcBef>
                <a:spcPct val="35000"/>
              </a:spcBef>
            </a:pPr>
            <a:r>
              <a:rPr lang="cs-CZ" alt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systematicky sledovat a regulovat stav zásob </a:t>
            </a:r>
            <a:br>
              <a:rPr lang="cs-CZ" alt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cs-CZ" alt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 zabezpečovat jejich co nejefektivnější využití,</a:t>
            </a:r>
          </a:p>
          <a:p>
            <a:pPr algn="just">
              <a:lnSpc>
                <a:spcPct val="80000"/>
              </a:lnSpc>
              <a:spcBef>
                <a:spcPct val="35000"/>
              </a:spcBef>
            </a:pPr>
            <a:r>
              <a:rPr lang="cs-CZ" alt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pružně realizovat operativní zásahy v případě ohrožení uspokojování vnitropodnikových potřeb.</a:t>
            </a:r>
          </a:p>
        </p:txBody>
      </p:sp>
      <p:sp>
        <p:nvSpPr>
          <p:cNvPr id="7" name="Zástupný symbol pro číslo snímku 3">
            <a:extLst>
              <a:ext uri="{FF2B5EF4-FFF2-40B4-BE49-F238E27FC236}">
                <a16:creationId xmlns:a16="http://schemas.microsoft.com/office/drawing/2014/main" id="{A99969E7-BE11-4B80-A052-B824E3BF1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788F30F-ED0B-421C-96FD-F1F46047F7BB}" type="slidenum">
              <a:rPr lang="cs-CZ" altLang="en-US" sz="2600">
                <a:solidFill>
                  <a:schemeClr val="bg1"/>
                </a:solidFill>
              </a:rPr>
              <a:pPr/>
              <a:t>4</a:t>
            </a:fld>
            <a:endParaRPr lang="cs-CZ" altLang="en-US" sz="2600">
              <a:solidFill>
                <a:schemeClr val="bg1"/>
              </a:solidFill>
            </a:endParaRPr>
          </a:p>
        </p:txBody>
      </p:sp>
      <p:sp>
        <p:nvSpPr>
          <p:cNvPr id="5" name="Nadpis 2">
            <a:extLst>
              <a:ext uri="{FF2B5EF4-FFF2-40B4-BE49-F238E27FC236}">
                <a16:creationId xmlns:a16="http://schemas.microsoft.com/office/drawing/2014/main" id="{B29FA5EB-A47C-402F-93F7-BFFF36F23311}"/>
              </a:ext>
            </a:extLst>
          </p:cNvPr>
          <p:cNvSpPr txBox="1">
            <a:spLocks/>
          </p:cNvSpPr>
          <p:nvPr/>
        </p:nvSpPr>
        <p:spPr>
          <a:xfrm>
            <a:off x="2592925" y="624110"/>
            <a:ext cx="8911687" cy="128089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/>
              <a:t>Zásobovací činnost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>
            <a:extLst>
              <a:ext uri="{FF2B5EF4-FFF2-40B4-BE49-F238E27FC236}">
                <a16:creationId xmlns:a16="http://schemas.microsoft.com/office/drawing/2014/main" id="{13D54E14-BEDD-44AC-8657-564AF7418E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438401" y="2071689"/>
            <a:ext cx="8086725" cy="4581525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ct val="35000"/>
              </a:spcBef>
            </a:pPr>
            <a:r>
              <a:rPr lang="cs-CZ" sz="2400" dirty="0">
                <a:solidFill>
                  <a:schemeClr val="tx1"/>
                </a:solidFill>
              </a:rPr>
              <a:t>Zásoba je funkčním zbožím nacházejícím se v materiálovém toku.</a:t>
            </a:r>
          </a:p>
          <a:p>
            <a:pPr>
              <a:lnSpc>
                <a:spcPct val="80000"/>
              </a:lnSpc>
              <a:spcBef>
                <a:spcPct val="35000"/>
              </a:spcBef>
            </a:pPr>
            <a:r>
              <a:rPr lang="cs-CZ" sz="2400" dirty="0">
                <a:solidFill>
                  <a:schemeClr val="tx1"/>
                </a:solidFill>
              </a:rPr>
              <a:t>Zásoby vyrovnávají rozdíly v rychlostech sousedních článků řetězce, tlumí nejistoty.</a:t>
            </a:r>
          </a:p>
          <a:p>
            <a:pPr>
              <a:lnSpc>
                <a:spcPct val="80000"/>
              </a:lnSpc>
              <a:spcBef>
                <a:spcPct val="35000"/>
              </a:spcBef>
            </a:pPr>
            <a:r>
              <a:rPr lang="cs-CZ" altLang="en-US" sz="2400" dirty="0">
                <a:solidFill>
                  <a:schemeClr val="tx1"/>
                </a:solidFill>
              </a:rPr>
              <a:t>Zásoby rozpojují přísun a odsun zboží (nabídku a poptávku) na určitém místě materiálového toku a zachycují tak případné vzájemné rozdíly v rychlosti proudění těchto dvou toků.</a:t>
            </a:r>
          </a:p>
          <a:p>
            <a:pPr>
              <a:lnSpc>
                <a:spcPct val="80000"/>
              </a:lnSpc>
              <a:spcBef>
                <a:spcPct val="35000"/>
              </a:spcBef>
            </a:pPr>
            <a:r>
              <a:rPr lang="cs-CZ" sz="2400" dirty="0">
                <a:solidFill>
                  <a:schemeClr val="tx1"/>
                </a:solidFill>
              </a:rPr>
              <a:t>Základní funkcí zásoby je tedy rozpojení přísunu a odsunu zboží (viz následující obrázek).</a:t>
            </a:r>
          </a:p>
          <a:p>
            <a:pPr>
              <a:lnSpc>
                <a:spcPct val="80000"/>
              </a:lnSpc>
              <a:spcBef>
                <a:spcPct val="35000"/>
              </a:spcBef>
            </a:pPr>
            <a:endParaRPr lang="cs-CZ" altLang="en-US" sz="2400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spcBef>
                <a:spcPct val="35000"/>
              </a:spcBef>
            </a:pPr>
            <a:endParaRPr lang="cs-CZ" altLang="en-US" sz="2400" dirty="0"/>
          </a:p>
        </p:txBody>
      </p:sp>
      <p:sp>
        <p:nvSpPr>
          <p:cNvPr id="7" name="Zástupný symbol pro číslo snímku 3">
            <a:extLst>
              <a:ext uri="{FF2B5EF4-FFF2-40B4-BE49-F238E27FC236}">
                <a16:creationId xmlns:a16="http://schemas.microsoft.com/office/drawing/2014/main" id="{A99969E7-BE11-4B80-A052-B824E3BF1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788F30F-ED0B-421C-96FD-F1F46047F7BB}" type="slidenum">
              <a:rPr lang="cs-CZ" altLang="en-US" sz="2600">
                <a:solidFill>
                  <a:schemeClr val="bg1"/>
                </a:solidFill>
              </a:rPr>
              <a:pPr/>
              <a:t>5</a:t>
            </a:fld>
            <a:endParaRPr lang="cs-CZ" altLang="en-US" sz="2600">
              <a:solidFill>
                <a:schemeClr val="bg1"/>
              </a:solidFill>
            </a:endParaRPr>
          </a:p>
        </p:txBody>
      </p:sp>
      <p:sp>
        <p:nvSpPr>
          <p:cNvPr id="5" name="Nadpis 2">
            <a:extLst>
              <a:ext uri="{FF2B5EF4-FFF2-40B4-BE49-F238E27FC236}">
                <a16:creationId xmlns:a16="http://schemas.microsoft.com/office/drawing/2014/main" id="{B29FA5EB-A47C-402F-93F7-BFFF36F23311}"/>
              </a:ext>
            </a:extLst>
          </p:cNvPr>
          <p:cNvSpPr txBox="1">
            <a:spLocks/>
          </p:cNvSpPr>
          <p:nvPr/>
        </p:nvSpPr>
        <p:spPr>
          <a:xfrm>
            <a:off x="2592925" y="624110"/>
            <a:ext cx="8911687" cy="128089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/>
              <a:t>Funkce zásob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47584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7" descr="08-09">
            <a:extLst>
              <a:ext uri="{FF2B5EF4-FFF2-40B4-BE49-F238E27FC236}">
                <a16:creationId xmlns:a16="http://schemas.microsoft.com/office/drawing/2014/main" id="{8A7E4C55-49AB-46B8-87E9-F8389460CC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250" y="2143126"/>
            <a:ext cx="8070850" cy="421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ástupný symbol pro číslo snímku 3">
            <a:extLst>
              <a:ext uri="{FF2B5EF4-FFF2-40B4-BE49-F238E27FC236}">
                <a16:creationId xmlns:a16="http://schemas.microsoft.com/office/drawing/2014/main" id="{07648AE4-481F-4A6F-AE8F-693A77446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3701BBA-269A-49D6-A038-9E6AF46A43B0}" type="slidenum">
              <a:rPr lang="cs-CZ" altLang="en-US" sz="2600">
                <a:solidFill>
                  <a:schemeClr val="bg1"/>
                </a:solidFill>
              </a:rPr>
              <a:pPr/>
              <a:t>6</a:t>
            </a:fld>
            <a:endParaRPr lang="cs-CZ" altLang="en-US" sz="2600">
              <a:solidFill>
                <a:schemeClr val="bg1"/>
              </a:solidFill>
            </a:endParaRPr>
          </a:p>
        </p:txBody>
      </p:sp>
      <p:sp>
        <p:nvSpPr>
          <p:cNvPr id="5" name="Nadpis 2">
            <a:extLst>
              <a:ext uri="{FF2B5EF4-FFF2-40B4-BE49-F238E27FC236}">
                <a16:creationId xmlns:a16="http://schemas.microsoft.com/office/drawing/2014/main" id="{7FD5AB0C-B2F4-40B0-ADB5-2BA4718CD583}"/>
              </a:ext>
            </a:extLst>
          </p:cNvPr>
          <p:cNvSpPr txBox="1">
            <a:spLocks/>
          </p:cNvSpPr>
          <p:nvPr/>
        </p:nvSpPr>
        <p:spPr>
          <a:xfrm>
            <a:off x="2592925" y="624110"/>
            <a:ext cx="8911687" cy="128089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/>
              <a:t>Funkce zásob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>
            <a:extLst>
              <a:ext uri="{FF2B5EF4-FFF2-40B4-BE49-F238E27FC236}">
                <a16:creationId xmlns:a16="http://schemas.microsoft.com/office/drawing/2014/main" id="{0EEB81B7-1B83-40BD-9698-D356DF4240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81251" y="1785938"/>
            <a:ext cx="7800975" cy="4876800"/>
          </a:xfrm>
        </p:spPr>
        <p:txBody>
          <a:bodyPr>
            <a:normAutofit/>
          </a:bodyPr>
          <a:lstStyle/>
          <a:p>
            <a:pPr marL="609600" indent="-609600" algn="just"/>
            <a:r>
              <a:rPr lang="cs-CZ" altLang="en-US" sz="2400" i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Pozitivní</a:t>
            </a:r>
            <a:r>
              <a:rPr lang="cs-CZ" alt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– slouží k řešení nesouladu (místního, časového, kapacitního a sortimentního) mezi výrobou a spotřebou, ke krytí výkyvů v poptávce a poruch.</a:t>
            </a:r>
          </a:p>
          <a:p>
            <a:pPr marL="609600" indent="-609600" algn="just"/>
            <a:r>
              <a:rPr lang="cs-CZ" altLang="en-US" sz="2400" i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Negativní</a:t>
            </a:r>
            <a:r>
              <a:rPr lang="cs-CZ" altLang="en-US" sz="2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–</a:t>
            </a:r>
            <a:r>
              <a:rPr lang="cs-CZ" alt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zásoby v sobě vážou kapitál, jsou spojeny s určitou výší rizika a nákladů, mohou ohrožovat likviditu podniku. Zabírají skladovací plochy a mohou se stát zastaralými.</a:t>
            </a:r>
          </a:p>
        </p:txBody>
      </p:sp>
      <p:sp>
        <p:nvSpPr>
          <p:cNvPr id="7" name="Zástupný symbol pro číslo snímku 3">
            <a:extLst>
              <a:ext uri="{FF2B5EF4-FFF2-40B4-BE49-F238E27FC236}">
                <a16:creationId xmlns:a16="http://schemas.microsoft.com/office/drawing/2014/main" id="{6629E816-7981-42DA-9087-1C6A9FA46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09C046E-50DF-4743-BF55-709068143CD7}" type="slidenum">
              <a:rPr lang="cs-CZ" altLang="en-US" sz="2600">
                <a:solidFill>
                  <a:schemeClr val="bg1"/>
                </a:solidFill>
              </a:rPr>
              <a:pPr/>
              <a:t>7</a:t>
            </a:fld>
            <a:endParaRPr lang="cs-CZ" altLang="en-US" sz="2600">
              <a:solidFill>
                <a:schemeClr val="bg1"/>
              </a:solidFill>
            </a:endParaRPr>
          </a:p>
        </p:txBody>
      </p:sp>
      <p:sp>
        <p:nvSpPr>
          <p:cNvPr id="5" name="Nadpis 2">
            <a:extLst>
              <a:ext uri="{FF2B5EF4-FFF2-40B4-BE49-F238E27FC236}">
                <a16:creationId xmlns:a16="http://schemas.microsoft.com/office/drawing/2014/main" id="{DD3A2A4B-2FFC-4D83-90E7-775E0D42313C}"/>
              </a:ext>
            </a:extLst>
          </p:cNvPr>
          <p:cNvSpPr txBox="1">
            <a:spLocks/>
          </p:cNvSpPr>
          <p:nvPr/>
        </p:nvSpPr>
        <p:spPr>
          <a:xfrm>
            <a:off x="2592925" y="624110"/>
            <a:ext cx="8911687" cy="128089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/>
              <a:t>Funkce zásob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>
            <a:extLst>
              <a:ext uri="{FF2B5EF4-FFF2-40B4-BE49-F238E27FC236}">
                <a16:creationId xmlns:a16="http://schemas.microsoft.com/office/drawing/2014/main" id="{2286363B-2288-411B-A286-FA5CD59B66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95563" y="2214564"/>
            <a:ext cx="7429500" cy="438308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Dle místa:</a:t>
            </a:r>
          </a:p>
          <a:p>
            <a:pPr algn="just"/>
            <a:r>
              <a:rPr lang="cs-CZ" altLang="en-US" sz="2400" u="sng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zásoby ve sféře výroby</a:t>
            </a:r>
            <a:r>
              <a:rPr lang="cs-CZ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- zásoby předvýrobní, výrobní (</a:t>
            </a:r>
            <a:r>
              <a:rPr lang="cs-CZ" altLang="en-US" sz="2400" i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rozpracovaná a nedokončená výroba</a:t>
            </a:r>
            <a:r>
              <a:rPr lang="cs-CZ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) a hotových výrobků.</a:t>
            </a:r>
          </a:p>
          <a:p>
            <a:pPr>
              <a:buFontTx/>
              <a:buNone/>
            </a:pPr>
            <a:endParaRPr lang="cs-CZ" altLang="en-US" sz="2400" dirty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</a:endParaRPr>
          </a:p>
          <a:p>
            <a:r>
              <a:rPr lang="cs-CZ" altLang="en-US" sz="2400" u="sng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zásoby ve sféře oběhu</a:t>
            </a:r>
          </a:p>
          <a:p>
            <a:pPr>
              <a:buFontTx/>
              <a:buNone/>
            </a:pPr>
            <a:endParaRPr lang="cs-CZ" altLang="en-US" sz="2400" dirty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</a:endParaRPr>
          </a:p>
          <a:p>
            <a:r>
              <a:rPr lang="cs-CZ" altLang="en-US" sz="2400" u="sng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zásoby ve sféře spotřeby </a:t>
            </a:r>
          </a:p>
        </p:txBody>
      </p:sp>
      <p:sp>
        <p:nvSpPr>
          <p:cNvPr id="7" name="Zástupný symbol pro číslo snímku 3">
            <a:extLst>
              <a:ext uri="{FF2B5EF4-FFF2-40B4-BE49-F238E27FC236}">
                <a16:creationId xmlns:a16="http://schemas.microsoft.com/office/drawing/2014/main" id="{CD8D389F-0735-445A-BC2C-1D592ECDB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FA7A3E9-7BF4-4BC6-8F77-2C85182F6EE6}" type="slidenum">
              <a:rPr lang="cs-CZ" altLang="en-US" sz="2600">
                <a:solidFill>
                  <a:schemeClr val="bg1"/>
                </a:solidFill>
              </a:rPr>
              <a:pPr/>
              <a:t>8</a:t>
            </a:fld>
            <a:endParaRPr lang="cs-CZ" altLang="en-US" sz="2600">
              <a:solidFill>
                <a:schemeClr val="bg1"/>
              </a:solidFill>
            </a:endParaRPr>
          </a:p>
        </p:txBody>
      </p:sp>
      <p:sp>
        <p:nvSpPr>
          <p:cNvPr id="5" name="Nadpis 2">
            <a:extLst>
              <a:ext uri="{FF2B5EF4-FFF2-40B4-BE49-F238E27FC236}">
                <a16:creationId xmlns:a16="http://schemas.microsoft.com/office/drawing/2014/main" id="{DD7B9899-4CC6-4496-9AF5-E601E39F8DB2}"/>
              </a:ext>
            </a:extLst>
          </p:cNvPr>
          <p:cNvSpPr txBox="1">
            <a:spLocks/>
          </p:cNvSpPr>
          <p:nvPr/>
        </p:nvSpPr>
        <p:spPr>
          <a:xfrm>
            <a:off x="2592925" y="624110"/>
            <a:ext cx="8911687" cy="128089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/>
              <a:t>Klasifikace zásob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>
            <a:extLst>
              <a:ext uri="{FF2B5EF4-FFF2-40B4-BE49-F238E27FC236}">
                <a16:creationId xmlns:a16="http://schemas.microsoft.com/office/drawing/2014/main" id="{8BDC2E62-D90B-43E4-976F-73D6CB8243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09814" y="1928814"/>
            <a:ext cx="8072437" cy="4740275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  <a:defRPr/>
            </a:pPr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itchFamily="18" charset="0"/>
              </a:rPr>
              <a:t>Dle funkce I:</a:t>
            </a:r>
          </a:p>
          <a:p>
            <a:pPr marL="355600" indent="-355600">
              <a:lnSpc>
                <a:spcPct val="80000"/>
              </a:lnSpc>
              <a:defRPr/>
            </a:pPr>
            <a:r>
              <a:rPr lang="cs-CZ" sz="2400" u="sng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itchFamily="18" charset="0"/>
              </a:rPr>
              <a:t>v logistickém kanálu</a:t>
            </a:r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itchFamily="18" charset="0"/>
              </a:rPr>
              <a:t> (zásoby rozpracovanosti) - jde o nedokončené výrobky dosud ve zpracování, obsahuje vyrovnávací zásoby mezi pracovišti nebo v mezioperačních skladech,</a:t>
            </a:r>
          </a:p>
          <a:p>
            <a:pPr marL="355600" indent="-355600" algn="just">
              <a:lnSpc>
                <a:spcPct val="80000"/>
              </a:lnSpc>
              <a:defRPr/>
            </a:pPr>
            <a:r>
              <a:rPr lang="cs-CZ" sz="2400" u="sng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itchFamily="18" charset="0"/>
              </a:rPr>
              <a:t>rozpojovací,</a:t>
            </a:r>
          </a:p>
          <a:p>
            <a:pPr marL="1435100" lvl="2" indent="-354013" algn="just">
              <a:lnSpc>
                <a:spcPct val="80000"/>
              </a:lnSpc>
              <a:buFontTx/>
              <a:buChar char="o"/>
              <a:defRPr/>
            </a:pPr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itchFamily="18" charset="0"/>
              </a:rPr>
              <a:t>obratové,</a:t>
            </a:r>
          </a:p>
          <a:p>
            <a:pPr marL="1435100" lvl="2" indent="-354013" algn="just">
              <a:lnSpc>
                <a:spcPct val="80000"/>
              </a:lnSpc>
              <a:buFontTx/>
              <a:buChar char="o"/>
              <a:defRPr/>
            </a:pPr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itchFamily="18" charset="0"/>
              </a:rPr>
              <a:t>pojistné.</a:t>
            </a:r>
          </a:p>
          <a:p>
            <a:pPr marL="355600" indent="-355600" algn="just">
              <a:lnSpc>
                <a:spcPct val="80000"/>
              </a:lnSpc>
              <a:defRPr/>
            </a:pPr>
            <a:r>
              <a:rPr lang="cs-CZ" sz="2400" u="sng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itchFamily="18" charset="0"/>
              </a:rPr>
              <a:t>technologické zásoby</a:t>
            </a:r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itchFamily="18" charset="0"/>
              </a:rPr>
              <a:t> – zásoby, které před expedicí či dalším zpracováním potřebují určitou dobu uskladnění, aby získaly požadované vlastnosti.</a:t>
            </a:r>
          </a:p>
        </p:txBody>
      </p:sp>
      <p:sp>
        <p:nvSpPr>
          <p:cNvPr id="7" name="Zástupný symbol pro číslo snímku 3">
            <a:extLst>
              <a:ext uri="{FF2B5EF4-FFF2-40B4-BE49-F238E27FC236}">
                <a16:creationId xmlns:a16="http://schemas.microsoft.com/office/drawing/2014/main" id="{5C4460A8-8005-4CCC-BD1B-7F1BACD7B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F7C2D94-ABA4-439D-88C6-98DA436B3424}" type="slidenum">
              <a:rPr lang="cs-CZ" altLang="en-US" sz="2600">
                <a:solidFill>
                  <a:schemeClr val="bg1"/>
                </a:solidFill>
              </a:rPr>
              <a:pPr/>
              <a:t>9</a:t>
            </a:fld>
            <a:endParaRPr lang="cs-CZ" altLang="en-US" sz="2600">
              <a:solidFill>
                <a:schemeClr val="bg1"/>
              </a:solidFill>
            </a:endParaRPr>
          </a:p>
        </p:txBody>
      </p:sp>
      <p:sp>
        <p:nvSpPr>
          <p:cNvPr id="5" name="Nadpis 2">
            <a:extLst>
              <a:ext uri="{FF2B5EF4-FFF2-40B4-BE49-F238E27FC236}">
                <a16:creationId xmlns:a16="http://schemas.microsoft.com/office/drawing/2014/main" id="{8D751A82-51AD-4E34-9E7F-D54F0D1579A4}"/>
              </a:ext>
            </a:extLst>
          </p:cNvPr>
          <p:cNvSpPr txBox="1">
            <a:spLocks/>
          </p:cNvSpPr>
          <p:nvPr/>
        </p:nvSpPr>
        <p:spPr>
          <a:xfrm>
            <a:off x="2592925" y="624110"/>
            <a:ext cx="8911687" cy="128089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/>
              <a:t>Klasifikace zásob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ndara">
      <a:majorFont>
        <a:latin typeface="Candara" panose="020E0502030303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ndara" panose="020E0502030303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1968</TotalTime>
  <Words>1246</Words>
  <Application>Microsoft Office PowerPoint</Application>
  <PresentationFormat>Širokoúhlá obrazovka</PresentationFormat>
  <Paragraphs>166</Paragraphs>
  <Slides>25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5" baseType="lpstr">
      <vt:lpstr>Candara </vt:lpstr>
      <vt:lpstr>Arial</vt:lpstr>
      <vt:lpstr>Calibri</vt:lpstr>
      <vt:lpstr>Candara</vt:lpstr>
      <vt:lpstr>Times New Roman</vt:lpstr>
      <vt:lpstr>Times New Roman CE</vt:lpstr>
      <vt:lpstr>Wingdings</vt:lpstr>
      <vt:lpstr>Wingdings 3</vt:lpstr>
      <vt:lpstr>Stébla</vt:lpstr>
      <vt:lpstr>Rovnice</vt:lpstr>
      <vt:lpstr>Teorie zásob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Děkuji za pozornost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Online porada katedry</dc:title>
  <dc:creator>HP</dc:creator>
  <cp:lastModifiedBy>adm</cp:lastModifiedBy>
  <cp:revision>209</cp:revision>
  <dcterms:created xsi:type="dcterms:W3CDTF">2020-03-28T06:30:00Z</dcterms:created>
  <dcterms:modified xsi:type="dcterms:W3CDTF">2020-10-16T10:27:09Z</dcterms:modified>
</cp:coreProperties>
</file>