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355" r:id="rId3"/>
    <p:sldId id="504" r:id="rId4"/>
    <p:sldId id="526" r:id="rId5"/>
    <p:sldId id="527" r:id="rId6"/>
    <p:sldId id="528" r:id="rId7"/>
    <p:sldId id="529" r:id="rId8"/>
    <p:sldId id="530" r:id="rId9"/>
    <p:sldId id="531" r:id="rId10"/>
    <p:sldId id="532" r:id="rId11"/>
    <p:sldId id="533" r:id="rId12"/>
    <p:sldId id="534" r:id="rId13"/>
    <p:sldId id="535" r:id="rId14"/>
    <p:sldId id="536" r:id="rId15"/>
    <p:sldId id="398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49" r:id="rId29"/>
    <p:sldId id="550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gram" id="{B20B75ED-E5EF-4BE9-A8D7-09261B6FCCF4}">
          <p14:sldIdLst>
            <p14:sldId id="256"/>
            <p14:sldId id="355"/>
          </p14:sldIdLst>
        </p14:section>
        <p14:section name="Text" id="{12B29D4E-990A-45C8-9BCC-382D1F486A5F}">
          <p14:sldIdLst>
            <p14:sldId id="504"/>
            <p14:sldId id="526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398"/>
            <p14:sldId id="537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13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>
        <p:guide orient="horz" pos="3113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F11FC-1254-4419-9216-DCE99696AC15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3F66-A8E6-4A52-AC46-F410F74EB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7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81CAD34-8806-474B-87AD-EC20875C1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6CA812-A69B-43B2-B00E-FE885AC1AB24}" type="slidenum">
              <a:rPr lang="cs-CZ" altLang="en-US" sz="1000" b="0">
                <a:latin typeface="Times New Roman" panose="02020603050405020304" pitchFamily="18" charset="0"/>
              </a:rPr>
              <a:pPr/>
              <a:t>2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6F5DDB5-BE0A-4316-A88D-72CB48E942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 cap="flat"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3B80F32-1400-44BE-A86E-12E8B7DB9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 CE" panose="02020603050405020304" pitchFamily="18" charset="0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E5F86FE4-56E8-4720-94F5-F920BE168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6938" y="5016500"/>
            <a:ext cx="884237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69708FAA-EB5A-4734-BB68-CA7810CE1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9375" y="5016500"/>
            <a:ext cx="565150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A29CDD18-24A3-4BB9-BF02-F62E9CCAE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188" y="5405438"/>
            <a:ext cx="534987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146814E1-1942-4F6C-AEAE-75833B926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5575" y="5329238"/>
            <a:ext cx="684213" cy="228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C567CCD-5E02-453E-B72E-83015B94D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7C57AF-C007-4A2B-9EBB-B012C8113244}" type="slidenum">
              <a:rPr lang="fi-FI" altLang="en-US" sz="1000"/>
              <a:pPr>
                <a:spcBef>
                  <a:spcPct val="0"/>
                </a:spcBef>
              </a:pPr>
              <a:t>15</a:t>
            </a:fld>
            <a:endParaRPr lang="fi-FI" altLang="en-US" sz="10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32DAE53-33ED-4D6F-A5D6-73AEAAF357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44E9CF5-539B-4F9A-BD65-34E26A342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BC7334-A435-4D56-8E4B-6462DAEBAF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743EAC-AEB5-404A-AA2C-538247F73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DC0FF0-6C04-4DDA-BD86-38DF3FFA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C07C1F7-61A1-4776-B421-8855554645D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9485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Objednací systémy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4</a:t>
            </a:r>
          </a:p>
        </p:txBody>
      </p:sp>
    </p:spTree>
    <p:extLst>
      <p:ext uri="{BB962C8B-B14F-4D97-AF65-F5344CB8AC3E}">
        <p14:creationId xmlns:p14="http://schemas.microsoft.com/office/powerpoint/2010/main" val="14761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en-US" sz="2600" dirty="0"/>
              <a:t>Systém B, S:</a:t>
            </a:r>
          </a:p>
          <a:p>
            <a:r>
              <a:rPr lang="cs-CZ" altLang="en-US" sz="2600" dirty="0"/>
              <a:t>shoduje se se systémem </a:t>
            </a:r>
            <a:r>
              <a:rPr lang="cs-CZ" altLang="en-US" sz="2600" i="1" dirty="0"/>
              <a:t>(B, Q)</a:t>
            </a:r>
            <a:r>
              <a:rPr lang="cs-CZ" altLang="en-US" sz="2600" dirty="0"/>
              <a:t> s tím rozdílem, že se neobjednává pevné množství </a:t>
            </a:r>
            <a:r>
              <a:rPr lang="cs-CZ" altLang="en-US" sz="2600" i="1" dirty="0"/>
              <a:t>(Q)</a:t>
            </a:r>
            <a:r>
              <a:rPr lang="cs-CZ" altLang="en-US" sz="2600" dirty="0"/>
              <a:t>, ale že se vždy objednává do cílové úrovně </a:t>
            </a:r>
            <a:r>
              <a:rPr lang="cs-CZ" altLang="en-US" sz="2600" i="1" dirty="0"/>
              <a:t>(S)</a:t>
            </a:r>
            <a:r>
              <a:rPr lang="cs-CZ" altLang="en-US" sz="2600" dirty="0"/>
              <a:t>,</a:t>
            </a:r>
          </a:p>
          <a:p>
            <a:r>
              <a:rPr lang="cs-CZ" altLang="en-US" sz="2600" dirty="0"/>
              <a:t>v tomto systému se stanoví úroveň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jako u systému </a:t>
            </a:r>
            <a:r>
              <a:rPr lang="cs-CZ" altLang="en-US" sz="2600" i="1" dirty="0"/>
              <a:t>(B, Q),</a:t>
            </a:r>
          </a:p>
          <a:p>
            <a:r>
              <a:rPr lang="cs-CZ" altLang="en-US" sz="2600" dirty="0"/>
              <a:t>cílová úroveň </a:t>
            </a:r>
            <a:r>
              <a:rPr lang="cs-CZ" altLang="en-US" sz="2600" i="1" dirty="0"/>
              <a:t>(S)</a:t>
            </a:r>
            <a:r>
              <a:rPr lang="cs-CZ" altLang="en-US" sz="2600" dirty="0"/>
              <a:t> se vypočte jako součet objednací úrovně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a velikosti dávky </a:t>
            </a:r>
            <a:r>
              <a:rPr lang="cs-CZ" altLang="en-US" sz="2600" i="1" dirty="0"/>
              <a:t>(Q)</a:t>
            </a:r>
            <a:r>
              <a:rPr lang="cs-CZ" altLang="en-US" sz="2600" dirty="0"/>
              <a:t>,</a:t>
            </a:r>
          </a:p>
          <a:p>
            <a:r>
              <a:rPr lang="cs-CZ" altLang="en-US" sz="2600" dirty="0"/>
              <a:t>platí: </a:t>
            </a:r>
            <a:r>
              <a:rPr lang="cs-CZ" altLang="en-US" sz="2600" i="1" dirty="0"/>
              <a:t>S = B + Q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057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altLang="en-US" sz="3400" dirty="0"/>
              <a:t>Systém s, Q:</a:t>
            </a:r>
          </a:p>
          <a:p>
            <a:r>
              <a:rPr lang="cs-CZ" altLang="en-US" sz="3400" dirty="0"/>
              <a:t>vyznačuje se objednací úrovní </a:t>
            </a:r>
            <a:r>
              <a:rPr lang="cs-CZ" altLang="en-US" sz="3400" i="1" dirty="0"/>
              <a:t>(s)</a:t>
            </a:r>
            <a:r>
              <a:rPr lang="cs-CZ" altLang="en-US" sz="3400" dirty="0"/>
              <a:t> s pevným okamžikem objednání a pevným objednacím množstvím </a:t>
            </a:r>
            <a:r>
              <a:rPr lang="cs-CZ" altLang="en-US" sz="3400" i="1" dirty="0"/>
              <a:t>(Q)</a:t>
            </a:r>
            <a:r>
              <a:rPr lang="cs-CZ" altLang="en-US" sz="3400" dirty="0"/>
              <a:t>,</a:t>
            </a:r>
          </a:p>
          <a:p>
            <a:r>
              <a:rPr lang="cs-CZ" altLang="en-US" sz="3400" dirty="0"/>
              <a:t>na rozdíl od </a:t>
            </a:r>
            <a:r>
              <a:rPr lang="cs-CZ" altLang="en-US" sz="3400" i="1" dirty="0"/>
              <a:t>(B)</a:t>
            </a:r>
            <a:r>
              <a:rPr lang="cs-CZ" altLang="en-US" sz="3400" dirty="0"/>
              <a:t> systémů, u nichž se provádí akce ihned po dosažení nebo podkročení objednací úrovně </a:t>
            </a:r>
            <a:r>
              <a:rPr lang="cs-CZ" altLang="en-US" sz="3400" i="1" dirty="0"/>
              <a:t>(B)</a:t>
            </a:r>
            <a:r>
              <a:rPr lang="cs-CZ" altLang="en-US" sz="3400" dirty="0"/>
              <a:t>, je u </a:t>
            </a:r>
            <a:r>
              <a:rPr lang="cs-CZ" altLang="en-US" sz="3400" i="1" dirty="0"/>
              <a:t>(s)</a:t>
            </a:r>
            <a:r>
              <a:rPr lang="cs-CZ" altLang="en-US" sz="3400" dirty="0"/>
              <a:t> systémů testován vztah výše zásoby a objednací úrovně pouze periodicky,</a:t>
            </a:r>
          </a:p>
          <a:p>
            <a:r>
              <a:rPr lang="cs-CZ" altLang="en-US" sz="3400" dirty="0"/>
              <a:t>u systémů s periodickou kontrolou zásoby je čas, který uplyne od prvního podkročení objednací úrovně </a:t>
            </a:r>
            <a:r>
              <a:rPr lang="cs-CZ" altLang="en-US" sz="3400" i="1" dirty="0"/>
              <a:t>(B)</a:t>
            </a:r>
            <a:r>
              <a:rPr lang="cs-CZ" altLang="en-US" sz="3400" dirty="0"/>
              <a:t> do okamžiku nejbližší kontroly, náhodný, v průměru se rovná polovině kontrolního intervalu </a:t>
            </a:r>
            <a:r>
              <a:rPr lang="cs-CZ" altLang="en-US" sz="3400" i="1" dirty="0"/>
              <a:t>(I)</a:t>
            </a:r>
            <a:r>
              <a:rPr lang="cs-CZ" altLang="en-US" sz="3400" dirty="0"/>
              <a:t>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374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en-US" sz="2600" dirty="0"/>
              <a:t>Systém s, Q:</a:t>
            </a:r>
          </a:p>
          <a:p>
            <a:r>
              <a:rPr lang="cs-CZ" altLang="en-US" sz="2600" dirty="0"/>
              <a:t>aby byl signál o potřebě objednat vydáván při výši dispoziční zásoby v průměru rovné </a:t>
            </a:r>
            <a:r>
              <a:rPr lang="cs-CZ" altLang="en-US" sz="2600" i="1" dirty="0"/>
              <a:t>d · L + </a:t>
            </a:r>
            <a:r>
              <a:rPr lang="cs-CZ" altLang="en-US" sz="2600" i="1" dirty="0" err="1"/>
              <a:t>Zp</a:t>
            </a:r>
            <a:r>
              <a:rPr lang="cs-CZ" altLang="en-US" sz="2600" dirty="0"/>
              <a:t>, je třeba oproti tomuto průměru zvýšit objednací úroveň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o očekávanou velikost poptávky,</a:t>
            </a:r>
          </a:p>
          <a:p>
            <a:r>
              <a:rPr lang="cs-CZ" altLang="en-US" sz="2600" dirty="0"/>
              <a:t>objednací úroveň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musí být proto dimenzována tak, aby dispoziční zásoba měla při vydání signálu v průměru velikost:</a:t>
            </a:r>
          </a:p>
          <a:p>
            <a:pPr algn="just">
              <a:lnSpc>
                <a:spcPct val="90000"/>
              </a:lnSpc>
              <a:buClrTx/>
              <a:buSzTx/>
              <a:buFont typeface="Wingdings" panose="05000000000000000000" pitchFamily="2" charset="2"/>
              <a:buNone/>
            </a:pPr>
            <a:r>
              <a:rPr lang="cs-CZ" altLang="en-US" sz="2600" i="1" dirty="0"/>
              <a:t>	s = d · (L + 0,7 · I) + </a:t>
            </a:r>
            <a:r>
              <a:rPr lang="cs-CZ" altLang="en-US" sz="2600" i="1" dirty="0" err="1"/>
              <a:t>Zp</a:t>
            </a:r>
            <a:endParaRPr lang="cs-CZ" altLang="en-US" sz="2600" i="1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91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en-US" sz="2600" dirty="0"/>
              <a:t>Systém s, S:</a:t>
            </a:r>
          </a:p>
          <a:p>
            <a:r>
              <a:rPr lang="cs-CZ" altLang="en-US" sz="2600" dirty="0"/>
              <a:t>je to periodický systém, ale s proměnným objednacím množstvím,</a:t>
            </a:r>
          </a:p>
          <a:p>
            <a:r>
              <a:rPr lang="cs-CZ" altLang="en-US" sz="2600" dirty="0"/>
              <a:t>při periodickém zjišťování stavu zásoby se doobjednávají ty položky, jejichž ekonomická zásoba klesla pod úroveň </a:t>
            </a:r>
            <a:r>
              <a:rPr lang="cs-CZ" altLang="en-US" sz="2600" i="1" dirty="0"/>
              <a:t>(s)</a:t>
            </a:r>
            <a:r>
              <a:rPr lang="cs-CZ" altLang="en-US" sz="2600" dirty="0"/>
              <a:t>, do cílové úrovně </a:t>
            </a:r>
            <a:r>
              <a:rPr lang="cs-CZ" altLang="en-US" sz="2600" i="1" dirty="0"/>
              <a:t>(S)</a:t>
            </a:r>
            <a:r>
              <a:rPr lang="cs-CZ" altLang="en-US" sz="2600" dirty="0"/>
              <a:t>,</a:t>
            </a:r>
          </a:p>
          <a:p>
            <a:r>
              <a:rPr lang="cs-CZ" altLang="en-US" sz="2600" dirty="0"/>
              <a:t>cílová úroveň má stejnou výši jako u systému </a:t>
            </a:r>
            <a:r>
              <a:rPr lang="cs-CZ" altLang="en-US" sz="2600" i="1" dirty="0"/>
              <a:t>(B, S)</a:t>
            </a:r>
            <a:r>
              <a:rPr lang="cs-CZ" altLang="en-US" sz="2600" dirty="0"/>
              <a:t>, tzn.:</a:t>
            </a:r>
          </a:p>
          <a:p>
            <a:pPr algn="just">
              <a:lnSpc>
                <a:spcPct val="90000"/>
              </a:lnSpc>
              <a:buClrTx/>
              <a:buSzTx/>
              <a:buFont typeface="Wingdings" panose="05000000000000000000" pitchFamily="2" charset="2"/>
              <a:buNone/>
            </a:pPr>
            <a:r>
              <a:rPr lang="cs-CZ" altLang="en-US" sz="2600" dirty="0"/>
              <a:t>		</a:t>
            </a:r>
            <a:r>
              <a:rPr lang="cs-CZ" altLang="en-US" sz="2600" i="1" dirty="0"/>
              <a:t>S = B + Q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023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en-US" sz="2600" dirty="0"/>
              <a:t>Systém s, S:</a:t>
            </a:r>
          </a:p>
          <a:p>
            <a:r>
              <a:rPr lang="cs-CZ" altLang="en-US" sz="2800" dirty="0"/>
              <a:t>signální hladina je skutečným řídícím parametrem pro nastavení pojistné zásoby v praxi,</a:t>
            </a:r>
          </a:p>
          <a:p>
            <a:r>
              <a:rPr lang="cs-CZ" altLang="en-US" sz="2800" dirty="0"/>
              <a:t>je to taková úroveň zásoby konkrétní položky, při které je nutno okamžitě objednat doplnění zásoby (doobjednat optimální velikost dávky),</a:t>
            </a:r>
          </a:p>
          <a:p>
            <a:r>
              <a:rPr lang="cs-CZ" altLang="en-US" sz="2800" dirty="0"/>
              <a:t>signální hladina bude tedy vypočtena jako hodnota pojistné zásoby zvýšená o očekávanou spotřebu mezi okamžikem objednání a okamžikem dodání (viz obrázek).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14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Signální hladina zásob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474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>
            <a:extLst>
              <a:ext uri="{FF2B5EF4-FFF2-40B4-BE49-F238E27FC236}">
                <a16:creationId xmlns:a16="http://schemas.microsoft.com/office/drawing/2014/main" id="{F731A91E-498E-4199-8BF9-806A5D3F6F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01541" y="2686051"/>
            <a:ext cx="8207375" cy="4032250"/>
          </a:xfrm>
        </p:spPr>
        <p:txBody>
          <a:bodyPr/>
          <a:lstStyle/>
          <a:p>
            <a:pPr marL="609600" indent="-609600" algn="ctr">
              <a:lnSpc>
                <a:spcPct val="175000"/>
              </a:lnSpc>
              <a:spcBef>
                <a:spcPct val="0"/>
              </a:spcBef>
              <a:buSzPct val="150000"/>
              <a:buNone/>
              <a:defRPr/>
            </a:pPr>
            <a:endParaRPr lang="cs-CZ" kern="1200" dirty="0"/>
          </a:p>
          <a:p>
            <a:pPr marL="609600" indent="-609600">
              <a:lnSpc>
                <a:spcPct val="90000"/>
              </a:lnSpc>
              <a:buClr>
                <a:srgbClr val="000066"/>
              </a:buClr>
              <a:buSzPct val="80000"/>
              <a:buFont typeface="Wingdings" panose="05000000000000000000" pitchFamily="2" charset="2"/>
              <a:buChar char="q"/>
              <a:defRPr/>
            </a:pPr>
            <a:endParaRPr lang="en-GB" sz="900" dirty="0">
              <a:solidFill>
                <a:srgbClr val="000066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053337A-101B-437A-8962-891764169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1844676"/>
            <a:ext cx="48974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chemeClr val="folHlink"/>
              </a:buClr>
              <a:buSzPct val="60000"/>
              <a:buFontTx/>
              <a:buNone/>
            </a:pPr>
            <a:endParaRPr lang="en-US" altLang="en-US" sz="1000" u="sng"/>
          </a:p>
        </p:txBody>
      </p:sp>
      <p:sp>
        <p:nvSpPr>
          <p:cNvPr id="37892" name="Rectangle 5">
            <a:extLst>
              <a:ext uri="{FF2B5EF4-FFF2-40B4-BE49-F238E27FC236}">
                <a16:creationId xmlns:a16="http://schemas.microsoft.com/office/drawing/2014/main" id="{09DFFED9-69F0-4039-B1B2-BA4ECB8BB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1700213"/>
            <a:ext cx="763270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buClrTx/>
              <a:buSzTx/>
              <a:buFont typeface="Wingdings" panose="05000000000000000000" pitchFamily="2" charset="2"/>
              <a:buNone/>
            </a:pPr>
            <a:r>
              <a:rPr lang="cs-CZ" altLang="en-US" sz="2400">
                <a:solidFill>
                  <a:srgbClr val="5F5F5F"/>
                </a:solidFill>
              </a:rPr>
              <a:t> </a:t>
            </a:r>
          </a:p>
        </p:txBody>
      </p:sp>
      <p:sp>
        <p:nvSpPr>
          <p:cNvPr id="37893" name="Zástupný symbol pro číslo snímku 3">
            <a:extLst>
              <a:ext uri="{FF2B5EF4-FFF2-40B4-BE49-F238E27FC236}">
                <a16:creationId xmlns:a16="http://schemas.microsoft.com/office/drawing/2014/main" id="{11E5B8AF-9CCB-4302-9B4E-F9916A840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608139" y="6242050"/>
            <a:ext cx="587375" cy="48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6A2689-8203-400F-8272-9390AE03A0E9}" type="slidenum">
              <a:rPr lang="cs-CZ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grpSp>
        <p:nvGrpSpPr>
          <p:cNvPr id="37895" name="Group 57">
            <a:extLst>
              <a:ext uri="{FF2B5EF4-FFF2-40B4-BE49-F238E27FC236}">
                <a16:creationId xmlns:a16="http://schemas.microsoft.com/office/drawing/2014/main" id="{7FCB1100-185C-4A78-A190-D14112FC014D}"/>
              </a:ext>
            </a:extLst>
          </p:cNvPr>
          <p:cNvGrpSpPr>
            <a:grpSpLocks/>
          </p:cNvGrpSpPr>
          <p:nvPr/>
        </p:nvGrpSpPr>
        <p:grpSpPr bwMode="auto">
          <a:xfrm>
            <a:off x="2059068" y="2276475"/>
            <a:ext cx="8439070" cy="4313238"/>
            <a:chOff x="155" y="890"/>
            <a:chExt cx="5407" cy="2717"/>
          </a:xfrm>
        </p:grpSpPr>
        <p:sp>
          <p:nvSpPr>
            <p:cNvPr id="37896" name="Freeform 43">
              <a:extLst>
                <a:ext uri="{FF2B5EF4-FFF2-40B4-BE49-F238E27FC236}">
                  <a16:creationId xmlns:a16="http://schemas.microsoft.com/office/drawing/2014/main" id="{6AA79861-F943-49FB-B332-0DBF5F29A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" y="902"/>
              <a:ext cx="1246" cy="1374"/>
            </a:xfrm>
            <a:custGeom>
              <a:avLst/>
              <a:gdLst>
                <a:gd name="T0" fmla="*/ 0 w 1246"/>
                <a:gd name="T1" fmla="*/ 0 h 1374"/>
                <a:gd name="T2" fmla="*/ 0 w 1246"/>
                <a:gd name="T3" fmla="*/ 268 h 1374"/>
                <a:gd name="T4" fmla="*/ 0 w 1246"/>
                <a:gd name="T5" fmla="*/ 268 h 1374"/>
                <a:gd name="T6" fmla="*/ 0 w 1246"/>
                <a:gd name="T7" fmla="*/ 384 h 1374"/>
                <a:gd name="T8" fmla="*/ 0 w 1246"/>
                <a:gd name="T9" fmla="*/ 460 h 1374"/>
                <a:gd name="T10" fmla="*/ 522 w 1246"/>
                <a:gd name="T11" fmla="*/ 460 h 1374"/>
                <a:gd name="T12" fmla="*/ 1246 w 1246"/>
                <a:gd name="T13" fmla="*/ 1374 h 1374"/>
                <a:gd name="T14" fmla="*/ 745 w 1246"/>
                <a:gd name="T15" fmla="*/ 460 h 1374"/>
                <a:gd name="T16" fmla="*/ 894 w 1246"/>
                <a:gd name="T17" fmla="*/ 460 h 1374"/>
                <a:gd name="T18" fmla="*/ 894 w 1246"/>
                <a:gd name="T19" fmla="*/ 384 h 1374"/>
                <a:gd name="T20" fmla="*/ 894 w 1246"/>
                <a:gd name="T21" fmla="*/ 268 h 1374"/>
                <a:gd name="T22" fmla="*/ 894 w 1246"/>
                <a:gd name="T23" fmla="*/ 268 h 1374"/>
                <a:gd name="T24" fmla="*/ 894 w 1246"/>
                <a:gd name="T25" fmla="*/ 0 h 1374"/>
                <a:gd name="T26" fmla="*/ 745 w 1246"/>
                <a:gd name="T27" fmla="*/ 0 h 1374"/>
                <a:gd name="T28" fmla="*/ 522 w 1246"/>
                <a:gd name="T29" fmla="*/ 0 h 1374"/>
                <a:gd name="T30" fmla="*/ 522 w 1246"/>
                <a:gd name="T31" fmla="*/ 0 h 1374"/>
                <a:gd name="T32" fmla="*/ 0 w 1246"/>
                <a:gd name="T33" fmla="*/ 0 h 13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6"/>
                <a:gd name="T52" fmla="*/ 0 h 1374"/>
                <a:gd name="T53" fmla="*/ 1246 w 1246"/>
                <a:gd name="T54" fmla="*/ 1374 h 13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6" h="1374">
                  <a:moveTo>
                    <a:pt x="0" y="0"/>
                  </a:moveTo>
                  <a:lnTo>
                    <a:pt x="0" y="268"/>
                  </a:lnTo>
                  <a:lnTo>
                    <a:pt x="0" y="384"/>
                  </a:lnTo>
                  <a:lnTo>
                    <a:pt x="0" y="460"/>
                  </a:lnTo>
                  <a:lnTo>
                    <a:pt x="522" y="460"/>
                  </a:lnTo>
                  <a:lnTo>
                    <a:pt x="1246" y="1374"/>
                  </a:lnTo>
                  <a:lnTo>
                    <a:pt x="745" y="460"/>
                  </a:lnTo>
                  <a:lnTo>
                    <a:pt x="894" y="460"/>
                  </a:lnTo>
                  <a:lnTo>
                    <a:pt x="894" y="384"/>
                  </a:lnTo>
                  <a:lnTo>
                    <a:pt x="894" y="268"/>
                  </a:lnTo>
                  <a:lnTo>
                    <a:pt x="894" y="0"/>
                  </a:lnTo>
                  <a:lnTo>
                    <a:pt x="745" y="0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897" name="AutoShape 6">
              <a:extLst>
                <a:ext uri="{FF2B5EF4-FFF2-40B4-BE49-F238E27FC236}">
                  <a16:creationId xmlns:a16="http://schemas.microsoft.com/office/drawing/2014/main" id="{EF0D615E-6CDA-4A21-BD00-C26E45613EF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4" y="890"/>
              <a:ext cx="5398" cy="2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8" name="Rectangle 8">
              <a:extLst>
                <a:ext uri="{FF2B5EF4-FFF2-40B4-BE49-F238E27FC236}">
                  <a16:creationId xmlns:a16="http://schemas.microsoft.com/office/drawing/2014/main" id="{4A9C5414-7B6E-46B5-90AF-0548EC651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" y="890"/>
              <a:ext cx="4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899" name="Freeform 9">
              <a:extLst>
                <a:ext uri="{FF2B5EF4-FFF2-40B4-BE49-F238E27FC236}">
                  <a16:creationId xmlns:a16="http://schemas.microsoft.com/office/drawing/2014/main" id="{AD202772-A41C-4A8E-B1A0-E5D69D314D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" y="966"/>
              <a:ext cx="74" cy="2222"/>
            </a:xfrm>
            <a:custGeom>
              <a:avLst/>
              <a:gdLst>
                <a:gd name="T0" fmla="*/ 42 w 74"/>
                <a:gd name="T1" fmla="*/ 61 h 2222"/>
                <a:gd name="T2" fmla="*/ 42 w 74"/>
                <a:gd name="T3" fmla="*/ 2213 h 2222"/>
                <a:gd name="T4" fmla="*/ 42 w 74"/>
                <a:gd name="T5" fmla="*/ 2216 h 2222"/>
                <a:gd name="T6" fmla="*/ 42 w 74"/>
                <a:gd name="T7" fmla="*/ 2219 h 2222"/>
                <a:gd name="T8" fmla="*/ 39 w 74"/>
                <a:gd name="T9" fmla="*/ 2219 h 2222"/>
                <a:gd name="T10" fmla="*/ 36 w 74"/>
                <a:gd name="T11" fmla="*/ 2222 h 2222"/>
                <a:gd name="T12" fmla="*/ 33 w 74"/>
                <a:gd name="T13" fmla="*/ 2219 h 2222"/>
                <a:gd name="T14" fmla="*/ 33 w 74"/>
                <a:gd name="T15" fmla="*/ 2219 h 2222"/>
                <a:gd name="T16" fmla="*/ 30 w 74"/>
                <a:gd name="T17" fmla="*/ 2216 h 2222"/>
                <a:gd name="T18" fmla="*/ 30 w 74"/>
                <a:gd name="T19" fmla="*/ 2213 h 2222"/>
                <a:gd name="T20" fmla="*/ 30 w 74"/>
                <a:gd name="T21" fmla="*/ 61 h 2222"/>
                <a:gd name="T22" fmla="*/ 30 w 74"/>
                <a:gd name="T23" fmla="*/ 58 h 2222"/>
                <a:gd name="T24" fmla="*/ 33 w 74"/>
                <a:gd name="T25" fmla="*/ 58 h 2222"/>
                <a:gd name="T26" fmla="*/ 33 w 74"/>
                <a:gd name="T27" fmla="*/ 55 h 2222"/>
                <a:gd name="T28" fmla="*/ 36 w 74"/>
                <a:gd name="T29" fmla="*/ 55 h 2222"/>
                <a:gd name="T30" fmla="*/ 39 w 74"/>
                <a:gd name="T31" fmla="*/ 55 h 2222"/>
                <a:gd name="T32" fmla="*/ 42 w 74"/>
                <a:gd name="T33" fmla="*/ 58 h 2222"/>
                <a:gd name="T34" fmla="*/ 42 w 74"/>
                <a:gd name="T35" fmla="*/ 58 h 2222"/>
                <a:gd name="T36" fmla="*/ 42 w 74"/>
                <a:gd name="T37" fmla="*/ 61 h 2222"/>
                <a:gd name="T38" fmla="*/ 42 w 74"/>
                <a:gd name="T39" fmla="*/ 61 h 2222"/>
                <a:gd name="T40" fmla="*/ 0 w 74"/>
                <a:gd name="T41" fmla="*/ 73 h 2222"/>
                <a:gd name="T42" fmla="*/ 36 w 74"/>
                <a:gd name="T43" fmla="*/ 0 h 2222"/>
                <a:gd name="T44" fmla="*/ 74 w 74"/>
                <a:gd name="T45" fmla="*/ 73 h 2222"/>
                <a:gd name="T46" fmla="*/ 0 w 74"/>
                <a:gd name="T47" fmla="*/ 73 h 22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4"/>
                <a:gd name="T73" fmla="*/ 0 h 2222"/>
                <a:gd name="T74" fmla="*/ 74 w 74"/>
                <a:gd name="T75" fmla="*/ 2222 h 222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4" h="2222">
                  <a:moveTo>
                    <a:pt x="42" y="61"/>
                  </a:moveTo>
                  <a:lnTo>
                    <a:pt x="42" y="2213"/>
                  </a:lnTo>
                  <a:lnTo>
                    <a:pt x="42" y="2216"/>
                  </a:lnTo>
                  <a:lnTo>
                    <a:pt x="42" y="2219"/>
                  </a:lnTo>
                  <a:lnTo>
                    <a:pt x="39" y="2219"/>
                  </a:lnTo>
                  <a:lnTo>
                    <a:pt x="36" y="2222"/>
                  </a:lnTo>
                  <a:lnTo>
                    <a:pt x="33" y="2219"/>
                  </a:lnTo>
                  <a:lnTo>
                    <a:pt x="30" y="2216"/>
                  </a:lnTo>
                  <a:lnTo>
                    <a:pt x="30" y="2213"/>
                  </a:lnTo>
                  <a:lnTo>
                    <a:pt x="30" y="61"/>
                  </a:lnTo>
                  <a:lnTo>
                    <a:pt x="30" y="58"/>
                  </a:lnTo>
                  <a:lnTo>
                    <a:pt x="33" y="58"/>
                  </a:lnTo>
                  <a:lnTo>
                    <a:pt x="33" y="55"/>
                  </a:lnTo>
                  <a:lnTo>
                    <a:pt x="36" y="55"/>
                  </a:lnTo>
                  <a:lnTo>
                    <a:pt x="39" y="55"/>
                  </a:lnTo>
                  <a:lnTo>
                    <a:pt x="42" y="58"/>
                  </a:lnTo>
                  <a:lnTo>
                    <a:pt x="42" y="61"/>
                  </a:lnTo>
                  <a:close/>
                  <a:moveTo>
                    <a:pt x="0" y="73"/>
                  </a:moveTo>
                  <a:lnTo>
                    <a:pt x="36" y="0"/>
                  </a:lnTo>
                  <a:lnTo>
                    <a:pt x="74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00" name="Freeform 10">
              <a:extLst>
                <a:ext uri="{FF2B5EF4-FFF2-40B4-BE49-F238E27FC236}">
                  <a16:creationId xmlns:a16="http://schemas.microsoft.com/office/drawing/2014/main" id="{A3D49BC4-2BCA-4957-A247-F8A74A4E82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" y="3060"/>
              <a:ext cx="4853" cy="73"/>
            </a:xfrm>
            <a:custGeom>
              <a:avLst/>
              <a:gdLst>
                <a:gd name="T0" fmla="*/ 6 w 4853"/>
                <a:gd name="T1" fmla="*/ 29 h 73"/>
                <a:gd name="T2" fmla="*/ 4791 w 4853"/>
                <a:gd name="T3" fmla="*/ 29 h 73"/>
                <a:gd name="T4" fmla="*/ 4794 w 4853"/>
                <a:gd name="T5" fmla="*/ 29 h 73"/>
                <a:gd name="T6" fmla="*/ 4797 w 4853"/>
                <a:gd name="T7" fmla="*/ 32 h 73"/>
                <a:gd name="T8" fmla="*/ 4797 w 4853"/>
                <a:gd name="T9" fmla="*/ 32 h 73"/>
                <a:gd name="T10" fmla="*/ 4797 w 4853"/>
                <a:gd name="T11" fmla="*/ 35 h 73"/>
                <a:gd name="T12" fmla="*/ 4797 w 4853"/>
                <a:gd name="T13" fmla="*/ 38 h 73"/>
                <a:gd name="T14" fmla="*/ 4797 w 4853"/>
                <a:gd name="T15" fmla="*/ 41 h 73"/>
                <a:gd name="T16" fmla="*/ 4794 w 4853"/>
                <a:gd name="T17" fmla="*/ 41 h 73"/>
                <a:gd name="T18" fmla="*/ 4791 w 4853"/>
                <a:gd name="T19" fmla="*/ 41 h 73"/>
                <a:gd name="T20" fmla="*/ 6 w 4853"/>
                <a:gd name="T21" fmla="*/ 41 h 73"/>
                <a:gd name="T22" fmla="*/ 3 w 4853"/>
                <a:gd name="T23" fmla="*/ 41 h 73"/>
                <a:gd name="T24" fmla="*/ 3 w 4853"/>
                <a:gd name="T25" fmla="*/ 41 h 73"/>
                <a:gd name="T26" fmla="*/ 0 w 4853"/>
                <a:gd name="T27" fmla="*/ 38 h 73"/>
                <a:gd name="T28" fmla="*/ 0 w 4853"/>
                <a:gd name="T29" fmla="*/ 35 h 73"/>
                <a:gd name="T30" fmla="*/ 0 w 4853"/>
                <a:gd name="T31" fmla="*/ 32 h 73"/>
                <a:gd name="T32" fmla="*/ 3 w 4853"/>
                <a:gd name="T33" fmla="*/ 32 h 73"/>
                <a:gd name="T34" fmla="*/ 3 w 4853"/>
                <a:gd name="T35" fmla="*/ 29 h 73"/>
                <a:gd name="T36" fmla="*/ 6 w 4853"/>
                <a:gd name="T37" fmla="*/ 29 h 73"/>
                <a:gd name="T38" fmla="*/ 6 w 4853"/>
                <a:gd name="T39" fmla="*/ 29 h 73"/>
                <a:gd name="T40" fmla="*/ 4779 w 4853"/>
                <a:gd name="T41" fmla="*/ 0 h 73"/>
                <a:gd name="T42" fmla="*/ 4853 w 4853"/>
                <a:gd name="T43" fmla="*/ 35 h 73"/>
                <a:gd name="T44" fmla="*/ 4779 w 4853"/>
                <a:gd name="T45" fmla="*/ 73 h 73"/>
                <a:gd name="T46" fmla="*/ 4779 w 4853"/>
                <a:gd name="T47" fmla="*/ 0 h 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53"/>
                <a:gd name="T73" fmla="*/ 0 h 73"/>
                <a:gd name="T74" fmla="*/ 4853 w 4853"/>
                <a:gd name="T75" fmla="*/ 73 h 7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53" h="73">
                  <a:moveTo>
                    <a:pt x="6" y="29"/>
                  </a:moveTo>
                  <a:lnTo>
                    <a:pt x="4791" y="29"/>
                  </a:lnTo>
                  <a:lnTo>
                    <a:pt x="4794" y="29"/>
                  </a:lnTo>
                  <a:lnTo>
                    <a:pt x="4797" y="32"/>
                  </a:lnTo>
                  <a:lnTo>
                    <a:pt x="4797" y="35"/>
                  </a:lnTo>
                  <a:lnTo>
                    <a:pt x="4797" y="38"/>
                  </a:lnTo>
                  <a:lnTo>
                    <a:pt x="4797" y="41"/>
                  </a:lnTo>
                  <a:lnTo>
                    <a:pt x="4794" y="41"/>
                  </a:lnTo>
                  <a:lnTo>
                    <a:pt x="4791" y="41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3" y="29"/>
                  </a:lnTo>
                  <a:lnTo>
                    <a:pt x="6" y="29"/>
                  </a:lnTo>
                  <a:close/>
                  <a:moveTo>
                    <a:pt x="4779" y="0"/>
                  </a:moveTo>
                  <a:lnTo>
                    <a:pt x="4853" y="35"/>
                  </a:lnTo>
                  <a:lnTo>
                    <a:pt x="4779" y="73"/>
                  </a:lnTo>
                  <a:lnTo>
                    <a:pt x="4779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01" name="Freeform 11">
              <a:extLst>
                <a:ext uri="{FF2B5EF4-FFF2-40B4-BE49-F238E27FC236}">
                  <a16:creationId xmlns:a16="http://schemas.microsoft.com/office/drawing/2014/main" id="{BAEEA198-53E8-4B70-B0F4-727A37DB00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" y="2515"/>
              <a:ext cx="5094" cy="15"/>
            </a:xfrm>
            <a:custGeom>
              <a:avLst/>
              <a:gdLst>
                <a:gd name="T0" fmla="*/ 77 w 5094"/>
                <a:gd name="T1" fmla="*/ 15 h 15"/>
                <a:gd name="T2" fmla="*/ 155 w 5094"/>
                <a:gd name="T3" fmla="*/ 0 h 15"/>
                <a:gd name="T4" fmla="*/ 217 w 5094"/>
                <a:gd name="T5" fmla="*/ 15 h 15"/>
                <a:gd name="T6" fmla="*/ 325 w 5094"/>
                <a:gd name="T7" fmla="*/ 0 h 15"/>
                <a:gd name="T8" fmla="*/ 372 w 5094"/>
                <a:gd name="T9" fmla="*/ 0 h 15"/>
                <a:gd name="T10" fmla="*/ 480 w 5094"/>
                <a:gd name="T11" fmla="*/ 15 h 15"/>
                <a:gd name="T12" fmla="*/ 557 w 5094"/>
                <a:gd name="T13" fmla="*/ 0 h 15"/>
                <a:gd name="T14" fmla="*/ 620 w 5094"/>
                <a:gd name="T15" fmla="*/ 15 h 15"/>
                <a:gd name="T16" fmla="*/ 730 w 5094"/>
                <a:gd name="T17" fmla="*/ 0 h 15"/>
                <a:gd name="T18" fmla="*/ 774 w 5094"/>
                <a:gd name="T19" fmla="*/ 0 h 15"/>
                <a:gd name="T20" fmla="*/ 885 w 5094"/>
                <a:gd name="T21" fmla="*/ 15 h 15"/>
                <a:gd name="T22" fmla="*/ 962 w 5094"/>
                <a:gd name="T23" fmla="*/ 0 h 15"/>
                <a:gd name="T24" fmla="*/ 1025 w 5094"/>
                <a:gd name="T25" fmla="*/ 15 h 15"/>
                <a:gd name="T26" fmla="*/ 1132 w 5094"/>
                <a:gd name="T27" fmla="*/ 0 h 15"/>
                <a:gd name="T28" fmla="*/ 1180 w 5094"/>
                <a:gd name="T29" fmla="*/ 0 h 15"/>
                <a:gd name="T30" fmla="*/ 1287 w 5094"/>
                <a:gd name="T31" fmla="*/ 15 h 15"/>
                <a:gd name="T32" fmla="*/ 1364 w 5094"/>
                <a:gd name="T33" fmla="*/ 0 h 15"/>
                <a:gd name="T34" fmla="*/ 1427 w 5094"/>
                <a:gd name="T35" fmla="*/ 15 h 15"/>
                <a:gd name="T36" fmla="*/ 1537 w 5094"/>
                <a:gd name="T37" fmla="*/ 0 h 15"/>
                <a:gd name="T38" fmla="*/ 1582 w 5094"/>
                <a:gd name="T39" fmla="*/ 0 h 15"/>
                <a:gd name="T40" fmla="*/ 1692 w 5094"/>
                <a:gd name="T41" fmla="*/ 15 h 15"/>
                <a:gd name="T42" fmla="*/ 1769 w 5094"/>
                <a:gd name="T43" fmla="*/ 0 h 15"/>
                <a:gd name="T44" fmla="*/ 1832 w 5094"/>
                <a:gd name="T45" fmla="*/ 15 h 15"/>
                <a:gd name="T46" fmla="*/ 1939 w 5094"/>
                <a:gd name="T47" fmla="*/ 0 h 15"/>
                <a:gd name="T48" fmla="*/ 1987 w 5094"/>
                <a:gd name="T49" fmla="*/ 0 h 15"/>
                <a:gd name="T50" fmla="*/ 2094 w 5094"/>
                <a:gd name="T51" fmla="*/ 15 h 15"/>
                <a:gd name="T52" fmla="*/ 2172 w 5094"/>
                <a:gd name="T53" fmla="*/ 0 h 15"/>
                <a:gd name="T54" fmla="*/ 2234 w 5094"/>
                <a:gd name="T55" fmla="*/ 15 h 15"/>
                <a:gd name="T56" fmla="*/ 2341 w 5094"/>
                <a:gd name="T57" fmla="*/ 0 h 15"/>
                <a:gd name="T58" fmla="*/ 2389 w 5094"/>
                <a:gd name="T59" fmla="*/ 0 h 15"/>
                <a:gd name="T60" fmla="*/ 2499 w 5094"/>
                <a:gd name="T61" fmla="*/ 15 h 15"/>
                <a:gd name="T62" fmla="*/ 2577 w 5094"/>
                <a:gd name="T63" fmla="*/ 0 h 15"/>
                <a:gd name="T64" fmla="*/ 2636 w 5094"/>
                <a:gd name="T65" fmla="*/ 15 h 15"/>
                <a:gd name="T66" fmla="*/ 2747 w 5094"/>
                <a:gd name="T67" fmla="*/ 0 h 15"/>
                <a:gd name="T68" fmla="*/ 2791 w 5094"/>
                <a:gd name="T69" fmla="*/ 0 h 15"/>
                <a:gd name="T70" fmla="*/ 2902 w 5094"/>
                <a:gd name="T71" fmla="*/ 15 h 15"/>
                <a:gd name="T72" fmla="*/ 2979 w 5094"/>
                <a:gd name="T73" fmla="*/ 0 h 15"/>
                <a:gd name="T74" fmla="*/ 3042 w 5094"/>
                <a:gd name="T75" fmla="*/ 15 h 15"/>
                <a:gd name="T76" fmla="*/ 3149 w 5094"/>
                <a:gd name="T77" fmla="*/ 0 h 15"/>
                <a:gd name="T78" fmla="*/ 3196 w 5094"/>
                <a:gd name="T79" fmla="*/ 0 h 15"/>
                <a:gd name="T80" fmla="*/ 3304 w 5094"/>
                <a:gd name="T81" fmla="*/ 15 h 15"/>
                <a:gd name="T82" fmla="*/ 3381 w 5094"/>
                <a:gd name="T83" fmla="*/ 0 h 15"/>
                <a:gd name="T84" fmla="*/ 3444 w 5094"/>
                <a:gd name="T85" fmla="*/ 15 h 15"/>
                <a:gd name="T86" fmla="*/ 3554 w 5094"/>
                <a:gd name="T87" fmla="*/ 0 h 15"/>
                <a:gd name="T88" fmla="*/ 3599 w 5094"/>
                <a:gd name="T89" fmla="*/ 0 h 15"/>
                <a:gd name="T90" fmla="*/ 3709 w 5094"/>
                <a:gd name="T91" fmla="*/ 15 h 15"/>
                <a:gd name="T92" fmla="*/ 3786 w 5094"/>
                <a:gd name="T93" fmla="*/ 0 h 15"/>
                <a:gd name="T94" fmla="*/ 3849 w 5094"/>
                <a:gd name="T95" fmla="*/ 15 h 15"/>
                <a:gd name="T96" fmla="*/ 3956 w 5094"/>
                <a:gd name="T97" fmla="*/ 0 h 15"/>
                <a:gd name="T98" fmla="*/ 4004 w 5094"/>
                <a:gd name="T99" fmla="*/ 0 h 15"/>
                <a:gd name="T100" fmla="*/ 4111 w 5094"/>
                <a:gd name="T101" fmla="*/ 15 h 15"/>
                <a:gd name="T102" fmla="*/ 4188 w 5094"/>
                <a:gd name="T103" fmla="*/ 0 h 15"/>
                <a:gd name="T104" fmla="*/ 4251 w 5094"/>
                <a:gd name="T105" fmla="*/ 15 h 15"/>
                <a:gd name="T106" fmla="*/ 4361 w 5094"/>
                <a:gd name="T107" fmla="*/ 0 h 15"/>
                <a:gd name="T108" fmla="*/ 4406 w 5094"/>
                <a:gd name="T109" fmla="*/ 0 h 15"/>
                <a:gd name="T110" fmla="*/ 4516 w 5094"/>
                <a:gd name="T111" fmla="*/ 15 h 15"/>
                <a:gd name="T112" fmla="*/ 4594 w 5094"/>
                <a:gd name="T113" fmla="*/ 0 h 15"/>
                <a:gd name="T114" fmla="*/ 4653 w 5094"/>
                <a:gd name="T115" fmla="*/ 15 h 15"/>
                <a:gd name="T116" fmla="*/ 4763 w 5094"/>
                <a:gd name="T117" fmla="*/ 0 h 15"/>
                <a:gd name="T118" fmla="*/ 4811 w 5094"/>
                <a:gd name="T119" fmla="*/ 0 h 15"/>
                <a:gd name="T120" fmla="*/ 4918 w 5094"/>
                <a:gd name="T121" fmla="*/ 15 h 15"/>
                <a:gd name="T122" fmla="*/ 4996 w 5094"/>
                <a:gd name="T123" fmla="*/ 0 h 15"/>
                <a:gd name="T124" fmla="*/ 5058 w 5094"/>
                <a:gd name="T125" fmla="*/ 15 h 1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094"/>
                <a:gd name="T190" fmla="*/ 0 h 15"/>
                <a:gd name="T191" fmla="*/ 5094 w 5094"/>
                <a:gd name="T192" fmla="*/ 15 h 1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094" h="15">
                  <a:moveTo>
                    <a:pt x="0" y="0"/>
                  </a:moveTo>
                  <a:lnTo>
                    <a:pt x="15" y="0"/>
                  </a:lnTo>
                  <a:lnTo>
                    <a:pt x="15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30" y="0"/>
                  </a:moveTo>
                  <a:lnTo>
                    <a:pt x="48" y="0"/>
                  </a:lnTo>
                  <a:lnTo>
                    <a:pt x="48" y="15"/>
                  </a:lnTo>
                  <a:lnTo>
                    <a:pt x="30" y="15"/>
                  </a:lnTo>
                  <a:lnTo>
                    <a:pt x="30" y="0"/>
                  </a:lnTo>
                  <a:close/>
                  <a:moveTo>
                    <a:pt x="62" y="0"/>
                  </a:moveTo>
                  <a:lnTo>
                    <a:pt x="77" y="0"/>
                  </a:lnTo>
                  <a:lnTo>
                    <a:pt x="77" y="15"/>
                  </a:lnTo>
                  <a:lnTo>
                    <a:pt x="62" y="15"/>
                  </a:lnTo>
                  <a:lnTo>
                    <a:pt x="62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07" y="15"/>
                  </a:lnTo>
                  <a:lnTo>
                    <a:pt x="92" y="15"/>
                  </a:lnTo>
                  <a:lnTo>
                    <a:pt x="92" y="0"/>
                  </a:lnTo>
                  <a:close/>
                  <a:moveTo>
                    <a:pt x="125" y="0"/>
                  </a:moveTo>
                  <a:lnTo>
                    <a:pt x="140" y="0"/>
                  </a:lnTo>
                  <a:lnTo>
                    <a:pt x="140" y="15"/>
                  </a:lnTo>
                  <a:lnTo>
                    <a:pt x="125" y="15"/>
                  </a:lnTo>
                  <a:lnTo>
                    <a:pt x="125" y="0"/>
                  </a:lnTo>
                  <a:close/>
                  <a:moveTo>
                    <a:pt x="155" y="0"/>
                  </a:moveTo>
                  <a:lnTo>
                    <a:pt x="170" y="0"/>
                  </a:lnTo>
                  <a:lnTo>
                    <a:pt x="170" y="15"/>
                  </a:lnTo>
                  <a:lnTo>
                    <a:pt x="155" y="15"/>
                  </a:lnTo>
                  <a:lnTo>
                    <a:pt x="155" y="0"/>
                  </a:lnTo>
                  <a:close/>
                  <a:moveTo>
                    <a:pt x="185" y="0"/>
                  </a:moveTo>
                  <a:lnTo>
                    <a:pt x="203" y="0"/>
                  </a:lnTo>
                  <a:lnTo>
                    <a:pt x="203" y="15"/>
                  </a:lnTo>
                  <a:lnTo>
                    <a:pt x="185" y="15"/>
                  </a:lnTo>
                  <a:lnTo>
                    <a:pt x="185" y="0"/>
                  </a:lnTo>
                  <a:close/>
                  <a:moveTo>
                    <a:pt x="217" y="0"/>
                  </a:moveTo>
                  <a:lnTo>
                    <a:pt x="232" y="0"/>
                  </a:lnTo>
                  <a:lnTo>
                    <a:pt x="232" y="15"/>
                  </a:lnTo>
                  <a:lnTo>
                    <a:pt x="217" y="15"/>
                  </a:lnTo>
                  <a:lnTo>
                    <a:pt x="217" y="0"/>
                  </a:lnTo>
                  <a:close/>
                  <a:moveTo>
                    <a:pt x="247" y="0"/>
                  </a:moveTo>
                  <a:lnTo>
                    <a:pt x="265" y="0"/>
                  </a:lnTo>
                  <a:lnTo>
                    <a:pt x="265" y="15"/>
                  </a:lnTo>
                  <a:lnTo>
                    <a:pt x="247" y="15"/>
                  </a:lnTo>
                  <a:lnTo>
                    <a:pt x="247" y="0"/>
                  </a:lnTo>
                  <a:close/>
                  <a:moveTo>
                    <a:pt x="280" y="0"/>
                  </a:moveTo>
                  <a:lnTo>
                    <a:pt x="295" y="0"/>
                  </a:lnTo>
                  <a:lnTo>
                    <a:pt x="295" y="15"/>
                  </a:lnTo>
                  <a:lnTo>
                    <a:pt x="280" y="15"/>
                  </a:lnTo>
                  <a:lnTo>
                    <a:pt x="280" y="0"/>
                  </a:lnTo>
                  <a:close/>
                  <a:moveTo>
                    <a:pt x="310" y="0"/>
                  </a:moveTo>
                  <a:lnTo>
                    <a:pt x="325" y="0"/>
                  </a:lnTo>
                  <a:lnTo>
                    <a:pt x="325" y="15"/>
                  </a:lnTo>
                  <a:lnTo>
                    <a:pt x="310" y="15"/>
                  </a:lnTo>
                  <a:lnTo>
                    <a:pt x="310" y="0"/>
                  </a:lnTo>
                  <a:close/>
                  <a:moveTo>
                    <a:pt x="343" y="0"/>
                  </a:moveTo>
                  <a:lnTo>
                    <a:pt x="357" y="0"/>
                  </a:lnTo>
                  <a:lnTo>
                    <a:pt x="357" y="15"/>
                  </a:lnTo>
                  <a:lnTo>
                    <a:pt x="343" y="15"/>
                  </a:lnTo>
                  <a:lnTo>
                    <a:pt x="343" y="0"/>
                  </a:lnTo>
                  <a:close/>
                  <a:moveTo>
                    <a:pt x="372" y="0"/>
                  </a:moveTo>
                  <a:lnTo>
                    <a:pt x="387" y="0"/>
                  </a:lnTo>
                  <a:lnTo>
                    <a:pt x="387" y="15"/>
                  </a:lnTo>
                  <a:lnTo>
                    <a:pt x="372" y="15"/>
                  </a:lnTo>
                  <a:lnTo>
                    <a:pt x="372" y="0"/>
                  </a:lnTo>
                  <a:close/>
                  <a:moveTo>
                    <a:pt x="402" y="0"/>
                  </a:moveTo>
                  <a:lnTo>
                    <a:pt x="420" y="0"/>
                  </a:lnTo>
                  <a:lnTo>
                    <a:pt x="420" y="15"/>
                  </a:lnTo>
                  <a:lnTo>
                    <a:pt x="402" y="15"/>
                  </a:lnTo>
                  <a:lnTo>
                    <a:pt x="402" y="0"/>
                  </a:lnTo>
                  <a:close/>
                  <a:moveTo>
                    <a:pt x="435" y="0"/>
                  </a:moveTo>
                  <a:lnTo>
                    <a:pt x="450" y="0"/>
                  </a:lnTo>
                  <a:lnTo>
                    <a:pt x="450" y="15"/>
                  </a:lnTo>
                  <a:lnTo>
                    <a:pt x="435" y="15"/>
                  </a:lnTo>
                  <a:lnTo>
                    <a:pt x="435" y="0"/>
                  </a:lnTo>
                  <a:close/>
                  <a:moveTo>
                    <a:pt x="465" y="0"/>
                  </a:moveTo>
                  <a:lnTo>
                    <a:pt x="480" y="0"/>
                  </a:lnTo>
                  <a:lnTo>
                    <a:pt x="480" y="15"/>
                  </a:lnTo>
                  <a:lnTo>
                    <a:pt x="465" y="15"/>
                  </a:lnTo>
                  <a:lnTo>
                    <a:pt x="465" y="0"/>
                  </a:lnTo>
                  <a:close/>
                  <a:moveTo>
                    <a:pt x="497" y="0"/>
                  </a:moveTo>
                  <a:lnTo>
                    <a:pt x="512" y="0"/>
                  </a:lnTo>
                  <a:lnTo>
                    <a:pt x="512" y="15"/>
                  </a:lnTo>
                  <a:lnTo>
                    <a:pt x="497" y="15"/>
                  </a:lnTo>
                  <a:lnTo>
                    <a:pt x="497" y="0"/>
                  </a:lnTo>
                  <a:close/>
                  <a:moveTo>
                    <a:pt x="527" y="0"/>
                  </a:moveTo>
                  <a:lnTo>
                    <a:pt x="542" y="0"/>
                  </a:lnTo>
                  <a:lnTo>
                    <a:pt x="542" y="15"/>
                  </a:lnTo>
                  <a:lnTo>
                    <a:pt x="527" y="15"/>
                  </a:lnTo>
                  <a:lnTo>
                    <a:pt x="527" y="0"/>
                  </a:lnTo>
                  <a:close/>
                  <a:moveTo>
                    <a:pt x="557" y="0"/>
                  </a:moveTo>
                  <a:lnTo>
                    <a:pt x="575" y="0"/>
                  </a:lnTo>
                  <a:lnTo>
                    <a:pt x="575" y="15"/>
                  </a:lnTo>
                  <a:lnTo>
                    <a:pt x="557" y="15"/>
                  </a:lnTo>
                  <a:lnTo>
                    <a:pt x="557" y="0"/>
                  </a:lnTo>
                  <a:close/>
                  <a:moveTo>
                    <a:pt x="590" y="0"/>
                  </a:moveTo>
                  <a:lnTo>
                    <a:pt x="605" y="0"/>
                  </a:lnTo>
                  <a:lnTo>
                    <a:pt x="605" y="15"/>
                  </a:lnTo>
                  <a:lnTo>
                    <a:pt x="590" y="15"/>
                  </a:lnTo>
                  <a:lnTo>
                    <a:pt x="590" y="0"/>
                  </a:lnTo>
                  <a:close/>
                  <a:moveTo>
                    <a:pt x="620" y="0"/>
                  </a:moveTo>
                  <a:lnTo>
                    <a:pt x="637" y="0"/>
                  </a:lnTo>
                  <a:lnTo>
                    <a:pt x="637" y="15"/>
                  </a:lnTo>
                  <a:lnTo>
                    <a:pt x="620" y="15"/>
                  </a:lnTo>
                  <a:lnTo>
                    <a:pt x="620" y="0"/>
                  </a:lnTo>
                  <a:close/>
                  <a:moveTo>
                    <a:pt x="652" y="0"/>
                  </a:moveTo>
                  <a:lnTo>
                    <a:pt x="667" y="0"/>
                  </a:lnTo>
                  <a:lnTo>
                    <a:pt x="667" y="15"/>
                  </a:lnTo>
                  <a:lnTo>
                    <a:pt x="652" y="15"/>
                  </a:lnTo>
                  <a:lnTo>
                    <a:pt x="652" y="0"/>
                  </a:lnTo>
                  <a:close/>
                  <a:moveTo>
                    <a:pt x="682" y="0"/>
                  </a:moveTo>
                  <a:lnTo>
                    <a:pt x="697" y="0"/>
                  </a:lnTo>
                  <a:lnTo>
                    <a:pt x="697" y="15"/>
                  </a:lnTo>
                  <a:lnTo>
                    <a:pt x="682" y="15"/>
                  </a:lnTo>
                  <a:lnTo>
                    <a:pt x="682" y="0"/>
                  </a:lnTo>
                  <a:close/>
                  <a:moveTo>
                    <a:pt x="715" y="0"/>
                  </a:moveTo>
                  <a:lnTo>
                    <a:pt x="730" y="0"/>
                  </a:lnTo>
                  <a:lnTo>
                    <a:pt x="730" y="15"/>
                  </a:lnTo>
                  <a:lnTo>
                    <a:pt x="715" y="15"/>
                  </a:lnTo>
                  <a:lnTo>
                    <a:pt x="715" y="0"/>
                  </a:lnTo>
                  <a:close/>
                  <a:moveTo>
                    <a:pt x="745" y="0"/>
                  </a:moveTo>
                  <a:lnTo>
                    <a:pt x="760" y="0"/>
                  </a:lnTo>
                  <a:lnTo>
                    <a:pt x="760" y="15"/>
                  </a:lnTo>
                  <a:lnTo>
                    <a:pt x="745" y="15"/>
                  </a:lnTo>
                  <a:lnTo>
                    <a:pt x="745" y="0"/>
                  </a:lnTo>
                  <a:close/>
                  <a:moveTo>
                    <a:pt x="774" y="0"/>
                  </a:moveTo>
                  <a:lnTo>
                    <a:pt x="792" y="0"/>
                  </a:lnTo>
                  <a:lnTo>
                    <a:pt x="792" y="15"/>
                  </a:lnTo>
                  <a:lnTo>
                    <a:pt x="774" y="15"/>
                  </a:lnTo>
                  <a:lnTo>
                    <a:pt x="774" y="0"/>
                  </a:lnTo>
                  <a:close/>
                  <a:moveTo>
                    <a:pt x="807" y="0"/>
                  </a:moveTo>
                  <a:lnTo>
                    <a:pt x="822" y="0"/>
                  </a:lnTo>
                  <a:lnTo>
                    <a:pt x="822" y="15"/>
                  </a:lnTo>
                  <a:lnTo>
                    <a:pt x="807" y="15"/>
                  </a:lnTo>
                  <a:lnTo>
                    <a:pt x="807" y="0"/>
                  </a:lnTo>
                  <a:close/>
                  <a:moveTo>
                    <a:pt x="837" y="0"/>
                  </a:moveTo>
                  <a:lnTo>
                    <a:pt x="852" y="0"/>
                  </a:lnTo>
                  <a:lnTo>
                    <a:pt x="852" y="15"/>
                  </a:lnTo>
                  <a:lnTo>
                    <a:pt x="837" y="15"/>
                  </a:lnTo>
                  <a:lnTo>
                    <a:pt x="837" y="0"/>
                  </a:lnTo>
                  <a:close/>
                  <a:moveTo>
                    <a:pt x="870" y="0"/>
                  </a:moveTo>
                  <a:lnTo>
                    <a:pt x="885" y="0"/>
                  </a:lnTo>
                  <a:lnTo>
                    <a:pt x="885" y="15"/>
                  </a:lnTo>
                  <a:lnTo>
                    <a:pt x="870" y="15"/>
                  </a:lnTo>
                  <a:lnTo>
                    <a:pt x="870" y="0"/>
                  </a:lnTo>
                  <a:close/>
                  <a:moveTo>
                    <a:pt x="900" y="0"/>
                  </a:moveTo>
                  <a:lnTo>
                    <a:pt x="914" y="0"/>
                  </a:lnTo>
                  <a:lnTo>
                    <a:pt x="914" y="15"/>
                  </a:lnTo>
                  <a:lnTo>
                    <a:pt x="900" y="15"/>
                  </a:lnTo>
                  <a:lnTo>
                    <a:pt x="900" y="0"/>
                  </a:lnTo>
                  <a:close/>
                  <a:moveTo>
                    <a:pt x="929" y="0"/>
                  </a:moveTo>
                  <a:lnTo>
                    <a:pt x="947" y="0"/>
                  </a:lnTo>
                  <a:lnTo>
                    <a:pt x="947" y="15"/>
                  </a:lnTo>
                  <a:lnTo>
                    <a:pt x="929" y="15"/>
                  </a:lnTo>
                  <a:lnTo>
                    <a:pt x="929" y="0"/>
                  </a:lnTo>
                  <a:close/>
                  <a:moveTo>
                    <a:pt x="962" y="0"/>
                  </a:moveTo>
                  <a:lnTo>
                    <a:pt x="977" y="0"/>
                  </a:lnTo>
                  <a:lnTo>
                    <a:pt x="977" y="15"/>
                  </a:lnTo>
                  <a:lnTo>
                    <a:pt x="962" y="15"/>
                  </a:lnTo>
                  <a:lnTo>
                    <a:pt x="962" y="0"/>
                  </a:lnTo>
                  <a:close/>
                  <a:moveTo>
                    <a:pt x="992" y="0"/>
                  </a:moveTo>
                  <a:lnTo>
                    <a:pt x="1010" y="0"/>
                  </a:lnTo>
                  <a:lnTo>
                    <a:pt x="1010" y="15"/>
                  </a:lnTo>
                  <a:lnTo>
                    <a:pt x="992" y="15"/>
                  </a:lnTo>
                  <a:lnTo>
                    <a:pt x="992" y="0"/>
                  </a:lnTo>
                  <a:close/>
                  <a:moveTo>
                    <a:pt x="1025" y="0"/>
                  </a:moveTo>
                  <a:lnTo>
                    <a:pt x="1040" y="0"/>
                  </a:lnTo>
                  <a:lnTo>
                    <a:pt x="1040" y="15"/>
                  </a:lnTo>
                  <a:lnTo>
                    <a:pt x="1025" y="15"/>
                  </a:lnTo>
                  <a:lnTo>
                    <a:pt x="1025" y="0"/>
                  </a:lnTo>
                  <a:close/>
                  <a:moveTo>
                    <a:pt x="1055" y="0"/>
                  </a:moveTo>
                  <a:lnTo>
                    <a:pt x="1069" y="0"/>
                  </a:lnTo>
                  <a:lnTo>
                    <a:pt x="1069" y="15"/>
                  </a:lnTo>
                  <a:lnTo>
                    <a:pt x="1055" y="15"/>
                  </a:lnTo>
                  <a:lnTo>
                    <a:pt x="1055" y="0"/>
                  </a:lnTo>
                  <a:close/>
                  <a:moveTo>
                    <a:pt x="1087" y="0"/>
                  </a:moveTo>
                  <a:lnTo>
                    <a:pt x="1102" y="0"/>
                  </a:lnTo>
                  <a:lnTo>
                    <a:pt x="1102" y="15"/>
                  </a:lnTo>
                  <a:lnTo>
                    <a:pt x="1087" y="15"/>
                  </a:lnTo>
                  <a:lnTo>
                    <a:pt x="1087" y="0"/>
                  </a:lnTo>
                  <a:close/>
                  <a:moveTo>
                    <a:pt x="1117" y="0"/>
                  </a:moveTo>
                  <a:lnTo>
                    <a:pt x="1132" y="0"/>
                  </a:lnTo>
                  <a:lnTo>
                    <a:pt x="1132" y="15"/>
                  </a:lnTo>
                  <a:lnTo>
                    <a:pt x="1117" y="15"/>
                  </a:lnTo>
                  <a:lnTo>
                    <a:pt x="1117" y="0"/>
                  </a:lnTo>
                  <a:close/>
                  <a:moveTo>
                    <a:pt x="1147" y="0"/>
                  </a:moveTo>
                  <a:lnTo>
                    <a:pt x="1165" y="0"/>
                  </a:lnTo>
                  <a:lnTo>
                    <a:pt x="1165" y="15"/>
                  </a:lnTo>
                  <a:lnTo>
                    <a:pt x="1147" y="15"/>
                  </a:lnTo>
                  <a:lnTo>
                    <a:pt x="1147" y="0"/>
                  </a:lnTo>
                  <a:close/>
                  <a:moveTo>
                    <a:pt x="1180" y="0"/>
                  </a:moveTo>
                  <a:lnTo>
                    <a:pt x="1195" y="0"/>
                  </a:lnTo>
                  <a:lnTo>
                    <a:pt x="1195" y="15"/>
                  </a:lnTo>
                  <a:lnTo>
                    <a:pt x="1180" y="15"/>
                  </a:lnTo>
                  <a:lnTo>
                    <a:pt x="1180" y="0"/>
                  </a:lnTo>
                  <a:close/>
                  <a:moveTo>
                    <a:pt x="1209" y="0"/>
                  </a:moveTo>
                  <a:lnTo>
                    <a:pt x="1224" y="0"/>
                  </a:lnTo>
                  <a:lnTo>
                    <a:pt x="1224" y="15"/>
                  </a:lnTo>
                  <a:lnTo>
                    <a:pt x="1209" y="15"/>
                  </a:lnTo>
                  <a:lnTo>
                    <a:pt x="1209" y="0"/>
                  </a:lnTo>
                  <a:close/>
                  <a:moveTo>
                    <a:pt x="1242" y="0"/>
                  </a:moveTo>
                  <a:lnTo>
                    <a:pt x="1257" y="0"/>
                  </a:lnTo>
                  <a:lnTo>
                    <a:pt x="1257" y="15"/>
                  </a:lnTo>
                  <a:lnTo>
                    <a:pt x="1242" y="15"/>
                  </a:lnTo>
                  <a:lnTo>
                    <a:pt x="1242" y="0"/>
                  </a:lnTo>
                  <a:close/>
                  <a:moveTo>
                    <a:pt x="1272" y="0"/>
                  </a:moveTo>
                  <a:lnTo>
                    <a:pt x="1287" y="0"/>
                  </a:lnTo>
                  <a:lnTo>
                    <a:pt x="1287" y="15"/>
                  </a:lnTo>
                  <a:lnTo>
                    <a:pt x="1272" y="15"/>
                  </a:lnTo>
                  <a:lnTo>
                    <a:pt x="1272" y="0"/>
                  </a:lnTo>
                  <a:close/>
                  <a:moveTo>
                    <a:pt x="1302" y="0"/>
                  </a:moveTo>
                  <a:lnTo>
                    <a:pt x="1320" y="0"/>
                  </a:lnTo>
                  <a:lnTo>
                    <a:pt x="1320" y="15"/>
                  </a:lnTo>
                  <a:lnTo>
                    <a:pt x="1302" y="15"/>
                  </a:lnTo>
                  <a:lnTo>
                    <a:pt x="1302" y="0"/>
                  </a:lnTo>
                  <a:close/>
                  <a:moveTo>
                    <a:pt x="1335" y="0"/>
                  </a:moveTo>
                  <a:lnTo>
                    <a:pt x="1349" y="0"/>
                  </a:lnTo>
                  <a:lnTo>
                    <a:pt x="1349" y="15"/>
                  </a:lnTo>
                  <a:lnTo>
                    <a:pt x="1335" y="15"/>
                  </a:lnTo>
                  <a:lnTo>
                    <a:pt x="1335" y="0"/>
                  </a:lnTo>
                  <a:close/>
                  <a:moveTo>
                    <a:pt x="1364" y="0"/>
                  </a:moveTo>
                  <a:lnTo>
                    <a:pt x="1382" y="0"/>
                  </a:lnTo>
                  <a:lnTo>
                    <a:pt x="1382" y="15"/>
                  </a:lnTo>
                  <a:lnTo>
                    <a:pt x="1364" y="15"/>
                  </a:lnTo>
                  <a:lnTo>
                    <a:pt x="1364" y="0"/>
                  </a:lnTo>
                  <a:close/>
                  <a:moveTo>
                    <a:pt x="1397" y="0"/>
                  </a:moveTo>
                  <a:lnTo>
                    <a:pt x="1412" y="0"/>
                  </a:lnTo>
                  <a:lnTo>
                    <a:pt x="1412" y="15"/>
                  </a:lnTo>
                  <a:lnTo>
                    <a:pt x="1397" y="15"/>
                  </a:lnTo>
                  <a:lnTo>
                    <a:pt x="1397" y="0"/>
                  </a:lnTo>
                  <a:close/>
                  <a:moveTo>
                    <a:pt x="1427" y="0"/>
                  </a:moveTo>
                  <a:lnTo>
                    <a:pt x="1442" y="0"/>
                  </a:lnTo>
                  <a:lnTo>
                    <a:pt x="1442" y="15"/>
                  </a:lnTo>
                  <a:lnTo>
                    <a:pt x="1427" y="15"/>
                  </a:lnTo>
                  <a:lnTo>
                    <a:pt x="1427" y="0"/>
                  </a:lnTo>
                  <a:close/>
                  <a:moveTo>
                    <a:pt x="1460" y="0"/>
                  </a:moveTo>
                  <a:lnTo>
                    <a:pt x="1475" y="0"/>
                  </a:lnTo>
                  <a:lnTo>
                    <a:pt x="1475" y="15"/>
                  </a:lnTo>
                  <a:lnTo>
                    <a:pt x="1460" y="15"/>
                  </a:lnTo>
                  <a:lnTo>
                    <a:pt x="1460" y="0"/>
                  </a:lnTo>
                  <a:close/>
                  <a:moveTo>
                    <a:pt x="1489" y="0"/>
                  </a:moveTo>
                  <a:lnTo>
                    <a:pt x="1504" y="0"/>
                  </a:lnTo>
                  <a:lnTo>
                    <a:pt x="1504" y="15"/>
                  </a:lnTo>
                  <a:lnTo>
                    <a:pt x="1489" y="15"/>
                  </a:lnTo>
                  <a:lnTo>
                    <a:pt x="1489" y="0"/>
                  </a:lnTo>
                  <a:close/>
                  <a:moveTo>
                    <a:pt x="1519" y="0"/>
                  </a:moveTo>
                  <a:lnTo>
                    <a:pt x="1537" y="0"/>
                  </a:lnTo>
                  <a:lnTo>
                    <a:pt x="1537" y="15"/>
                  </a:lnTo>
                  <a:lnTo>
                    <a:pt x="1519" y="15"/>
                  </a:lnTo>
                  <a:lnTo>
                    <a:pt x="1519" y="0"/>
                  </a:lnTo>
                  <a:close/>
                  <a:moveTo>
                    <a:pt x="1552" y="0"/>
                  </a:moveTo>
                  <a:lnTo>
                    <a:pt x="1567" y="0"/>
                  </a:lnTo>
                  <a:lnTo>
                    <a:pt x="1567" y="15"/>
                  </a:lnTo>
                  <a:lnTo>
                    <a:pt x="1552" y="15"/>
                  </a:lnTo>
                  <a:lnTo>
                    <a:pt x="1552" y="0"/>
                  </a:lnTo>
                  <a:close/>
                  <a:moveTo>
                    <a:pt x="1582" y="0"/>
                  </a:moveTo>
                  <a:lnTo>
                    <a:pt x="1597" y="0"/>
                  </a:lnTo>
                  <a:lnTo>
                    <a:pt x="1597" y="15"/>
                  </a:lnTo>
                  <a:lnTo>
                    <a:pt x="1582" y="15"/>
                  </a:lnTo>
                  <a:lnTo>
                    <a:pt x="1582" y="0"/>
                  </a:lnTo>
                  <a:close/>
                  <a:moveTo>
                    <a:pt x="1615" y="0"/>
                  </a:moveTo>
                  <a:lnTo>
                    <a:pt x="1629" y="0"/>
                  </a:lnTo>
                  <a:lnTo>
                    <a:pt x="1629" y="15"/>
                  </a:lnTo>
                  <a:lnTo>
                    <a:pt x="1615" y="15"/>
                  </a:lnTo>
                  <a:lnTo>
                    <a:pt x="1615" y="0"/>
                  </a:lnTo>
                  <a:close/>
                  <a:moveTo>
                    <a:pt x="1644" y="0"/>
                  </a:moveTo>
                  <a:lnTo>
                    <a:pt x="1659" y="0"/>
                  </a:lnTo>
                  <a:lnTo>
                    <a:pt x="1659" y="15"/>
                  </a:lnTo>
                  <a:lnTo>
                    <a:pt x="1644" y="15"/>
                  </a:lnTo>
                  <a:lnTo>
                    <a:pt x="1644" y="0"/>
                  </a:lnTo>
                  <a:close/>
                  <a:moveTo>
                    <a:pt x="1674" y="0"/>
                  </a:moveTo>
                  <a:lnTo>
                    <a:pt x="1692" y="0"/>
                  </a:lnTo>
                  <a:lnTo>
                    <a:pt x="1692" y="15"/>
                  </a:lnTo>
                  <a:lnTo>
                    <a:pt x="1674" y="15"/>
                  </a:lnTo>
                  <a:lnTo>
                    <a:pt x="1674" y="0"/>
                  </a:lnTo>
                  <a:close/>
                  <a:moveTo>
                    <a:pt x="1707" y="0"/>
                  </a:moveTo>
                  <a:lnTo>
                    <a:pt x="1722" y="0"/>
                  </a:lnTo>
                  <a:lnTo>
                    <a:pt x="1722" y="15"/>
                  </a:lnTo>
                  <a:lnTo>
                    <a:pt x="1707" y="15"/>
                  </a:lnTo>
                  <a:lnTo>
                    <a:pt x="1707" y="0"/>
                  </a:lnTo>
                  <a:close/>
                  <a:moveTo>
                    <a:pt x="1737" y="0"/>
                  </a:moveTo>
                  <a:lnTo>
                    <a:pt x="1755" y="0"/>
                  </a:lnTo>
                  <a:lnTo>
                    <a:pt x="1755" y="15"/>
                  </a:lnTo>
                  <a:lnTo>
                    <a:pt x="1737" y="15"/>
                  </a:lnTo>
                  <a:lnTo>
                    <a:pt x="1737" y="0"/>
                  </a:lnTo>
                  <a:close/>
                  <a:moveTo>
                    <a:pt x="1769" y="0"/>
                  </a:moveTo>
                  <a:lnTo>
                    <a:pt x="1784" y="0"/>
                  </a:lnTo>
                  <a:lnTo>
                    <a:pt x="1784" y="15"/>
                  </a:lnTo>
                  <a:lnTo>
                    <a:pt x="1769" y="15"/>
                  </a:lnTo>
                  <a:lnTo>
                    <a:pt x="1769" y="0"/>
                  </a:lnTo>
                  <a:close/>
                  <a:moveTo>
                    <a:pt x="1799" y="0"/>
                  </a:moveTo>
                  <a:lnTo>
                    <a:pt x="1814" y="0"/>
                  </a:lnTo>
                  <a:lnTo>
                    <a:pt x="1814" y="15"/>
                  </a:lnTo>
                  <a:lnTo>
                    <a:pt x="1799" y="15"/>
                  </a:lnTo>
                  <a:lnTo>
                    <a:pt x="1799" y="0"/>
                  </a:lnTo>
                  <a:close/>
                  <a:moveTo>
                    <a:pt x="1832" y="0"/>
                  </a:moveTo>
                  <a:lnTo>
                    <a:pt x="1847" y="0"/>
                  </a:lnTo>
                  <a:lnTo>
                    <a:pt x="1847" y="15"/>
                  </a:lnTo>
                  <a:lnTo>
                    <a:pt x="1832" y="15"/>
                  </a:lnTo>
                  <a:lnTo>
                    <a:pt x="1832" y="0"/>
                  </a:lnTo>
                  <a:close/>
                  <a:moveTo>
                    <a:pt x="1862" y="0"/>
                  </a:moveTo>
                  <a:lnTo>
                    <a:pt x="1877" y="0"/>
                  </a:lnTo>
                  <a:lnTo>
                    <a:pt x="1877" y="15"/>
                  </a:lnTo>
                  <a:lnTo>
                    <a:pt x="1862" y="15"/>
                  </a:lnTo>
                  <a:lnTo>
                    <a:pt x="1862" y="0"/>
                  </a:lnTo>
                  <a:close/>
                  <a:moveTo>
                    <a:pt x="1892" y="0"/>
                  </a:moveTo>
                  <a:lnTo>
                    <a:pt x="1909" y="0"/>
                  </a:lnTo>
                  <a:lnTo>
                    <a:pt x="1909" y="15"/>
                  </a:lnTo>
                  <a:lnTo>
                    <a:pt x="1892" y="15"/>
                  </a:lnTo>
                  <a:lnTo>
                    <a:pt x="1892" y="0"/>
                  </a:lnTo>
                  <a:close/>
                  <a:moveTo>
                    <a:pt x="1924" y="0"/>
                  </a:moveTo>
                  <a:lnTo>
                    <a:pt x="1939" y="0"/>
                  </a:lnTo>
                  <a:lnTo>
                    <a:pt x="1939" y="15"/>
                  </a:lnTo>
                  <a:lnTo>
                    <a:pt x="1924" y="15"/>
                  </a:lnTo>
                  <a:lnTo>
                    <a:pt x="1924" y="0"/>
                  </a:lnTo>
                  <a:close/>
                  <a:moveTo>
                    <a:pt x="1954" y="0"/>
                  </a:moveTo>
                  <a:lnTo>
                    <a:pt x="1969" y="0"/>
                  </a:lnTo>
                  <a:lnTo>
                    <a:pt x="1969" y="15"/>
                  </a:lnTo>
                  <a:lnTo>
                    <a:pt x="1954" y="15"/>
                  </a:lnTo>
                  <a:lnTo>
                    <a:pt x="1954" y="0"/>
                  </a:lnTo>
                  <a:close/>
                  <a:moveTo>
                    <a:pt x="1987" y="0"/>
                  </a:moveTo>
                  <a:lnTo>
                    <a:pt x="2002" y="0"/>
                  </a:lnTo>
                  <a:lnTo>
                    <a:pt x="2002" y="15"/>
                  </a:lnTo>
                  <a:lnTo>
                    <a:pt x="1987" y="15"/>
                  </a:lnTo>
                  <a:lnTo>
                    <a:pt x="1987" y="0"/>
                  </a:lnTo>
                  <a:close/>
                  <a:moveTo>
                    <a:pt x="2017" y="0"/>
                  </a:moveTo>
                  <a:lnTo>
                    <a:pt x="2032" y="0"/>
                  </a:lnTo>
                  <a:lnTo>
                    <a:pt x="2032" y="15"/>
                  </a:lnTo>
                  <a:lnTo>
                    <a:pt x="2017" y="15"/>
                  </a:lnTo>
                  <a:lnTo>
                    <a:pt x="2017" y="0"/>
                  </a:lnTo>
                  <a:close/>
                  <a:moveTo>
                    <a:pt x="2047" y="0"/>
                  </a:moveTo>
                  <a:lnTo>
                    <a:pt x="2064" y="0"/>
                  </a:lnTo>
                  <a:lnTo>
                    <a:pt x="2064" y="15"/>
                  </a:lnTo>
                  <a:lnTo>
                    <a:pt x="2047" y="15"/>
                  </a:lnTo>
                  <a:lnTo>
                    <a:pt x="2047" y="0"/>
                  </a:lnTo>
                  <a:close/>
                  <a:moveTo>
                    <a:pt x="2079" y="0"/>
                  </a:moveTo>
                  <a:lnTo>
                    <a:pt x="2094" y="0"/>
                  </a:lnTo>
                  <a:lnTo>
                    <a:pt x="2094" y="15"/>
                  </a:lnTo>
                  <a:lnTo>
                    <a:pt x="2079" y="15"/>
                  </a:lnTo>
                  <a:lnTo>
                    <a:pt x="2079" y="0"/>
                  </a:lnTo>
                  <a:close/>
                  <a:moveTo>
                    <a:pt x="2109" y="0"/>
                  </a:moveTo>
                  <a:lnTo>
                    <a:pt x="2127" y="0"/>
                  </a:lnTo>
                  <a:lnTo>
                    <a:pt x="2127" y="15"/>
                  </a:lnTo>
                  <a:lnTo>
                    <a:pt x="2109" y="15"/>
                  </a:lnTo>
                  <a:lnTo>
                    <a:pt x="2109" y="0"/>
                  </a:lnTo>
                  <a:close/>
                  <a:moveTo>
                    <a:pt x="2142" y="0"/>
                  </a:moveTo>
                  <a:lnTo>
                    <a:pt x="2157" y="0"/>
                  </a:lnTo>
                  <a:lnTo>
                    <a:pt x="2157" y="15"/>
                  </a:lnTo>
                  <a:lnTo>
                    <a:pt x="2142" y="15"/>
                  </a:lnTo>
                  <a:lnTo>
                    <a:pt x="2142" y="0"/>
                  </a:lnTo>
                  <a:close/>
                  <a:moveTo>
                    <a:pt x="2172" y="0"/>
                  </a:moveTo>
                  <a:lnTo>
                    <a:pt x="2187" y="0"/>
                  </a:lnTo>
                  <a:lnTo>
                    <a:pt x="2187" y="15"/>
                  </a:lnTo>
                  <a:lnTo>
                    <a:pt x="2172" y="15"/>
                  </a:lnTo>
                  <a:lnTo>
                    <a:pt x="2172" y="0"/>
                  </a:lnTo>
                  <a:close/>
                  <a:moveTo>
                    <a:pt x="2204" y="0"/>
                  </a:moveTo>
                  <a:lnTo>
                    <a:pt x="2219" y="0"/>
                  </a:lnTo>
                  <a:lnTo>
                    <a:pt x="2219" y="15"/>
                  </a:lnTo>
                  <a:lnTo>
                    <a:pt x="2204" y="15"/>
                  </a:lnTo>
                  <a:lnTo>
                    <a:pt x="2204" y="0"/>
                  </a:lnTo>
                  <a:close/>
                  <a:moveTo>
                    <a:pt x="2234" y="0"/>
                  </a:moveTo>
                  <a:lnTo>
                    <a:pt x="2249" y="0"/>
                  </a:lnTo>
                  <a:lnTo>
                    <a:pt x="2249" y="15"/>
                  </a:lnTo>
                  <a:lnTo>
                    <a:pt x="2234" y="15"/>
                  </a:lnTo>
                  <a:lnTo>
                    <a:pt x="2234" y="0"/>
                  </a:lnTo>
                  <a:close/>
                  <a:moveTo>
                    <a:pt x="2264" y="0"/>
                  </a:moveTo>
                  <a:lnTo>
                    <a:pt x="2282" y="0"/>
                  </a:lnTo>
                  <a:lnTo>
                    <a:pt x="2282" y="15"/>
                  </a:lnTo>
                  <a:lnTo>
                    <a:pt x="2264" y="15"/>
                  </a:lnTo>
                  <a:lnTo>
                    <a:pt x="2264" y="0"/>
                  </a:lnTo>
                  <a:close/>
                  <a:moveTo>
                    <a:pt x="2297" y="0"/>
                  </a:moveTo>
                  <a:lnTo>
                    <a:pt x="2312" y="0"/>
                  </a:lnTo>
                  <a:lnTo>
                    <a:pt x="2312" y="15"/>
                  </a:lnTo>
                  <a:lnTo>
                    <a:pt x="2297" y="15"/>
                  </a:lnTo>
                  <a:lnTo>
                    <a:pt x="2297" y="0"/>
                  </a:lnTo>
                  <a:close/>
                  <a:moveTo>
                    <a:pt x="2327" y="0"/>
                  </a:moveTo>
                  <a:lnTo>
                    <a:pt x="2341" y="0"/>
                  </a:lnTo>
                  <a:lnTo>
                    <a:pt x="2341" y="15"/>
                  </a:lnTo>
                  <a:lnTo>
                    <a:pt x="2327" y="15"/>
                  </a:lnTo>
                  <a:lnTo>
                    <a:pt x="2327" y="0"/>
                  </a:lnTo>
                  <a:close/>
                  <a:moveTo>
                    <a:pt x="2359" y="0"/>
                  </a:moveTo>
                  <a:lnTo>
                    <a:pt x="2374" y="0"/>
                  </a:lnTo>
                  <a:lnTo>
                    <a:pt x="2374" y="15"/>
                  </a:lnTo>
                  <a:lnTo>
                    <a:pt x="2359" y="15"/>
                  </a:lnTo>
                  <a:lnTo>
                    <a:pt x="2359" y="0"/>
                  </a:lnTo>
                  <a:close/>
                  <a:moveTo>
                    <a:pt x="2389" y="0"/>
                  </a:moveTo>
                  <a:lnTo>
                    <a:pt x="2404" y="0"/>
                  </a:lnTo>
                  <a:lnTo>
                    <a:pt x="2404" y="15"/>
                  </a:lnTo>
                  <a:lnTo>
                    <a:pt x="2389" y="15"/>
                  </a:lnTo>
                  <a:lnTo>
                    <a:pt x="2389" y="0"/>
                  </a:lnTo>
                  <a:close/>
                  <a:moveTo>
                    <a:pt x="2419" y="0"/>
                  </a:moveTo>
                  <a:lnTo>
                    <a:pt x="2437" y="0"/>
                  </a:lnTo>
                  <a:lnTo>
                    <a:pt x="2437" y="15"/>
                  </a:lnTo>
                  <a:lnTo>
                    <a:pt x="2419" y="15"/>
                  </a:lnTo>
                  <a:lnTo>
                    <a:pt x="2419" y="0"/>
                  </a:lnTo>
                  <a:close/>
                  <a:moveTo>
                    <a:pt x="2452" y="0"/>
                  </a:moveTo>
                  <a:lnTo>
                    <a:pt x="2467" y="0"/>
                  </a:lnTo>
                  <a:lnTo>
                    <a:pt x="2467" y="15"/>
                  </a:lnTo>
                  <a:lnTo>
                    <a:pt x="2452" y="15"/>
                  </a:lnTo>
                  <a:lnTo>
                    <a:pt x="2452" y="0"/>
                  </a:lnTo>
                  <a:close/>
                  <a:moveTo>
                    <a:pt x="2481" y="0"/>
                  </a:moveTo>
                  <a:lnTo>
                    <a:pt x="2499" y="0"/>
                  </a:lnTo>
                  <a:lnTo>
                    <a:pt x="2499" y="15"/>
                  </a:lnTo>
                  <a:lnTo>
                    <a:pt x="2481" y="15"/>
                  </a:lnTo>
                  <a:lnTo>
                    <a:pt x="2481" y="0"/>
                  </a:lnTo>
                  <a:close/>
                  <a:moveTo>
                    <a:pt x="2514" y="0"/>
                  </a:moveTo>
                  <a:lnTo>
                    <a:pt x="2529" y="0"/>
                  </a:lnTo>
                  <a:lnTo>
                    <a:pt x="2529" y="15"/>
                  </a:lnTo>
                  <a:lnTo>
                    <a:pt x="2514" y="15"/>
                  </a:lnTo>
                  <a:lnTo>
                    <a:pt x="2514" y="0"/>
                  </a:lnTo>
                  <a:close/>
                  <a:moveTo>
                    <a:pt x="2544" y="0"/>
                  </a:moveTo>
                  <a:lnTo>
                    <a:pt x="2559" y="0"/>
                  </a:lnTo>
                  <a:lnTo>
                    <a:pt x="2559" y="15"/>
                  </a:lnTo>
                  <a:lnTo>
                    <a:pt x="2544" y="15"/>
                  </a:lnTo>
                  <a:lnTo>
                    <a:pt x="2544" y="0"/>
                  </a:lnTo>
                  <a:close/>
                  <a:moveTo>
                    <a:pt x="2577" y="0"/>
                  </a:moveTo>
                  <a:lnTo>
                    <a:pt x="2592" y="0"/>
                  </a:lnTo>
                  <a:lnTo>
                    <a:pt x="2592" y="15"/>
                  </a:lnTo>
                  <a:lnTo>
                    <a:pt x="2577" y="15"/>
                  </a:lnTo>
                  <a:lnTo>
                    <a:pt x="2577" y="0"/>
                  </a:lnTo>
                  <a:close/>
                  <a:moveTo>
                    <a:pt x="2607" y="0"/>
                  </a:moveTo>
                  <a:lnTo>
                    <a:pt x="2621" y="0"/>
                  </a:lnTo>
                  <a:lnTo>
                    <a:pt x="2621" y="15"/>
                  </a:lnTo>
                  <a:lnTo>
                    <a:pt x="2607" y="15"/>
                  </a:lnTo>
                  <a:lnTo>
                    <a:pt x="2607" y="0"/>
                  </a:lnTo>
                  <a:close/>
                  <a:moveTo>
                    <a:pt x="2636" y="0"/>
                  </a:moveTo>
                  <a:lnTo>
                    <a:pt x="2654" y="0"/>
                  </a:lnTo>
                  <a:lnTo>
                    <a:pt x="2654" y="15"/>
                  </a:lnTo>
                  <a:lnTo>
                    <a:pt x="2636" y="15"/>
                  </a:lnTo>
                  <a:lnTo>
                    <a:pt x="2636" y="0"/>
                  </a:lnTo>
                  <a:close/>
                  <a:moveTo>
                    <a:pt x="2669" y="0"/>
                  </a:moveTo>
                  <a:lnTo>
                    <a:pt x="2684" y="0"/>
                  </a:lnTo>
                  <a:lnTo>
                    <a:pt x="2684" y="15"/>
                  </a:lnTo>
                  <a:lnTo>
                    <a:pt x="2669" y="15"/>
                  </a:lnTo>
                  <a:lnTo>
                    <a:pt x="2669" y="0"/>
                  </a:lnTo>
                  <a:close/>
                  <a:moveTo>
                    <a:pt x="2699" y="0"/>
                  </a:moveTo>
                  <a:lnTo>
                    <a:pt x="2714" y="0"/>
                  </a:lnTo>
                  <a:lnTo>
                    <a:pt x="2714" y="15"/>
                  </a:lnTo>
                  <a:lnTo>
                    <a:pt x="2699" y="15"/>
                  </a:lnTo>
                  <a:lnTo>
                    <a:pt x="2699" y="0"/>
                  </a:lnTo>
                  <a:close/>
                  <a:moveTo>
                    <a:pt x="2732" y="0"/>
                  </a:moveTo>
                  <a:lnTo>
                    <a:pt x="2747" y="0"/>
                  </a:lnTo>
                  <a:lnTo>
                    <a:pt x="2747" y="15"/>
                  </a:lnTo>
                  <a:lnTo>
                    <a:pt x="2732" y="15"/>
                  </a:lnTo>
                  <a:lnTo>
                    <a:pt x="2732" y="0"/>
                  </a:lnTo>
                  <a:close/>
                  <a:moveTo>
                    <a:pt x="2761" y="0"/>
                  </a:moveTo>
                  <a:lnTo>
                    <a:pt x="2776" y="0"/>
                  </a:lnTo>
                  <a:lnTo>
                    <a:pt x="2776" y="15"/>
                  </a:lnTo>
                  <a:lnTo>
                    <a:pt x="2761" y="15"/>
                  </a:lnTo>
                  <a:lnTo>
                    <a:pt x="2761" y="0"/>
                  </a:lnTo>
                  <a:close/>
                  <a:moveTo>
                    <a:pt x="2791" y="0"/>
                  </a:moveTo>
                  <a:lnTo>
                    <a:pt x="2809" y="0"/>
                  </a:lnTo>
                  <a:lnTo>
                    <a:pt x="2809" y="15"/>
                  </a:lnTo>
                  <a:lnTo>
                    <a:pt x="2791" y="15"/>
                  </a:lnTo>
                  <a:lnTo>
                    <a:pt x="2791" y="0"/>
                  </a:lnTo>
                  <a:close/>
                  <a:moveTo>
                    <a:pt x="2824" y="0"/>
                  </a:moveTo>
                  <a:lnTo>
                    <a:pt x="2839" y="0"/>
                  </a:lnTo>
                  <a:lnTo>
                    <a:pt x="2839" y="15"/>
                  </a:lnTo>
                  <a:lnTo>
                    <a:pt x="2824" y="15"/>
                  </a:lnTo>
                  <a:lnTo>
                    <a:pt x="2824" y="0"/>
                  </a:lnTo>
                  <a:close/>
                  <a:moveTo>
                    <a:pt x="2854" y="0"/>
                  </a:moveTo>
                  <a:lnTo>
                    <a:pt x="2872" y="0"/>
                  </a:lnTo>
                  <a:lnTo>
                    <a:pt x="2872" y="15"/>
                  </a:lnTo>
                  <a:lnTo>
                    <a:pt x="2854" y="15"/>
                  </a:lnTo>
                  <a:lnTo>
                    <a:pt x="2854" y="0"/>
                  </a:lnTo>
                  <a:close/>
                  <a:moveTo>
                    <a:pt x="2887" y="0"/>
                  </a:moveTo>
                  <a:lnTo>
                    <a:pt x="2902" y="0"/>
                  </a:lnTo>
                  <a:lnTo>
                    <a:pt x="2902" y="15"/>
                  </a:lnTo>
                  <a:lnTo>
                    <a:pt x="2887" y="15"/>
                  </a:lnTo>
                  <a:lnTo>
                    <a:pt x="2887" y="0"/>
                  </a:lnTo>
                  <a:close/>
                  <a:moveTo>
                    <a:pt x="2916" y="0"/>
                  </a:moveTo>
                  <a:lnTo>
                    <a:pt x="2931" y="0"/>
                  </a:lnTo>
                  <a:lnTo>
                    <a:pt x="2931" y="15"/>
                  </a:lnTo>
                  <a:lnTo>
                    <a:pt x="2916" y="15"/>
                  </a:lnTo>
                  <a:lnTo>
                    <a:pt x="2916" y="0"/>
                  </a:lnTo>
                  <a:close/>
                  <a:moveTo>
                    <a:pt x="2949" y="0"/>
                  </a:moveTo>
                  <a:lnTo>
                    <a:pt x="2964" y="0"/>
                  </a:lnTo>
                  <a:lnTo>
                    <a:pt x="2964" y="15"/>
                  </a:lnTo>
                  <a:lnTo>
                    <a:pt x="2949" y="15"/>
                  </a:lnTo>
                  <a:lnTo>
                    <a:pt x="2949" y="0"/>
                  </a:lnTo>
                  <a:close/>
                  <a:moveTo>
                    <a:pt x="2979" y="0"/>
                  </a:moveTo>
                  <a:lnTo>
                    <a:pt x="2994" y="0"/>
                  </a:lnTo>
                  <a:lnTo>
                    <a:pt x="2994" y="15"/>
                  </a:lnTo>
                  <a:lnTo>
                    <a:pt x="2979" y="15"/>
                  </a:lnTo>
                  <a:lnTo>
                    <a:pt x="2979" y="0"/>
                  </a:lnTo>
                  <a:close/>
                  <a:moveTo>
                    <a:pt x="3009" y="0"/>
                  </a:moveTo>
                  <a:lnTo>
                    <a:pt x="3027" y="0"/>
                  </a:lnTo>
                  <a:lnTo>
                    <a:pt x="3027" y="15"/>
                  </a:lnTo>
                  <a:lnTo>
                    <a:pt x="3009" y="15"/>
                  </a:lnTo>
                  <a:lnTo>
                    <a:pt x="3009" y="0"/>
                  </a:lnTo>
                  <a:close/>
                  <a:moveTo>
                    <a:pt x="3042" y="0"/>
                  </a:moveTo>
                  <a:lnTo>
                    <a:pt x="3056" y="0"/>
                  </a:lnTo>
                  <a:lnTo>
                    <a:pt x="3056" y="15"/>
                  </a:lnTo>
                  <a:lnTo>
                    <a:pt x="3042" y="15"/>
                  </a:lnTo>
                  <a:lnTo>
                    <a:pt x="3042" y="0"/>
                  </a:lnTo>
                  <a:close/>
                  <a:moveTo>
                    <a:pt x="3071" y="0"/>
                  </a:moveTo>
                  <a:lnTo>
                    <a:pt x="3086" y="0"/>
                  </a:lnTo>
                  <a:lnTo>
                    <a:pt x="3086" y="15"/>
                  </a:lnTo>
                  <a:lnTo>
                    <a:pt x="3071" y="15"/>
                  </a:lnTo>
                  <a:lnTo>
                    <a:pt x="3071" y="0"/>
                  </a:lnTo>
                  <a:close/>
                  <a:moveTo>
                    <a:pt x="3104" y="0"/>
                  </a:moveTo>
                  <a:lnTo>
                    <a:pt x="3119" y="0"/>
                  </a:lnTo>
                  <a:lnTo>
                    <a:pt x="3119" y="15"/>
                  </a:lnTo>
                  <a:lnTo>
                    <a:pt x="3104" y="15"/>
                  </a:lnTo>
                  <a:lnTo>
                    <a:pt x="3104" y="0"/>
                  </a:lnTo>
                  <a:close/>
                  <a:moveTo>
                    <a:pt x="3134" y="0"/>
                  </a:moveTo>
                  <a:lnTo>
                    <a:pt x="3149" y="0"/>
                  </a:lnTo>
                  <a:lnTo>
                    <a:pt x="3149" y="15"/>
                  </a:lnTo>
                  <a:lnTo>
                    <a:pt x="3134" y="15"/>
                  </a:lnTo>
                  <a:lnTo>
                    <a:pt x="3134" y="0"/>
                  </a:lnTo>
                  <a:close/>
                  <a:moveTo>
                    <a:pt x="3164" y="0"/>
                  </a:moveTo>
                  <a:lnTo>
                    <a:pt x="3182" y="0"/>
                  </a:lnTo>
                  <a:lnTo>
                    <a:pt x="3182" y="15"/>
                  </a:lnTo>
                  <a:lnTo>
                    <a:pt x="3164" y="15"/>
                  </a:lnTo>
                  <a:lnTo>
                    <a:pt x="3164" y="0"/>
                  </a:lnTo>
                  <a:close/>
                  <a:moveTo>
                    <a:pt x="3196" y="0"/>
                  </a:moveTo>
                  <a:lnTo>
                    <a:pt x="3211" y="0"/>
                  </a:lnTo>
                  <a:lnTo>
                    <a:pt x="3211" y="15"/>
                  </a:lnTo>
                  <a:lnTo>
                    <a:pt x="3196" y="15"/>
                  </a:lnTo>
                  <a:lnTo>
                    <a:pt x="3196" y="0"/>
                  </a:lnTo>
                  <a:close/>
                  <a:moveTo>
                    <a:pt x="3226" y="0"/>
                  </a:moveTo>
                  <a:lnTo>
                    <a:pt x="3244" y="0"/>
                  </a:lnTo>
                  <a:lnTo>
                    <a:pt x="3244" y="15"/>
                  </a:lnTo>
                  <a:lnTo>
                    <a:pt x="3226" y="15"/>
                  </a:lnTo>
                  <a:lnTo>
                    <a:pt x="3226" y="0"/>
                  </a:lnTo>
                  <a:close/>
                  <a:moveTo>
                    <a:pt x="3259" y="0"/>
                  </a:moveTo>
                  <a:lnTo>
                    <a:pt x="3274" y="0"/>
                  </a:lnTo>
                  <a:lnTo>
                    <a:pt x="3274" y="15"/>
                  </a:lnTo>
                  <a:lnTo>
                    <a:pt x="3259" y="15"/>
                  </a:lnTo>
                  <a:lnTo>
                    <a:pt x="3259" y="0"/>
                  </a:lnTo>
                  <a:close/>
                  <a:moveTo>
                    <a:pt x="3289" y="0"/>
                  </a:moveTo>
                  <a:lnTo>
                    <a:pt x="3304" y="0"/>
                  </a:lnTo>
                  <a:lnTo>
                    <a:pt x="3304" y="15"/>
                  </a:lnTo>
                  <a:lnTo>
                    <a:pt x="3289" y="15"/>
                  </a:lnTo>
                  <a:lnTo>
                    <a:pt x="3289" y="0"/>
                  </a:lnTo>
                  <a:close/>
                  <a:moveTo>
                    <a:pt x="3322" y="0"/>
                  </a:moveTo>
                  <a:lnTo>
                    <a:pt x="3336" y="0"/>
                  </a:lnTo>
                  <a:lnTo>
                    <a:pt x="3336" y="15"/>
                  </a:lnTo>
                  <a:lnTo>
                    <a:pt x="3322" y="15"/>
                  </a:lnTo>
                  <a:lnTo>
                    <a:pt x="3322" y="0"/>
                  </a:lnTo>
                  <a:close/>
                  <a:moveTo>
                    <a:pt x="3351" y="0"/>
                  </a:moveTo>
                  <a:lnTo>
                    <a:pt x="3366" y="0"/>
                  </a:lnTo>
                  <a:lnTo>
                    <a:pt x="3366" y="15"/>
                  </a:lnTo>
                  <a:lnTo>
                    <a:pt x="3351" y="15"/>
                  </a:lnTo>
                  <a:lnTo>
                    <a:pt x="3351" y="0"/>
                  </a:lnTo>
                  <a:close/>
                  <a:moveTo>
                    <a:pt x="3381" y="0"/>
                  </a:moveTo>
                  <a:lnTo>
                    <a:pt x="3399" y="0"/>
                  </a:lnTo>
                  <a:lnTo>
                    <a:pt x="3399" y="15"/>
                  </a:lnTo>
                  <a:lnTo>
                    <a:pt x="3381" y="15"/>
                  </a:lnTo>
                  <a:lnTo>
                    <a:pt x="3381" y="0"/>
                  </a:lnTo>
                  <a:close/>
                  <a:moveTo>
                    <a:pt x="3414" y="0"/>
                  </a:moveTo>
                  <a:lnTo>
                    <a:pt x="3429" y="0"/>
                  </a:lnTo>
                  <a:lnTo>
                    <a:pt x="3429" y="15"/>
                  </a:lnTo>
                  <a:lnTo>
                    <a:pt x="3414" y="15"/>
                  </a:lnTo>
                  <a:lnTo>
                    <a:pt x="3414" y="0"/>
                  </a:lnTo>
                  <a:close/>
                  <a:moveTo>
                    <a:pt x="3444" y="0"/>
                  </a:moveTo>
                  <a:lnTo>
                    <a:pt x="3459" y="0"/>
                  </a:lnTo>
                  <a:lnTo>
                    <a:pt x="3459" y="15"/>
                  </a:lnTo>
                  <a:lnTo>
                    <a:pt x="3444" y="15"/>
                  </a:lnTo>
                  <a:lnTo>
                    <a:pt x="3444" y="0"/>
                  </a:lnTo>
                  <a:close/>
                  <a:moveTo>
                    <a:pt x="3476" y="0"/>
                  </a:moveTo>
                  <a:lnTo>
                    <a:pt x="3491" y="0"/>
                  </a:lnTo>
                  <a:lnTo>
                    <a:pt x="3491" y="15"/>
                  </a:lnTo>
                  <a:lnTo>
                    <a:pt x="3476" y="15"/>
                  </a:lnTo>
                  <a:lnTo>
                    <a:pt x="3476" y="0"/>
                  </a:lnTo>
                  <a:close/>
                  <a:moveTo>
                    <a:pt x="3506" y="0"/>
                  </a:moveTo>
                  <a:lnTo>
                    <a:pt x="3521" y="0"/>
                  </a:lnTo>
                  <a:lnTo>
                    <a:pt x="3521" y="15"/>
                  </a:lnTo>
                  <a:lnTo>
                    <a:pt x="3506" y="15"/>
                  </a:lnTo>
                  <a:lnTo>
                    <a:pt x="3506" y="0"/>
                  </a:lnTo>
                  <a:close/>
                  <a:moveTo>
                    <a:pt x="3536" y="0"/>
                  </a:moveTo>
                  <a:lnTo>
                    <a:pt x="3554" y="0"/>
                  </a:lnTo>
                  <a:lnTo>
                    <a:pt x="3554" y="15"/>
                  </a:lnTo>
                  <a:lnTo>
                    <a:pt x="3536" y="15"/>
                  </a:lnTo>
                  <a:lnTo>
                    <a:pt x="3536" y="0"/>
                  </a:lnTo>
                  <a:close/>
                  <a:moveTo>
                    <a:pt x="3569" y="0"/>
                  </a:moveTo>
                  <a:lnTo>
                    <a:pt x="3584" y="0"/>
                  </a:lnTo>
                  <a:lnTo>
                    <a:pt x="3584" y="15"/>
                  </a:lnTo>
                  <a:lnTo>
                    <a:pt x="3569" y="15"/>
                  </a:lnTo>
                  <a:lnTo>
                    <a:pt x="3569" y="0"/>
                  </a:lnTo>
                  <a:close/>
                  <a:moveTo>
                    <a:pt x="3599" y="0"/>
                  </a:moveTo>
                  <a:lnTo>
                    <a:pt x="3616" y="0"/>
                  </a:lnTo>
                  <a:lnTo>
                    <a:pt x="3616" y="15"/>
                  </a:lnTo>
                  <a:lnTo>
                    <a:pt x="3599" y="15"/>
                  </a:lnTo>
                  <a:lnTo>
                    <a:pt x="3599" y="0"/>
                  </a:lnTo>
                  <a:close/>
                  <a:moveTo>
                    <a:pt x="3631" y="0"/>
                  </a:moveTo>
                  <a:lnTo>
                    <a:pt x="3646" y="0"/>
                  </a:lnTo>
                  <a:lnTo>
                    <a:pt x="3646" y="15"/>
                  </a:lnTo>
                  <a:lnTo>
                    <a:pt x="3631" y="15"/>
                  </a:lnTo>
                  <a:lnTo>
                    <a:pt x="3631" y="0"/>
                  </a:lnTo>
                  <a:close/>
                  <a:moveTo>
                    <a:pt x="3661" y="0"/>
                  </a:moveTo>
                  <a:lnTo>
                    <a:pt x="3676" y="0"/>
                  </a:lnTo>
                  <a:lnTo>
                    <a:pt x="3676" y="15"/>
                  </a:lnTo>
                  <a:lnTo>
                    <a:pt x="3661" y="15"/>
                  </a:lnTo>
                  <a:lnTo>
                    <a:pt x="3661" y="0"/>
                  </a:lnTo>
                  <a:close/>
                  <a:moveTo>
                    <a:pt x="3694" y="0"/>
                  </a:moveTo>
                  <a:lnTo>
                    <a:pt x="3709" y="0"/>
                  </a:lnTo>
                  <a:lnTo>
                    <a:pt x="3709" y="15"/>
                  </a:lnTo>
                  <a:lnTo>
                    <a:pt x="3694" y="15"/>
                  </a:lnTo>
                  <a:lnTo>
                    <a:pt x="3694" y="0"/>
                  </a:lnTo>
                  <a:close/>
                  <a:moveTo>
                    <a:pt x="3724" y="0"/>
                  </a:moveTo>
                  <a:lnTo>
                    <a:pt x="3739" y="0"/>
                  </a:lnTo>
                  <a:lnTo>
                    <a:pt x="3739" y="15"/>
                  </a:lnTo>
                  <a:lnTo>
                    <a:pt x="3724" y="15"/>
                  </a:lnTo>
                  <a:lnTo>
                    <a:pt x="3724" y="0"/>
                  </a:lnTo>
                  <a:close/>
                  <a:moveTo>
                    <a:pt x="3754" y="0"/>
                  </a:moveTo>
                  <a:lnTo>
                    <a:pt x="3771" y="0"/>
                  </a:lnTo>
                  <a:lnTo>
                    <a:pt x="3771" y="15"/>
                  </a:lnTo>
                  <a:lnTo>
                    <a:pt x="3754" y="15"/>
                  </a:lnTo>
                  <a:lnTo>
                    <a:pt x="3754" y="0"/>
                  </a:lnTo>
                  <a:close/>
                  <a:moveTo>
                    <a:pt x="3786" y="0"/>
                  </a:moveTo>
                  <a:lnTo>
                    <a:pt x="3801" y="0"/>
                  </a:lnTo>
                  <a:lnTo>
                    <a:pt x="3801" y="15"/>
                  </a:lnTo>
                  <a:lnTo>
                    <a:pt x="3786" y="15"/>
                  </a:lnTo>
                  <a:lnTo>
                    <a:pt x="3786" y="0"/>
                  </a:lnTo>
                  <a:close/>
                  <a:moveTo>
                    <a:pt x="3816" y="0"/>
                  </a:moveTo>
                  <a:lnTo>
                    <a:pt x="3831" y="0"/>
                  </a:lnTo>
                  <a:lnTo>
                    <a:pt x="3831" y="15"/>
                  </a:lnTo>
                  <a:lnTo>
                    <a:pt x="3816" y="15"/>
                  </a:lnTo>
                  <a:lnTo>
                    <a:pt x="3816" y="0"/>
                  </a:lnTo>
                  <a:close/>
                  <a:moveTo>
                    <a:pt x="3849" y="0"/>
                  </a:moveTo>
                  <a:lnTo>
                    <a:pt x="3864" y="0"/>
                  </a:lnTo>
                  <a:lnTo>
                    <a:pt x="3864" y="15"/>
                  </a:lnTo>
                  <a:lnTo>
                    <a:pt x="3849" y="15"/>
                  </a:lnTo>
                  <a:lnTo>
                    <a:pt x="3849" y="0"/>
                  </a:lnTo>
                  <a:close/>
                  <a:moveTo>
                    <a:pt x="3879" y="0"/>
                  </a:moveTo>
                  <a:lnTo>
                    <a:pt x="3894" y="0"/>
                  </a:lnTo>
                  <a:lnTo>
                    <a:pt x="3894" y="15"/>
                  </a:lnTo>
                  <a:lnTo>
                    <a:pt x="3879" y="15"/>
                  </a:lnTo>
                  <a:lnTo>
                    <a:pt x="3879" y="0"/>
                  </a:lnTo>
                  <a:close/>
                  <a:moveTo>
                    <a:pt x="3908" y="0"/>
                  </a:moveTo>
                  <a:lnTo>
                    <a:pt x="3926" y="0"/>
                  </a:lnTo>
                  <a:lnTo>
                    <a:pt x="3926" y="15"/>
                  </a:lnTo>
                  <a:lnTo>
                    <a:pt x="3908" y="15"/>
                  </a:lnTo>
                  <a:lnTo>
                    <a:pt x="3908" y="0"/>
                  </a:lnTo>
                  <a:close/>
                  <a:moveTo>
                    <a:pt x="3941" y="0"/>
                  </a:moveTo>
                  <a:lnTo>
                    <a:pt x="3956" y="0"/>
                  </a:lnTo>
                  <a:lnTo>
                    <a:pt x="3956" y="15"/>
                  </a:lnTo>
                  <a:lnTo>
                    <a:pt x="3941" y="15"/>
                  </a:lnTo>
                  <a:lnTo>
                    <a:pt x="3941" y="0"/>
                  </a:lnTo>
                  <a:close/>
                  <a:moveTo>
                    <a:pt x="3971" y="0"/>
                  </a:moveTo>
                  <a:lnTo>
                    <a:pt x="3989" y="0"/>
                  </a:lnTo>
                  <a:lnTo>
                    <a:pt x="3989" y="15"/>
                  </a:lnTo>
                  <a:lnTo>
                    <a:pt x="3971" y="15"/>
                  </a:lnTo>
                  <a:lnTo>
                    <a:pt x="3971" y="0"/>
                  </a:lnTo>
                  <a:close/>
                  <a:moveTo>
                    <a:pt x="4004" y="0"/>
                  </a:moveTo>
                  <a:lnTo>
                    <a:pt x="4019" y="0"/>
                  </a:lnTo>
                  <a:lnTo>
                    <a:pt x="4019" y="15"/>
                  </a:lnTo>
                  <a:lnTo>
                    <a:pt x="4004" y="15"/>
                  </a:lnTo>
                  <a:lnTo>
                    <a:pt x="4004" y="0"/>
                  </a:lnTo>
                  <a:close/>
                  <a:moveTo>
                    <a:pt x="4034" y="0"/>
                  </a:moveTo>
                  <a:lnTo>
                    <a:pt x="4048" y="0"/>
                  </a:lnTo>
                  <a:lnTo>
                    <a:pt x="4048" y="15"/>
                  </a:lnTo>
                  <a:lnTo>
                    <a:pt x="4034" y="15"/>
                  </a:lnTo>
                  <a:lnTo>
                    <a:pt x="4034" y="0"/>
                  </a:lnTo>
                  <a:close/>
                  <a:moveTo>
                    <a:pt x="4066" y="0"/>
                  </a:moveTo>
                  <a:lnTo>
                    <a:pt x="4081" y="0"/>
                  </a:lnTo>
                  <a:lnTo>
                    <a:pt x="4081" y="15"/>
                  </a:lnTo>
                  <a:lnTo>
                    <a:pt x="4066" y="15"/>
                  </a:lnTo>
                  <a:lnTo>
                    <a:pt x="4066" y="0"/>
                  </a:lnTo>
                  <a:close/>
                  <a:moveTo>
                    <a:pt x="4096" y="0"/>
                  </a:moveTo>
                  <a:lnTo>
                    <a:pt x="4111" y="0"/>
                  </a:lnTo>
                  <a:lnTo>
                    <a:pt x="4111" y="15"/>
                  </a:lnTo>
                  <a:lnTo>
                    <a:pt x="4096" y="15"/>
                  </a:lnTo>
                  <a:lnTo>
                    <a:pt x="4096" y="0"/>
                  </a:lnTo>
                  <a:close/>
                  <a:moveTo>
                    <a:pt x="4126" y="0"/>
                  </a:moveTo>
                  <a:lnTo>
                    <a:pt x="4144" y="0"/>
                  </a:lnTo>
                  <a:lnTo>
                    <a:pt x="4144" y="15"/>
                  </a:lnTo>
                  <a:lnTo>
                    <a:pt x="4126" y="15"/>
                  </a:lnTo>
                  <a:lnTo>
                    <a:pt x="4126" y="0"/>
                  </a:lnTo>
                  <a:close/>
                  <a:moveTo>
                    <a:pt x="4159" y="0"/>
                  </a:moveTo>
                  <a:lnTo>
                    <a:pt x="4174" y="0"/>
                  </a:lnTo>
                  <a:lnTo>
                    <a:pt x="4174" y="15"/>
                  </a:lnTo>
                  <a:lnTo>
                    <a:pt x="4159" y="15"/>
                  </a:lnTo>
                  <a:lnTo>
                    <a:pt x="4159" y="0"/>
                  </a:lnTo>
                  <a:close/>
                  <a:moveTo>
                    <a:pt x="4188" y="0"/>
                  </a:moveTo>
                  <a:lnTo>
                    <a:pt x="4203" y="0"/>
                  </a:lnTo>
                  <a:lnTo>
                    <a:pt x="4203" y="15"/>
                  </a:lnTo>
                  <a:lnTo>
                    <a:pt x="4188" y="15"/>
                  </a:lnTo>
                  <a:lnTo>
                    <a:pt x="4188" y="0"/>
                  </a:lnTo>
                  <a:close/>
                  <a:moveTo>
                    <a:pt x="4221" y="0"/>
                  </a:moveTo>
                  <a:lnTo>
                    <a:pt x="4236" y="0"/>
                  </a:lnTo>
                  <a:lnTo>
                    <a:pt x="4236" y="15"/>
                  </a:lnTo>
                  <a:lnTo>
                    <a:pt x="4221" y="15"/>
                  </a:lnTo>
                  <a:lnTo>
                    <a:pt x="4221" y="0"/>
                  </a:lnTo>
                  <a:close/>
                  <a:moveTo>
                    <a:pt x="4251" y="0"/>
                  </a:moveTo>
                  <a:lnTo>
                    <a:pt x="4266" y="0"/>
                  </a:lnTo>
                  <a:lnTo>
                    <a:pt x="4266" y="15"/>
                  </a:lnTo>
                  <a:lnTo>
                    <a:pt x="4251" y="15"/>
                  </a:lnTo>
                  <a:lnTo>
                    <a:pt x="4251" y="0"/>
                  </a:lnTo>
                  <a:close/>
                  <a:moveTo>
                    <a:pt x="4281" y="0"/>
                  </a:moveTo>
                  <a:lnTo>
                    <a:pt x="4299" y="0"/>
                  </a:lnTo>
                  <a:lnTo>
                    <a:pt x="4299" y="15"/>
                  </a:lnTo>
                  <a:lnTo>
                    <a:pt x="4281" y="15"/>
                  </a:lnTo>
                  <a:lnTo>
                    <a:pt x="4281" y="0"/>
                  </a:lnTo>
                  <a:close/>
                  <a:moveTo>
                    <a:pt x="4314" y="0"/>
                  </a:moveTo>
                  <a:lnTo>
                    <a:pt x="4328" y="0"/>
                  </a:lnTo>
                  <a:lnTo>
                    <a:pt x="4328" y="15"/>
                  </a:lnTo>
                  <a:lnTo>
                    <a:pt x="4314" y="15"/>
                  </a:lnTo>
                  <a:lnTo>
                    <a:pt x="4314" y="0"/>
                  </a:lnTo>
                  <a:close/>
                  <a:moveTo>
                    <a:pt x="4343" y="0"/>
                  </a:moveTo>
                  <a:lnTo>
                    <a:pt x="4361" y="0"/>
                  </a:lnTo>
                  <a:lnTo>
                    <a:pt x="4361" y="15"/>
                  </a:lnTo>
                  <a:lnTo>
                    <a:pt x="4343" y="15"/>
                  </a:lnTo>
                  <a:lnTo>
                    <a:pt x="4343" y="0"/>
                  </a:lnTo>
                  <a:close/>
                  <a:moveTo>
                    <a:pt x="4376" y="0"/>
                  </a:moveTo>
                  <a:lnTo>
                    <a:pt x="4391" y="0"/>
                  </a:lnTo>
                  <a:lnTo>
                    <a:pt x="4391" y="15"/>
                  </a:lnTo>
                  <a:lnTo>
                    <a:pt x="4376" y="15"/>
                  </a:lnTo>
                  <a:lnTo>
                    <a:pt x="4376" y="0"/>
                  </a:lnTo>
                  <a:close/>
                  <a:moveTo>
                    <a:pt x="4406" y="0"/>
                  </a:moveTo>
                  <a:lnTo>
                    <a:pt x="4421" y="0"/>
                  </a:lnTo>
                  <a:lnTo>
                    <a:pt x="4421" y="15"/>
                  </a:lnTo>
                  <a:lnTo>
                    <a:pt x="4406" y="15"/>
                  </a:lnTo>
                  <a:lnTo>
                    <a:pt x="4406" y="0"/>
                  </a:lnTo>
                  <a:close/>
                  <a:moveTo>
                    <a:pt x="4439" y="0"/>
                  </a:moveTo>
                  <a:lnTo>
                    <a:pt x="4454" y="0"/>
                  </a:lnTo>
                  <a:lnTo>
                    <a:pt x="4454" y="15"/>
                  </a:lnTo>
                  <a:lnTo>
                    <a:pt x="4439" y="15"/>
                  </a:lnTo>
                  <a:lnTo>
                    <a:pt x="4439" y="0"/>
                  </a:lnTo>
                  <a:close/>
                  <a:moveTo>
                    <a:pt x="4468" y="0"/>
                  </a:moveTo>
                  <a:lnTo>
                    <a:pt x="4483" y="0"/>
                  </a:lnTo>
                  <a:lnTo>
                    <a:pt x="4483" y="15"/>
                  </a:lnTo>
                  <a:lnTo>
                    <a:pt x="4468" y="15"/>
                  </a:lnTo>
                  <a:lnTo>
                    <a:pt x="4468" y="0"/>
                  </a:lnTo>
                  <a:close/>
                  <a:moveTo>
                    <a:pt x="4498" y="0"/>
                  </a:moveTo>
                  <a:lnTo>
                    <a:pt x="4516" y="0"/>
                  </a:lnTo>
                  <a:lnTo>
                    <a:pt x="4516" y="15"/>
                  </a:lnTo>
                  <a:lnTo>
                    <a:pt x="4498" y="15"/>
                  </a:lnTo>
                  <a:lnTo>
                    <a:pt x="4498" y="0"/>
                  </a:lnTo>
                  <a:close/>
                  <a:moveTo>
                    <a:pt x="4531" y="0"/>
                  </a:moveTo>
                  <a:lnTo>
                    <a:pt x="4546" y="0"/>
                  </a:lnTo>
                  <a:lnTo>
                    <a:pt x="4546" y="15"/>
                  </a:lnTo>
                  <a:lnTo>
                    <a:pt x="4531" y="15"/>
                  </a:lnTo>
                  <a:lnTo>
                    <a:pt x="4531" y="0"/>
                  </a:lnTo>
                  <a:close/>
                  <a:moveTo>
                    <a:pt x="4561" y="0"/>
                  </a:moveTo>
                  <a:lnTo>
                    <a:pt x="4576" y="0"/>
                  </a:lnTo>
                  <a:lnTo>
                    <a:pt x="4576" y="15"/>
                  </a:lnTo>
                  <a:lnTo>
                    <a:pt x="4561" y="15"/>
                  </a:lnTo>
                  <a:lnTo>
                    <a:pt x="4561" y="0"/>
                  </a:lnTo>
                  <a:close/>
                  <a:moveTo>
                    <a:pt x="4594" y="0"/>
                  </a:moveTo>
                  <a:lnTo>
                    <a:pt x="4608" y="0"/>
                  </a:lnTo>
                  <a:lnTo>
                    <a:pt x="4608" y="15"/>
                  </a:lnTo>
                  <a:lnTo>
                    <a:pt x="4594" y="15"/>
                  </a:lnTo>
                  <a:lnTo>
                    <a:pt x="4594" y="0"/>
                  </a:lnTo>
                  <a:close/>
                  <a:moveTo>
                    <a:pt x="4623" y="0"/>
                  </a:moveTo>
                  <a:lnTo>
                    <a:pt x="4638" y="0"/>
                  </a:lnTo>
                  <a:lnTo>
                    <a:pt x="4638" y="15"/>
                  </a:lnTo>
                  <a:lnTo>
                    <a:pt x="4623" y="15"/>
                  </a:lnTo>
                  <a:lnTo>
                    <a:pt x="4623" y="0"/>
                  </a:lnTo>
                  <a:close/>
                  <a:moveTo>
                    <a:pt x="4653" y="0"/>
                  </a:moveTo>
                  <a:lnTo>
                    <a:pt x="4671" y="0"/>
                  </a:lnTo>
                  <a:lnTo>
                    <a:pt x="4671" y="15"/>
                  </a:lnTo>
                  <a:lnTo>
                    <a:pt x="4653" y="15"/>
                  </a:lnTo>
                  <a:lnTo>
                    <a:pt x="4653" y="0"/>
                  </a:lnTo>
                  <a:close/>
                  <a:moveTo>
                    <a:pt x="4686" y="0"/>
                  </a:moveTo>
                  <a:lnTo>
                    <a:pt x="4701" y="0"/>
                  </a:lnTo>
                  <a:lnTo>
                    <a:pt x="4701" y="15"/>
                  </a:lnTo>
                  <a:lnTo>
                    <a:pt x="4686" y="15"/>
                  </a:lnTo>
                  <a:lnTo>
                    <a:pt x="4686" y="0"/>
                  </a:lnTo>
                  <a:close/>
                  <a:moveTo>
                    <a:pt x="4716" y="0"/>
                  </a:moveTo>
                  <a:lnTo>
                    <a:pt x="4734" y="0"/>
                  </a:lnTo>
                  <a:lnTo>
                    <a:pt x="4734" y="15"/>
                  </a:lnTo>
                  <a:lnTo>
                    <a:pt x="4716" y="15"/>
                  </a:lnTo>
                  <a:lnTo>
                    <a:pt x="4716" y="0"/>
                  </a:lnTo>
                  <a:close/>
                  <a:moveTo>
                    <a:pt x="4749" y="0"/>
                  </a:moveTo>
                  <a:lnTo>
                    <a:pt x="4763" y="0"/>
                  </a:lnTo>
                  <a:lnTo>
                    <a:pt x="4763" y="15"/>
                  </a:lnTo>
                  <a:lnTo>
                    <a:pt x="4749" y="15"/>
                  </a:lnTo>
                  <a:lnTo>
                    <a:pt x="4749" y="0"/>
                  </a:lnTo>
                  <a:close/>
                  <a:moveTo>
                    <a:pt x="4778" y="0"/>
                  </a:moveTo>
                  <a:lnTo>
                    <a:pt x="4793" y="0"/>
                  </a:lnTo>
                  <a:lnTo>
                    <a:pt x="4793" y="15"/>
                  </a:lnTo>
                  <a:lnTo>
                    <a:pt x="4778" y="15"/>
                  </a:lnTo>
                  <a:lnTo>
                    <a:pt x="4778" y="0"/>
                  </a:lnTo>
                  <a:close/>
                  <a:moveTo>
                    <a:pt x="4811" y="0"/>
                  </a:moveTo>
                  <a:lnTo>
                    <a:pt x="4826" y="0"/>
                  </a:lnTo>
                  <a:lnTo>
                    <a:pt x="4826" y="15"/>
                  </a:lnTo>
                  <a:lnTo>
                    <a:pt x="4811" y="15"/>
                  </a:lnTo>
                  <a:lnTo>
                    <a:pt x="4811" y="0"/>
                  </a:lnTo>
                  <a:close/>
                  <a:moveTo>
                    <a:pt x="4841" y="0"/>
                  </a:moveTo>
                  <a:lnTo>
                    <a:pt x="4856" y="0"/>
                  </a:lnTo>
                  <a:lnTo>
                    <a:pt x="4856" y="15"/>
                  </a:lnTo>
                  <a:lnTo>
                    <a:pt x="4841" y="15"/>
                  </a:lnTo>
                  <a:lnTo>
                    <a:pt x="4841" y="0"/>
                  </a:lnTo>
                  <a:close/>
                  <a:moveTo>
                    <a:pt x="4871" y="0"/>
                  </a:moveTo>
                  <a:lnTo>
                    <a:pt x="4889" y="0"/>
                  </a:lnTo>
                  <a:lnTo>
                    <a:pt x="4889" y="15"/>
                  </a:lnTo>
                  <a:lnTo>
                    <a:pt x="4871" y="15"/>
                  </a:lnTo>
                  <a:lnTo>
                    <a:pt x="4871" y="0"/>
                  </a:lnTo>
                  <a:close/>
                  <a:moveTo>
                    <a:pt x="4903" y="0"/>
                  </a:moveTo>
                  <a:lnTo>
                    <a:pt x="4918" y="0"/>
                  </a:lnTo>
                  <a:lnTo>
                    <a:pt x="4918" y="15"/>
                  </a:lnTo>
                  <a:lnTo>
                    <a:pt x="4903" y="15"/>
                  </a:lnTo>
                  <a:lnTo>
                    <a:pt x="4903" y="0"/>
                  </a:lnTo>
                  <a:close/>
                  <a:moveTo>
                    <a:pt x="4933" y="0"/>
                  </a:moveTo>
                  <a:lnTo>
                    <a:pt x="4948" y="0"/>
                  </a:lnTo>
                  <a:lnTo>
                    <a:pt x="4948" y="15"/>
                  </a:lnTo>
                  <a:lnTo>
                    <a:pt x="4933" y="15"/>
                  </a:lnTo>
                  <a:lnTo>
                    <a:pt x="4933" y="0"/>
                  </a:lnTo>
                  <a:close/>
                  <a:moveTo>
                    <a:pt x="4966" y="0"/>
                  </a:moveTo>
                  <a:lnTo>
                    <a:pt x="4981" y="0"/>
                  </a:lnTo>
                  <a:lnTo>
                    <a:pt x="4981" y="15"/>
                  </a:lnTo>
                  <a:lnTo>
                    <a:pt x="4966" y="15"/>
                  </a:lnTo>
                  <a:lnTo>
                    <a:pt x="4966" y="0"/>
                  </a:lnTo>
                  <a:close/>
                  <a:moveTo>
                    <a:pt x="4996" y="0"/>
                  </a:moveTo>
                  <a:lnTo>
                    <a:pt x="5011" y="0"/>
                  </a:lnTo>
                  <a:lnTo>
                    <a:pt x="5011" y="15"/>
                  </a:lnTo>
                  <a:lnTo>
                    <a:pt x="4996" y="15"/>
                  </a:lnTo>
                  <a:lnTo>
                    <a:pt x="4996" y="0"/>
                  </a:lnTo>
                  <a:close/>
                  <a:moveTo>
                    <a:pt x="5026" y="0"/>
                  </a:moveTo>
                  <a:lnTo>
                    <a:pt x="5043" y="0"/>
                  </a:lnTo>
                  <a:lnTo>
                    <a:pt x="5043" y="15"/>
                  </a:lnTo>
                  <a:lnTo>
                    <a:pt x="5026" y="15"/>
                  </a:lnTo>
                  <a:lnTo>
                    <a:pt x="5026" y="0"/>
                  </a:lnTo>
                  <a:close/>
                  <a:moveTo>
                    <a:pt x="5058" y="0"/>
                  </a:moveTo>
                  <a:lnTo>
                    <a:pt x="5073" y="0"/>
                  </a:lnTo>
                  <a:lnTo>
                    <a:pt x="5073" y="15"/>
                  </a:lnTo>
                  <a:lnTo>
                    <a:pt x="5058" y="15"/>
                  </a:lnTo>
                  <a:lnTo>
                    <a:pt x="5058" y="0"/>
                  </a:lnTo>
                  <a:close/>
                  <a:moveTo>
                    <a:pt x="5088" y="0"/>
                  </a:moveTo>
                  <a:lnTo>
                    <a:pt x="5094" y="0"/>
                  </a:lnTo>
                  <a:lnTo>
                    <a:pt x="5094" y="15"/>
                  </a:lnTo>
                  <a:lnTo>
                    <a:pt x="5088" y="15"/>
                  </a:lnTo>
                  <a:lnTo>
                    <a:pt x="5088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02" name="Freeform 12">
              <a:extLst>
                <a:ext uri="{FF2B5EF4-FFF2-40B4-BE49-F238E27FC236}">
                  <a16:creationId xmlns:a16="http://schemas.microsoft.com/office/drawing/2014/main" id="{1C24E1F9-7BD0-4B7E-A9E2-DFBF12479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" y="1414"/>
              <a:ext cx="3962" cy="1314"/>
            </a:xfrm>
            <a:custGeom>
              <a:avLst/>
              <a:gdLst>
                <a:gd name="T0" fmla="*/ 0 w 3962"/>
                <a:gd name="T1" fmla="*/ 140 h 1314"/>
                <a:gd name="T2" fmla="*/ 709 w 3962"/>
                <a:gd name="T3" fmla="*/ 1314 h 1314"/>
                <a:gd name="T4" fmla="*/ 709 w 3962"/>
                <a:gd name="T5" fmla="*/ 0 h 1314"/>
                <a:gd name="T6" fmla="*/ 1415 w 3962"/>
                <a:gd name="T7" fmla="*/ 1005 h 1314"/>
                <a:gd name="T8" fmla="*/ 1415 w 3962"/>
                <a:gd name="T9" fmla="*/ 35 h 1314"/>
                <a:gd name="T10" fmla="*/ 2300 w 3962"/>
                <a:gd name="T11" fmla="*/ 1107 h 1314"/>
                <a:gd name="T12" fmla="*/ 2300 w 3962"/>
                <a:gd name="T13" fmla="*/ 242 h 1314"/>
                <a:gd name="T14" fmla="*/ 3256 w 3962"/>
                <a:gd name="T15" fmla="*/ 1212 h 1314"/>
                <a:gd name="T16" fmla="*/ 3256 w 3962"/>
                <a:gd name="T17" fmla="*/ 140 h 1314"/>
                <a:gd name="T18" fmla="*/ 3962 w 3962"/>
                <a:gd name="T19" fmla="*/ 1037 h 13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62"/>
                <a:gd name="T31" fmla="*/ 0 h 1314"/>
                <a:gd name="T32" fmla="*/ 3962 w 3962"/>
                <a:gd name="T33" fmla="*/ 1314 h 13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62" h="1314">
                  <a:moveTo>
                    <a:pt x="0" y="140"/>
                  </a:moveTo>
                  <a:lnTo>
                    <a:pt x="709" y="1314"/>
                  </a:lnTo>
                  <a:lnTo>
                    <a:pt x="709" y="0"/>
                  </a:lnTo>
                  <a:lnTo>
                    <a:pt x="1415" y="1005"/>
                  </a:lnTo>
                  <a:lnTo>
                    <a:pt x="1415" y="35"/>
                  </a:lnTo>
                  <a:lnTo>
                    <a:pt x="2300" y="1107"/>
                  </a:lnTo>
                  <a:lnTo>
                    <a:pt x="2300" y="242"/>
                  </a:lnTo>
                  <a:lnTo>
                    <a:pt x="3256" y="1212"/>
                  </a:lnTo>
                  <a:lnTo>
                    <a:pt x="3256" y="140"/>
                  </a:lnTo>
                  <a:lnTo>
                    <a:pt x="3962" y="1037"/>
                  </a:lnTo>
                </a:path>
              </a:pathLst>
            </a:custGeom>
            <a:noFill/>
            <a:ln w="428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3" name="Freeform 13">
              <a:extLst>
                <a:ext uri="{FF2B5EF4-FFF2-40B4-BE49-F238E27FC236}">
                  <a16:creationId xmlns:a16="http://schemas.microsoft.com/office/drawing/2014/main" id="{ABDFD4AF-2228-427F-8A34-2364491F9D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47" y="2521"/>
              <a:ext cx="74" cy="553"/>
            </a:xfrm>
            <a:custGeom>
              <a:avLst/>
              <a:gdLst>
                <a:gd name="T0" fmla="*/ 44 w 74"/>
                <a:gd name="T1" fmla="*/ 61 h 553"/>
                <a:gd name="T2" fmla="*/ 44 w 74"/>
                <a:gd name="T3" fmla="*/ 492 h 553"/>
                <a:gd name="T4" fmla="*/ 30 w 74"/>
                <a:gd name="T5" fmla="*/ 492 h 553"/>
                <a:gd name="T6" fmla="*/ 30 w 74"/>
                <a:gd name="T7" fmla="*/ 61 h 553"/>
                <a:gd name="T8" fmla="*/ 44 w 74"/>
                <a:gd name="T9" fmla="*/ 61 h 553"/>
                <a:gd name="T10" fmla="*/ 0 w 74"/>
                <a:gd name="T11" fmla="*/ 73 h 553"/>
                <a:gd name="T12" fmla="*/ 35 w 74"/>
                <a:gd name="T13" fmla="*/ 0 h 553"/>
                <a:gd name="T14" fmla="*/ 74 w 74"/>
                <a:gd name="T15" fmla="*/ 73 h 553"/>
                <a:gd name="T16" fmla="*/ 0 w 74"/>
                <a:gd name="T17" fmla="*/ 73 h 553"/>
                <a:gd name="T18" fmla="*/ 74 w 74"/>
                <a:gd name="T19" fmla="*/ 480 h 553"/>
                <a:gd name="T20" fmla="*/ 35 w 74"/>
                <a:gd name="T21" fmla="*/ 553 h 553"/>
                <a:gd name="T22" fmla="*/ 0 w 74"/>
                <a:gd name="T23" fmla="*/ 480 h 553"/>
                <a:gd name="T24" fmla="*/ 74 w 74"/>
                <a:gd name="T25" fmla="*/ 480 h 5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4"/>
                <a:gd name="T40" fmla="*/ 0 h 553"/>
                <a:gd name="T41" fmla="*/ 74 w 74"/>
                <a:gd name="T42" fmla="*/ 553 h 5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4" h="553">
                  <a:moveTo>
                    <a:pt x="44" y="61"/>
                  </a:moveTo>
                  <a:lnTo>
                    <a:pt x="44" y="492"/>
                  </a:lnTo>
                  <a:lnTo>
                    <a:pt x="30" y="492"/>
                  </a:lnTo>
                  <a:lnTo>
                    <a:pt x="30" y="61"/>
                  </a:lnTo>
                  <a:lnTo>
                    <a:pt x="44" y="61"/>
                  </a:lnTo>
                  <a:close/>
                  <a:moveTo>
                    <a:pt x="0" y="73"/>
                  </a:moveTo>
                  <a:lnTo>
                    <a:pt x="35" y="0"/>
                  </a:lnTo>
                  <a:lnTo>
                    <a:pt x="74" y="73"/>
                  </a:lnTo>
                  <a:lnTo>
                    <a:pt x="0" y="73"/>
                  </a:lnTo>
                  <a:close/>
                  <a:moveTo>
                    <a:pt x="74" y="480"/>
                  </a:moveTo>
                  <a:lnTo>
                    <a:pt x="35" y="553"/>
                  </a:lnTo>
                  <a:lnTo>
                    <a:pt x="0" y="480"/>
                  </a:lnTo>
                  <a:lnTo>
                    <a:pt x="74" y="48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04" name="Rectangle 14">
              <a:extLst>
                <a:ext uri="{FF2B5EF4-FFF2-40B4-BE49-F238E27FC236}">
                  <a16:creationId xmlns:a16="http://schemas.microsoft.com/office/drawing/2014/main" id="{2B3CCD44-A561-44CA-B3FD-DF36132222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528" y="2745"/>
              <a:ext cx="557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Pojistná </a:t>
              </a:r>
              <a:endParaRPr lang="cs-CZ" altLang="en-US" sz="3600"/>
            </a:p>
          </p:txBody>
        </p:sp>
        <p:sp>
          <p:nvSpPr>
            <p:cNvPr id="37905" name="Rectangle 15">
              <a:extLst>
                <a:ext uri="{FF2B5EF4-FFF2-40B4-BE49-F238E27FC236}">
                  <a16:creationId xmlns:a16="http://schemas.microsoft.com/office/drawing/2014/main" id="{FD2FAAD7-E678-40E4-BF15-C847834FF0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749" y="2760"/>
              <a:ext cx="4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zásoba</a:t>
              </a:r>
              <a:endParaRPr lang="cs-CZ" altLang="en-US" sz="3600"/>
            </a:p>
          </p:txBody>
        </p:sp>
        <p:sp>
          <p:nvSpPr>
            <p:cNvPr id="37906" name="Rectangle 16">
              <a:extLst>
                <a:ext uri="{FF2B5EF4-FFF2-40B4-BE49-F238E27FC236}">
                  <a16:creationId xmlns:a16="http://schemas.microsoft.com/office/drawing/2014/main" id="{35D8026F-78F7-4ABE-9EC8-FADB5D8B0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963" y="2545"/>
              <a:ext cx="4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07" name="Rectangle 17">
              <a:extLst>
                <a:ext uri="{FF2B5EF4-FFF2-40B4-BE49-F238E27FC236}">
                  <a16:creationId xmlns:a16="http://schemas.microsoft.com/office/drawing/2014/main" id="{F7DD3979-DFFD-43E5-AB5A-056B52840E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244" y="2929"/>
              <a:ext cx="8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Z</a:t>
              </a:r>
              <a:endParaRPr lang="cs-CZ" altLang="en-US" sz="3600"/>
            </a:p>
          </p:txBody>
        </p:sp>
        <p:sp>
          <p:nvSpPr>
            <p:cNvPr id="37908" name="Rectangle 19">
              <a:extLst>
                <a:ext uri="{FF2B5EF4-FFF2-40B4-BE49-F238E27FC236}">
                  <a16:creationId xmlns:a16="http://schemas.microsoft.com/office/drawing/2014/main" id="{23C9F3EE-EE5C-4CA7-986B-FF72C055FA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81" y="2669"/>
              <a:ext cx="2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 dirty="0">
                  <a:solidFill>
                    <a:srgbClr val="000000"/>
                  </a:solidFill>
                </a:rPr>
                <a:t>=2*</a:t>
              </a:r>
              <a:endParaRPr lang="cs-CZ" altLang="en-US" sz="3600" dirty="0"/>
            </a:p>
          </p:txBody>
        </p:sp>
        <p:sp>
          <p:nvSpPr>
            <p:cNvPr id="37909" name="Rectangle 20">
              <a:extLst>
                <a:ext uri="{FF2B5EF4-FFF2-40B4-BE49-F238E27FC236}">
                  <a16:creationId xmlns:a16="http://schemas.microsoft.com/office/drawing/2014/main" id="{DAD37B2C-01EB-4106-A3D1-87BDD760BE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228" y="2532"/>
              <a:ext cx="13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 dirty="0">
                  <a:solidFill>
                    <a:srgbClr val="000000"/>
                  </a:solidFill>
                </a:rPr>
                <a:t> σ</a:t>
              </a:r>
              <a:endParaRPr lang="cs-CZ" altLang="en-US" sz="3600" dirty="0"/>
            </a:p>
          </p:txBody>
        </p:sp>
        <p:sp>
          <p:nvSpPr>
            <p:cNvPr id="37910" name="Freeform 22">
              <a:extLst>
                <a:ext uri="{FF2B5EF4-FFF2-40B4-BE49-F238E27FC236}">
                  <a16:creationId xmlns:a16="http://schemas.microsoft.com/office/drawing/2014/main" id="{43A04873-A5ED-4B86-9B0F-DC9DE89C02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" y="2096"/>
              <a:ext cx="5089" cy="26"/>
            </a:xfrm>
            <a:custGeom>
              <a:avLst/>
              <a:gdLst>
                <a:gd name="T0" fmla="*/ 48 w 5089"/>
                <a:gd name="T1" fmla="*/ 26 h 26"/>
                <a:gd name="T2" fmla="*/ 173 w 5089"/>
                <a:gd name="T3" fmla="*/ 26 h 26"/>
                <a:gd name="T4" fmla="*/ 272 w 5089"/>
                <a:gd name="T5" fmla="*/ 0 h 26"/>
                <a:gd name="T6" fmla="*/ 346 w 5089"/>
                <a:gd name="T7" fmla="*/ 0 h 26"/>
                <a:gd name="T8" fmla="*/ 397 w 5089"/>
                <a:gd name="T9" fmla="*/ 0 h 26"/>
                <a:gd name="T10" fmla="*/ 495 w 5089"/>
                <a:gd name="T11" fmla="*/ 26 h 26"/>
                <a:gd name="T12" fmla="*/ 620 w 5089"/>
                <a:gd name="T13" fmla="*/ 26 h 26"/>
                <a:gd name="T14" fmla="*/ 718 w 5089"/>
                <a:gd name="T15" fmla="*/ 0 h 26"/>
                <a:gd name="T16" fmla="*/ 793 w 5089"/>
                <a:gd name="T17" fmla="*/ 0 h 26"/>
                <a:gd name="T18" fmla="*/ 843 w 5089"/>
                <a:gd name="T19" fmla="*/ 0 h 26"/>
                <a:gd name="T20" fmla="*/ 942 w 5089"/>
                <a:gd name="T21" fmla="*/ 26 h 26"/>
                <a:gd name="T22" fmla="*/ 1067 w 5089"/>
                <a:gd name="T23" fmla="*/ 26 h 26"/>
                <a:gd name="T24" fmla="*/ 1165 w 5089"/>
                <a:gd name="T25" fmla="*/ 0 h 26"/>
                <a:gd name="T26" fmla="*/ 1240 w 5089"/>
                <a:gd name="T27" fmla="*/ 0 h 26"/>
                <a:gd name="T28" fmla="*/ 1290 w 5089"/>
                <a:gd name="T29" fmla="*/ 0 h 26"/>
                <a:gd name="T30" fmla="*/ 1389 w 5089"/>
                <a:gd name="T31" fmla="*/ 26 h 26"/>
                <a:gd name="T32" fmla="*/ 1514 w 5089"/>
                <a:gd name="T33" fmla="*/ 26 h 26"/>
                <a:gd name="T34" fmla="*/ 1612 w 5089"/>
                <a:gd name="T35" fmla="*/ 0 h 26"/>
                <a:gd name="T36" fmla="*/ 1687 w 5089"/>
                <a:gd name="T37" fmla="*/ 0 h 26"/>
                <a:gd name="T38" fmla="*/ 1737 w 5089"/>
                <a:gd name="T39" fmla="*/ 0 h 26"/>
                <a:gd name="T40" fmla="*/ 1835 w 5089"/>
                <a:gd name="T41" fmla="*/ 26 h 26"/>
                <a:gd name="T42" fmla="*/ 1961 w 5089"/>
                <a:gd name="T43" fmla="*/ 26 h 26"/>
                <a:gd name="T44" fmla="*/ 2059 w 5089"/>
                <a:gd name="T45" fmla="*/ 0 h 26"/>
                <a:gd name="T46" fmla="*/ 2133 w 5089"/>
                <a:gd name="T47" fmla="*/ 0 h 26"/>
                <a:gd name="T48" fmla="*/ 2184 w 5089"/>
                <a:gd name="T49" fmla="*/ 0 h 26"/>
                <a:gd name="T50" fmla="*/ 2282 w 5089"/>
                <a:gd name="T51" fmla="*/ 26 h 26"/>
                <a:gd name="T52" fmla="*/ 2407 w 5089"/>
                <a:gd name="T53" fmla="*/ 26 h 26"/>
                <a:gd name="T54" fmla="*/ 2506 w 5089"/>
                <a:gd name="T55" fmla="*/ 0 h 26"/>
                <a:gd name="T56" fmla="*/ 2580 w 5089"/>
                <a:gd name="T57" fmla="*/ 0 h 26"/>
                <a:gd name="T58" fmla="*/ 2631 w 5089"/>
                <a:gd name="T59" fmla="*/ 0 h 26"/>
                <a:gd name="T60" fmla="*/ 2729 w 5089"/>
                <a:gd name="T61" fmla="*/ 26 h 26"/>
                <a:gd name="T62" fmla="*/ 2854 w 5089"/>
                <a:gd name="T63" fmla="*/ 26 h 26"/>
                <a:gd name="T64" fmla="*/ 2953 w 5089"/>
                <a:gd name="T65" fmla="*/ 0 h 26"/>
                <a:gd name="T66" fmla="*/ 3027 w 5089"/>
                <a:gd name="T67" fmla="*/ 0 h 26"/>
                <a:gd name="T68" fmla="*/ 3078 w 5089"/>
                <a:gd name="T69" fmla="*/ 0 h 26"/>
                <a:gd name="T70" fmla="*/ 3176 w 5089"/>
                <a:gd name="T71" fmla="*/ 26 h 26"/>
                <a:gd name="T72" fmla="*/ 3301 w 5089"/>
                <a:gd name="T73" fmla="*/ 26 h 26"/>
                <a:gd name="T74" fmla="*/ 3399 w 5089"/>
                <a:gd name="T75" fmla="*/ 0 h 26"/>
                <a:gd name="T76" fmla="*/ 3474 w 5089"/>
                <a:gd name="T77" fmla="*/ 0 h 26"/>
                <a:gd name="T78" fmla="*/ 3525 w 5089"/>
                <a:gd name="T79" fmla="*/ 0 h 26"/>
                <a:gd name="T80" fmla="*/ 3623 w 5089"/>
                <a:gd name="T81" fmla="*/ 26 h 26"/>
                <a:gd name="T82" fmla="*/ 3748 w 5089"/>
                <a:gd name="T83" fmla="*/ 26 h 26"/>
                <a:gd name="T84" fmla="*/ 3846 w 5089"/>
                <a:gd name="T85" fmla="*/ 0 h 26"/>
                <a:gd name="T86" fmla="*/ 3921 w 5089"/>
                <a:gd name="T87" fmla="*/ 0 h 26"/>
                <a:gd name="T88" fmla="*/ 3971 w 5089"/>
                <a:gd name="T89" fmla="*/ 0 h 26"/>
                <a:gd name="T90" fmla="*/ 4070 w 5089"/>
                <a:gd name="T91" fmla="*/ 26 h 26"/>
                <a:gd name="T92" fmla="*/ 4195 w 5089"/>
                <a:gd name="T93" fmla="*/ 26 h 26"/>
                <a:gd name="T94" fmla="*/ 4293 w 5089"/>
                <a:gd name="T95" fmla="*/ 0 h 26"/>
                <a:gd name="T96" fmla="*/ 4368 w 5089"/>
                <a:gd name="T97" fmla="*/ 0 h 26"/>
                <a:gd name="T98" fmla="*/ 4418 w 5089"/>
                <a:gd name="T99" fmla="*/ 0 h 26"/>
                <a:gd name="T100" fmla="*/ 4517 w 5089"/>
                <a:gd name="T101" fmla="*/ 26 h 26"/>
                <a:gd name="T102" fmla="*/ 4642 w 5089"/>
                <a:gd name="T103" fmla="*/ 26 h 26"/>
                <a:gd name="T104" fmla="*/ 4740 w 5089"/>
                <a:gd name="T105" fmla="*/ 0 h 26"/>
                <a:gd name="T106" fmla="*/ 4815 w 5089"/>
                <a:gd name="T107" fmla="*/ 0 h 26"/>
                <a:gd name="T108" fmla="*/ 4865 w 5089"/>
                <a:gd name="T109" fmla="*/ 0 h 26"/>
                <a:gd name="T110" fmla="*/ 4963 w 5089"/>
                <a:gd name="T111" fmla="*/ 26 h 26"/>
                <a:gd name="T112" fmla="*/ 5089 w 5089"/>
                <a:gd name="T113" fmla="*/ 26 h 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89"/>
                <a:gd name="T172" fmla="*/ 0 h 26"/>
                <a:gd name="T173" fmla="*/ 5089 w 5089"/>
                <a:gd name="T174" fmla="*/ 26 h 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89" h="26">
                  <a:moveTo>
                    <a:pt x="0" y="0"/>
                  </a:moveTo>
                  <a:lnTo>
                    <a:pt x="24" y="0"/>
                  </a:lnTo>
                  <a:lnTo>
                    <a:pt x="24" y="26"/>
                  </a:lnTo>
                  <a:lnTo>
                    <a:pt x="0" y="26"/>
                  </a:lnTo>
                  <a:lnTo>
                    <a:pt x="0" y="0"/>
                  </a:lnTo>
                  <a:close/>
                  <a:moveTo>
                    <a:pt x="48" y="0"/>
                  </a:moveTo>
                  <a:lnTo>
                    <a:pt x="75" y="0"/>
                  </a:lnTo>
                  <a:lnTo>
                    <a:pt x="75" y="26"/>
                  </a:lnTo>
                  <a:lnTo>
                    <a:pt x="48" y="26"/>
                  </a:lnTo>
                  <a:lnTo>
                    <a:pt x="48" y="0"/>
                  </a:lnTo>
                  <a:close/>
                  <a:moveTo>
                    <a:pt x="99" y="0"/>
                  </a:moveTo>
                  <a:lnTo>
                    <a:pt x="123" y="0"/>
                  </a:lnTo>
                  <a:lnTo>
                    <a:pt x="123" y="26"/>
                  </a:lnTo>
                  <a:lnTo>
                    <a:pt x="99" y="26"/>
                  </a:lnTo>
                  <a:lnTo>
                    <a:pt x="99" y="0"/>
                  </a:lnTo>
                  <a:close/>
                  <a:moveTo>
                    <a:pt x="149" y="0"/>
                  </a:moveTo>
                  <a:lnTo>
                    <a:pt x="173" y="0"/>
                  </a:lnTo>
                  <a:lnTo>
                    <a:pt x="173" y="26"/>
                  </a:lnTo>
                  <a:lnTo>
                    <a:pt x="149" y="26"/>
                  </a:lnTo>
                  <a:lnTo>
                    <a:pt x="149" y="0"/>
                  </a:lnTo>
                  <a:close/>
                  <a:moveTo>
                    <a:pt x="197" y="0"/>
                  </a:moveTo>
                  <a:lnTo>
                    <a:pt x="224" y="0"/>
                  </a:lnTo>
                  <a:lnTo>
                    <a:pt x="224" y="26"/>
                  </a:lnTo>
                  <a:lnTo>
                    <a:pt x="197" y="26"/>
                  </a:lnTo>
                  <a:lnTo>
                    <a:pt x="197" y="0"/>
                  </a:lnTo>
                  <a:close/>
                  <a:moveTo>
                    <a:pt x="248" y="0"/>
                  </a:moveTo>
                  <a:lnTo>
                    <a:pt x="272" y="0"/>
                  </a:lnTo>
                  <a:lnTo>
                    <a:pt x="272" y="26"/>
                  </a:lnTo>
                  <a:lnTo>
                    <a:pt x="248" y="26"/>
                  </a:lnTo>
                  <a:lnTo>
                    <a:pt x="248" y="0"/>
                  </a:lnTo>
                  <a:close/>
                  <a:moveTo>
                    <a:pt x="298" y="0"/>
                  </a:moveTo>
                  <a:lnTo>
                    <a:pt x="322" y="0"/>
                  </a:lnTo>
                  <a:lnTo>
                    <a:pt x="322" y="26"/>
                  </a:lnTo>
                  <a:lnTo>
                    <a:pt x="298" y="26"/>
                  </a:lnTo>
                  <a:lnTo>
                    <a:pt x="298" y="0"/>
                  </a:lnTo>
                  <a:close/>
                  <a:moveTo>
                    <a:pt x="346" y="0"/>
                  </a:moveTo>
                  <a:lnTo>
                    <a:pt x="373" y="0"/>
                  </a:lnTo>
                  <a:lnTo>
                    <a:pt x="373" y="26"/>
                  </a:lnTo>
                  <a:lnTo>
                    <a:pt x="346" y="26"/>
                  </a:lnTo>
                  <a:lnTo>
                    <a:pt x="346" y="0"/>
                  </a:lnTo>
                  <a:close/>
                  <a:moveTo>
                    <a:pt x="397" y="0"/>
                  </a:moveTo>
                  <a:lnTo>
                    <a:pt x="420" y="0"/>
                  </a:lnTo>
                  <a:lnTo>
                    <a:pt x="420" y="26"/>
                  </a:lnTo>
                  <a:lnTo>
                    <a:pt x="397" y="26"/>
                  </a:lnTo>
                  <a:lnTo>
                    <a:pt x="397" y="0"/>
                  </a:lnTo>
                  <a:close/>
                  <a:moveTo>
                    <a:pt x="447" y="0"/>
                  </a:moveTo>
                  <a:lnTo>
                    <a:pt x="471" y="0"/>
                  </a:lnTo>
                  <a:lnTo>
                    <a:pt x="471" y="26"/>
                  </a:lnTo>
                  <a:lnTo>
                    <a:pt x="447" y="26"/>
                  </a:lnTo>
                  <a:lnTo>
                    <a:pt x="447" y="0"/>
                  </a:lnTo>
                  <a:close/>
                  <a:moveTo>
                    <a:pt x="495" y="0"/>
                  </a:moveTo>
                  <a:lnTo>
                    <a:pt x="522" y="0"/>
                  </a:lnTo>
                  <a:lnTo>
                    <a:pt x="522" y="26"/>
                  </a:lnTo>
                  <a:lnTo>
                    <a:pt x="495" y="26"/>
                  </a:lnTo>
                  <a:lnTo>
                    <a:pt x="495" y="0"/>
                  </a:lnTo>
                  <a:close/>
                  <a:moveTo>
                    <a:pt x="546" y="0"/>
                  </a:moveTo>
                  <a:lnTo>
                    <a:pt x="569" y="0"/>
                  </a:lnTo>
                  <a:lnTo>
                    <a:pt x="569" y="26"/>
                  </a:lnTo>
                  <a:lnTo>
                    <a:pt x="546" y="26"/>
                  </a:lnTo>
                  <a:lnTo>
                    <a:pt x="546" y="0"/>
                  </a:lnTo>
                  <a:close/>
                  <a:moveTo>
                    <a:pt x="596" y="0"/>
                  </a:moveTo>
                  <a:lnTo>
                    <a:pt x="620" y="0"/>
                  </a:lnTo>
                  <a:lnTo>
                    <a:pt x="620" y="26"/>
                  </a:lnTo>
                  <a:lnTo>
                    <a:pt x="596" y="26"/>
                  </a:lnTo>
                  <a:lnTo>
                    <a:pt x="596" y="0"/>
                  </a:lnTo>
                  <a:close/>
                  <a:moveTo>
                    <a:pt x="644" y="0"/>
                  </a:moveTo>
                  <a:lnTo>
                    <a:pt x="671" y="0"/>
                  </a:lnTo>
                  <a:lnTo>
                    <a:pt x="671" y="26"/>
                  </a:lnTo>
                  <a:lnTo>
                    <a:pt x="644" y="26"/>
                  </a:lnTo>
                  <a:lnTo>
                    <a:pt x="644" y="0"/>
                  </a:lnTo>
                  <a:close/>
                  <a:moveTo>
                    <a:pt x="695" y="0"/>
                  </a:moveTo>
                  <a:lnTo>
                    <a:pt x="718" y="0"/>
                  </a:lnTo>
                  <a:lnTo>
                    <a:pt x="718" y="26"/>
                  </a:lnTo>
                  <a:lnTo>
                    <a:pt x="695" y="26"/>
                  </a:lnTo>
                  <a:lnTo>
                    <a:pt x="695" y="0"/>
                  </a:lnTo>
                  <a:close/>
                  <a:moveTo>
                    <a:pt x="745" y="0"/>
                  </a:moveTo>
                  <a:lnTo>
                    <a:pt x="769" y="0"/>
                  </a:lnTo>
                  <a:lnTo>
                    <a:pt x="769" y="26"/>
                  </a:lnTo>
                  <a:lnTo>
                    <a:pt x="745" y="26"/>
                  </a:lnTo>
                  <a:lnTo>
                    <a:pt x="745" y="0"/>
                  </a:lnTo>
                  <a:close/>
                  <a:moveTo>
                    <a:pt x="793" y="0"/>
                  </a:moveTo>
                  <a:lnTo>
                    <a:pt x="820" y="0"/>
                  </a:lnTo>
                  <a:lnTo>
                    <a:pt x="820" y="26"/>
                  </a:lnTo>
                  <a:lnTo>
                    <a:pt x="793" y="26"/>
                  </a:lnTo>
                  <a:lnTo>
                    <a:pt x="793" y="0"/>
                  </a:lnTo>
                  <a:close/>
                  <a:moveTo>
                    <a:pt x="843" y="0"/>
                  </a:moveTo>
                  <a:lnTo>
                    <a:pt x="867" y="0"/>
                  </a:lnTo>
                  <a:lnTo>
                    <a:pt x="867" y="26"/>
                  </a:lnTo>
                  <a:lnTo>
                    <a:pt x="843" y="26"/>
                  </a:lnTo>
                  <a:lnTo>
                    <a:pt x="843" y="0"/>
                  </a:lnTo>
                  <a:close/>
                  <a:moveTo>
                    <a:pt x="894" y="0"/>
                  </a:moveTo>
                  <a:lnTo>
                    <a:pt x="918" y="0"/>
                  </a:lnTo>
                  <a:lnTo>
                    <a:pt x="918" y="26"/>
                  </a:lnTo>
                  <a:lnTo>
                    <a:pt x="894" y="26"/>
                  </a:lnTo>
                  <a:lnTo>
                    <a:pt x="894" y="0"/>
                  </a:lnTo>
                  <a:close/>
                  <a:moveTo>
                    <a:pt x="942" y="0"/>
                  </a:moveTo>
                  <a:lnTo>
                    <a:pt x="969" y="0"/>
                  </a:lnTo>
                  <a:lnTo>
                    <a:pt x="969" y="26"/>
                  </a:lnTo>
                  <a:lnTo>
                    <a:pt x="942" y="26"/>
                  </a:lnTo>
                  <a:lnTo>
                    <a:pt x="942" y="0"/>
                  </a:lnTo>
                  <a:close/>
                  <a:moveTo>
                    <a:pt x="992" y="0"/>
                  </a:moveTo>
                  <a:lnTo>
                    <a:pt x="1016" y="0"/>
                  </a:lnTo>
                  <a:lnTo>
                    <a:pt x="1016" y="26"/>
                  </a:lnTo>
                  <a:lnTo>
                    <a:pt x="992" y="26"/>
                  </a:lnTo>
                  <a:lnTo>
                    <a:pt x="992" y="0"/>
                  </a:lnTo>
                  <a:close/>
                  <a:moveTo>
                    <a:pt x="1043" y="0"/>
                  </a:moveTo>
                  <a:lnTo>
                    <a:pt x="1067" y="0"/>
                  </a:lnTo>
                  <a:lnTo>
                    <a:pt x="1067" y="26"/>
                  </a:lnTo>
                  <a:lnTo>
                    <a:pt x="1043" y="26"/>
                  </a:lnTo>
                  <a:lnTo>
                    <a:pt x="1043" y="0"/>
                  </a:lnTo>
                  <a:close/>
                  <a:moveTo>
                    <a:pt x="1091" y="0"/>
                  </a:moveTo>
                  <a:lnTo>
                    <a:pt x="1118" y="0"/>
                  </a:lnTo>
                  <a:lnTo>
                    <a:pt x="1118" y="26"/>
                  </a:lnTo>
                  <a:lnTo>
                    <a:pt x="1091" y="26"/>
                  </a:lnTo>
                  <a:lnTo>
                    <a:pt x="1091" y="0"/>
                  </a:lnTo>
                  <a:close/>
                  <a:moveTo>
                    <a:pt x="1141" y="0"/>
                  </a:moveTo>
                  <a:lnTo>
                    <a:pt x="1165" y="0"/>
                  </a:lnTo>
                  <a:lnTo>
                    <a:pt x="1165" y="26"/>
                  </a:lnTo>
                  <a:lnTo>
                    <a:pt x="1141" y="26"/>
                  </a:lnTo>
                  <a:lnTo>
                    <a:pt x="1141" y="0"/>
                  </a:lnTo>
                  <a:close/>
                  <a:moveTo>
                    <a:pt x="1192" y="0"/>
                  </a:moveTo>
                  <a:lnTo>
                    <a:pt x="1216" y="0"/>
                  </a:lnTo>
                  <a:lnTo>
                    <a:pt x="1216" y="26"/>
                  </a:lnTo>
                  <a:lnTo>
                    <a:pt x="1192" y="26"/>
                  </a:lnTo>
                  <a:lnTo>
                    <a:pt x="1192" y="0"/>
                  </a:lnTo>
                  <a:close/>
                  <a:moveTo>
                    <a:pt x="1240" y="0"/>
                  </a:moveTo>
                  <a:lnTo>
                    <a:pt x="1267" y="0"/>
                  </a:lnTo>
                  <a:lnTo>
                    <a:pt x="1267" y="26"/>
                  </a:lnTo>
                  <a:lnTo>
                    <a:pt x="1240" y="26"/>
                  </a:lnTo>
                  <a:lnTo>
                    <a:pt x="1240" y="0"/>
                  </a:lnTo>
                  <a:close/>
                  <a:moveTo>
                    <a:pt x="1290" y="0"/>
                  </a:moveTo>
                  <a:lnTo>
                    <a:pt x="1314" y="0"/>
                  </a:lnTo>
                  <a:lnTo>
                    <a:pt x="1314" y="26"/>
                  </a:lnTo>
                  <a:lnTo>
                    <a:pt x="1290" y="26"/>
                  </a:lnTo>
                  <a:lnTo>
                    <a:pt x="1290" y="0"/>
                  </a:lnTo>
                  <a:close/>
                  <a:moveTo>
                    <a:pt x="1341" y="0"/>
                  </a:moveTo>
                  <a:lnTo>
                    <a:pt x="1365" y="0"/>
                  </a:lnTo>
                  <a:lnTo>
                    <a:pt x="1365" y="26"/>
                  </a:lnTo>
                  <a:lnTo>
                    <a:pt x="1341" y="26"/>
                  </a:lnTo>
                  <a:lnTo>
                    <a:pt x="1341" y="0"/>
                  </a:lnTo>
                  <a:close/>
                  <a:moveTo>
                    <a:pt x="1389" y="0"/>
                  </a:moveTo>
                  <a:lnTo>
                    <a:pt x="1415" y="0"/>
                  </a:lnTo>
                  <a:lnTo>
                    <a:pt x="1415" y="26"/>
                  </a:lnTo>
                  <a:lnTo>
                    <a:pt x="1389" y="26"/>
                  </a:lnTo>
                  <a:lnTo>
                    <a:pt x="1389" y="0"/>
                  </a:lnTo>
                  <a:close/>
                  <a:moveTo>
                    <a:pt x="1439" y="0"/>
                  </a:moveTo>
                  <a:lnTo>
                    <a:pt x="1463" y="0"/>
                  </a:lnTo>
                  <a:lnTo>
                    <a:pt x="1463" y="26"/>
                  </a:lnTo>
                  <a:lnTo>
                    <a:pt x="1439" y="26"/>
                  </a:lnTo>
                  <a:lnTo>
                    <a:pt x="1439" y="0"/>
                  </a:lnTo>
                  <a:close/>
                  <a:moveTo>
                    <a:pt x="1490" y="0"/>
                  </a:moveTo>
                  <a:lnTo>
                    <a:pt x="1514" y="0"/>
                  </a:lnTo>
                  <a:lnTo>
                    <a:pt x="1514" y="26"/>
                  </a:lnTo>
                  <a:lnTo>
                    <a:pt x="1490" y="26"/>
                  </a:lnTo>
                  <a:lnTo>
                    <a:pt x="1490" y="0"/>
                  </a:lnTo>
                  <a:close/>
                  <a:moveTo>
                    <a:pt x="1538" y="0"/>
                  </a:moveTo>
                  <a:lnTo>
                    <a:pt x="1564" y="0"/>
                  </a:lnTo>
                  <a:lnTo>
                    <a:pt x="1564" y="26"/>
                  </a:lnTo>
                  <a:lnTo>
                    <a:pt x="1538" y="26"/>
                  </a:lnTo>
                  <a:lnTo>
                    <a:pt x="1538" y="0"/>
                  </a:lnTo>
                  <a:close/>
                  <a:moveTo>
                    <a:pt x="1588" y="0"/>
                  </a:moveTo>
                  <a:lnTo>
                    <a:pt x="1612" y="0"/>
                  </a:lnTo>
                  <a:lnTo>
                    <a:pt x="1612" y="26"/>
                  </a:lnTo>
                  <a:lnTo>
                    <a:pt x="1588" y="26"/>
                  </a:lnTo>
                  <a:lnTo>
                    <a:pt x="1588" y="0"/>
                  </a:lnTo>
                  <a:close/>
                  <a:moveTo>
                    <a:pt x="1639" y="0"/>
                  </a:moveTo>
                  <a:lnTo>
                    <a:pt x="1663" y="0"/>
                  </a:lnTo>
                  <a:lnTo>
                    <a:pt x="1663" y="26"/>
                  </a:lnTo>
                  <a:lnTo>
                    <a:pt x="1639" y="26"/>
                  </a:lnTo>
                  <a:lnTo>
                    <a:pt x="1639" y="0"/>
                  </a:lnTo>
                  <a:close/>
                  <a:moveTo>
                    <a:pt x="1687" y="0"/>
                  </a:moveTo>
                  <a:lnTo>
                    <a:pt x="1713" y="0"/>
                  </a:lnTo>
                  <a:lnTo>
                    <a:pt x="1713" y="26"/>
                  </a:lnTo>
                  <a:lnTo>
                    <a:pt x="1687" y="26"/>
                  </a:lnTo>
                  <a:lnTo>
                    <a:pt x="1687" y="0"/>
                  </a:lnTo>
                  <a:close/>
                  <a:moveTo>
                    <a:pt x="1737" y="0"/>
                  </a:moveTo>
                  <a:lnTo>
                    <a:pt x="1761" y="0"/>
                  </a:lnTo>
                  <a:lnTo>
                    <a:pt x="1761" y="26"/>
                  </a:lnTo>
                  <a:lnTo>
                    <a:pt x="1737" y="26"/>
                  </a:lnTo>
                  <a:lnTo>
                    <a:pt x="1737" y="0"/>
                  </a:lnTo>
                  <a:close/>
                  <a:moveTo>
                    <a:pt x="1788" y="0"/>
                  </a:moveTo>
                  <a:lnTo>
                    <a:pt x="1812" y="0"/>
                  </a:lnTo>
                  <a:lnTo>
                    <a:pt x="1812" y="26"/>
                  </a:lnTo>
                  <a:lnTo>
                    <a:pt x="1788" y="26"/>
                  </a:lnTo>
                  <a:lnTo>
                    <a:pt x="1788" y="0"/>
                  </a:lnTo>
                  <a:close/>
                  <a:moveTo>
                    <a:pt x="1835" y="0"/>
                  </a:moveTo>
                  <a:lnTo>
                    <a:pt x="1862" y="0"/>
                  </a:lnTo>
                  <a:lnTo>
                    <a:pt x="1862" y="26"/>
                  </a:lnTo>
                  <a:lnTo>
                    <a:pt x="1835" y="26"/>
                  </a:lnTo>
                  <a:lnTo>
                    <a:pt x="1835" y="0"/>
                  </a:lnTo>
                  <a:close/>
                  <a:moveTo>
                    <a:pt x="1886" y="0"/>
                  </a:moveTo>
                  <a:lnTo>
                    <a:pt x="1910" y="0"/>
                  </a:lnTo>
                  <a:lnTo>
                    <a:pt x="1910" y="26"/>
                  </a:lnTo>
                  <a:lnTo>
                    <a:pt x="1886" y="26"/>
                  </a:lnTo>
                  <a:lnTo>
                    <a:pt x="1886" y="0"/>
                  </a:lnTo>
                  <a:close/>
                  <a:moveTo>
                    <a:pt x="1937" y="0"/>
                  </a:moveTo>
                  <a:lnTo>
                    <a:pt x="1961" y="0"/>
                  </a:lnTo>
                  <a:lnTo>
                    <a:pt x="1961" y="26"/>
                  </a:lnTo>
                  <a:lnTo>
                    <a:pt x="1937" y="26"/>
                  </a:lnTo>
                  <a:lnTo>
                    <a:pt x="1937" y="0"/>
                  </a:lnTo>
                  <a:close/>
                  <a:moveTo>
                    <a:pt x="1984" y="0"/>
                  </a:moveTo>
                  <a:lnTo>
                    <a:pt x="2011" y="0"/>
                  </a:lnTo>
                  <a:lnTo>
                    <a:pt x="2011" y="26"/>
                  </a:lnTo>
                  <a:lnTo>
                    <a:pt x="1984" y="26"/>
                  </a:lnTo>
                  <a:lnTo>
                    <a:pt x="1984" y="0"/>
                  </a:lnTo>
                  <a:close/>
                  <a:moveTo>
                    <a:pt x="2035" y="0"/>
                  </a:moveTo>
                  <a:lnTo>
                    <a:pt x="2059" y="0"/>
                  </a:lnTo>
                  <a:lnTo>
                    <a:pt x="2059" y="26"/>
                  </a:lnTo>
                  <a:lnTo>
                    <a:pt x="2035" y="26"/>
                  </a:lnTo>
                  <a:lnTo>
                    <a:pt x="2035" y="0"/>
                  </a:lnTo>
                  <a:close/>
                  <a:moveTo>
                    <a:pt x="2086" y="0"/>
                  </a:moveTo>
                  <a:lnTo>
                    <a:pt x="2110" y="0"/>
                  </a:lnTo>
                  <a:lnTo>
                    <a:pt x="2110" y="26"/>
                  </a:lnTo>
                  <a:lnTo>
                    <a:pt x="2086" y="26"/>
                  </a:lnTo>
                  <a:lnTo>
                    <a:pt x="2086" y="0"/>
                  </a:lnTo>
                  <a:close/>
                  <a:moveTo>
                    <a:pt x="2133" y="0"/>
                  </a:moveTo>
                  <a:lnTo>
                    <a:pt x="2160" y="0"/>
                  </a:lnTo>
                  <a:lnTo>
                    <a:pt x="2160" y="26"/>
                  </a:lnTo>
                  <a:lnTo>
                    <a:pt x="2133" y="26"/>
                  </a:lnTo>
                  <a:lnTo>
                    <a:pt x="2133" y="0"/>
                  </a:lnTo>
                  <a:close/>
                  <a:moveTo>
                    <a:pt x="2184" y="0"/>
                  </a:moveTo>
                  <a:lnTo>
                    <a:pt x="2208" y="0"/>
                  </a:lnTo>
                  <a:lnTo>
                    <a:pt x="2208" y="26"/>
                  </a:lnTo>
                  <a:lnTo>
                    <a:pt x="2184" y="26"/>
                  </a:lnTo>
                  <a:lnTo>
                    <a:pt x="2184" y="0"/>
                  </a:lnTo>
                  <a:close/>
                  <a:moveTo>
                    <a:pt x="2235" y="0"/>
                  </a:moveTo>
                  <a:lnTo>
                    <a:pt x="2259" y="0"/>
                  </a:lnTo>
                  <a:lnTo>
                    <a:pt x="2259" y="26"/>
                  </a:lnTo>
                  <a:lnTo>
                    <a:pt x="2235" y="26"/>
                  </a:lnTo>
                  <a:lnTo>
                    <a:pt x="2235" y="0"/>
                  </a:lnTo>
                  <a:close/>
                  <a:moveTo>
                    <a:pt x="2282" y="0"/>
                  </a:moveTo>
                  <a:lnTo>
                    <a:pt x="2309" y="0"/>
                  </a:lnTo>
                  <a:lnTo>
                    <a:pt x="2309" y="26"/>
                  </a:lnTo>
                  <a:lnTo>
                    <a:pt x="2282" y="26"/>
                  </a:lnTo>
                  <a:lnTo>
                    <a:pt x="2282" y="0"/>
                  </a:lnTo>
                  <a:close/>
                  <a:moveTo>
                    <a:pt x="2333" y="0"/>
                  </a:moveTo>
                  <a:lnTo>
                    <a:pt x="2357" y="0"/>
                  </a:lnTo>
                  <a:lnTo>
                    <a:pt x="2357" y="26"/>
                  </a:lnTo>
                  <a:lnTo>
                    <a:pt x="2333" y="26"/>
                  </a:lnTo>
                  <a:lnTo>
                    <a:pt x="2333" y="0"/>
                  </a:lnTo>
                  <a:close/>
                  <a:moveTo>
                    <a:pt x="2384" y="0"/>
                  </a:moveTo>
                  <a:lnTo>
                    <a:pt x="2407" y="0"/>
                  </a:lnTo>
                  <a:lnTo>
                    <a:pt x="2407" y="26"/>
                  </a:lnTo>
                  <a:lnTo>
                    <a:pt x="2384" y="26"/>
                  </a:lnTo>
                  <a:lnTo>
                    <a:pt x="2384" y="0"/>
                  </a:lnTo>
                  <a:close/>
                  <a:moveTo>
                    <a:pt x="2431" y="0"/>
                  </a:moveTo>
                  <a:lnTo>
                    <a:pt x="2458" y="0"/>
                  </a:lnTo>
                  <a:lnTo>
                    <a:pt x="2458" y="26"/>
                  </a:lnTo>
                  <a:lnTo>
                    <a:pt x="2431" y="26"/>
                  </a:lnTo>
                  <a:lnTo>
                    <a:pt x="2431" y="0"/>
                  </a:lnTo>
                  <a:close/>
                  <a:moveTo>
                    <a:pt x="2482" y="0"/>
                  </a:moveTo>
                  <a:lnTo>
                    <a:pt x="2506" y="0"/>
                  </a:lnTo>
                  <a:lnTo>
                    <a:pt x="2506" y="26"/>
                  </a:lnTo>
                  <a:lnTo>
                    <a:pt x="2482" y="26"/>
                  </a:lnTo>
                  <a:lnTo>
                    <a:pt x="2482" y="0"/>
                  </a:lnTo>
                  <a:close/>
                  <a:moveTo>
                    <a:pt x="2533" y="0"/>
                  </a:moveTo>
                  <a:lnTo>
                    <a:pt x="2556" y="0"/>
                  </a:lnTo>
                  <a:lnTo>
                    <a:pt x="2556" y="26"/>
                  </a:lnTo>
                  <a:lnTo>
                    <a:pt x="2533" y="26"/>
                  </a:lnTo>
                  <a:lnTo>
                    <a:pt x="2533" y="0"/>
                  </a:lnTo>
                  <a:close/>
                  <a:moveTo>
                    <a:pt x="2580" y="0"/>
                  </a:moveTo>
                  <a:lnTo>
                    <a:pt x="2607" y="0"/>
                  </a:lnTo>
                  <a:lnTo>
                    <a:pt x="2607" y="26"/>
                  </a:lnTo>
                  <a:lnTo>
                    <a:pt x="2580" y="26"/>
                  </a:lnTo>
                  <a:lnTo>
                    <a:pt x="2580" y="0"/>
                  </a:lnTo>
                  <a:close/>
                  <a:moveTo>
                    <a:pt x="2631" y="0"/>
                  </a:moveTo>
                  <a:lnTo>
                    <a:pt x="2655" y="0"/>
                  </a:lnTo>
                  <a:lnTo>
                    <a:pt x="2655" y="26"/>
                  </a:lnTo>
                  <a:lnTo>
                    <a:pt x="2631" y="26"/>
                  </a:lnTo>
                  <a:lnTo>
                    <a:pt x="2631" y="0"/>
                  </a:lnTo>
                  <a:close/>
                  <a:moveTo>
                    <a:pt x="2682" y="0"/>
                  </a:moveTo>
                  <a:lnTo>
                    <a:pt x="2705" y="0"/>
                  </a:lnTo>
                  <a:lnTo>
                    <a:pt x="2705" y="26"/>
                  </a:lnTo>
                  <a:lnTo>
                    <a:pt x="2682" y="26"/>
                  </a:lnTo>
                  <a:lnTo>
                    <a:pt x="2682" y="0"/>
                  </a:lnTo>
                  <a:close/>
                  <a:moveTo>
                    <a:pt x="2729" y="0"/>
                  </a:moveTo>
                  <a:lnTo>
                    <a:pt x="2756" y="0"/>
                  </a:lnTo>
                  <a:lnTo>
                    <a:pt x="2756" y="26"/>
                  </a:lnTo>
                  <a:lnTo>
                    <a:pt x="2729" y="26"/>
                  </a:lnTo>
                  <a:lnTo>
                    <a:pt x="2729" y="0"/>
                  </a:lnTo>
                  <a:close/>
                  <a:moveTo>
                    <a:pt x="2780" y="0"/>
                  </a:moveTo>
                  <a:lnTo>
                    <a:pt x="2804" y="0"/>
                  </a:lnTo>
                  <a:lnTo>
                    <a:pt x="2804" y="26"/>
                  </a:lnTo>
                  <a:lnTo>
                    <a:pt x="2780" y="26"/>
                  </a:lnTo>
                  <a:lnTo>
                    <a:pt x="2780" y="0"/>
                  </a:lnTo>
                  <a:close/>
                  <a:moveTo>
                    <a:pt x="2830" y="0"/>
                  </a:moveTo>
                  <a:lnTo>
                    <a:pt x="2854" y="0"/>
                  </a:lnTo>
                  <a:lnTo>
                    <a:pt x="2854" y="26"/>
                  </a:lnTo>
                  <a:lnTo>
                    <a:pt x="2830" y="26"/>
                  </a:lnTo>
                  <a:lnTo>
                    <a:pt x="2830" y="0"/>
                  </a:lnTo>
                  <a:close/>
                  <a:moveTo>
                    <a:pt x="2878" y="0"/>
                  </a:moveTo>
                  <a:lnTo>
                    <a:pt x="2905" y="0"/>
                  </a:lnTo>
                  <a:lnTo>
                    <a:pt x="2905" y="26"/>
                  </a:lnTo>
                  <a:lnTo>
                    <a:pt x="2878" y="26"/>
                  </a:lnTo>
                  <a:lnTo>
                    <a:pt x="2878" y="0"/>
                  </a:lnTo>
                  <a:close/>
                  <a:moveTo>
                    <a:pt x="2929" y="0"/>
                  </a:moveTo>
                  <a:lnTo>
                    <a:pt x="2953" y="0"/>
                  </a:lnTo>
                  <a:lnTo>
                    <a:pt x="2953" y="26"/>
                  </a:lnTo>
                  <a:lnTo>
                    <a:pt x="2929" y="26"/>
                  </a:lnTo>
                  <a:lnTo>
                    <a:pt x="2929" y="0"/>
                  </a:lnTo>
                  <a:close/>
                  <a:moveTo>
                    <a:pt x="2979" y="0"/>
                  </a:moveTo>
                  <a:lnTo>
                    <a:pt x="3003" y="0"/>
                  </a:lnTo>
                  <a:lnTo>
                    <a:pt x="3003" y="26"/>
                  </a:lnTo>
                  <a:lnTo>
                    <a:pt x="2979" y="26"/>
                  </a:lnTo>
                  <a:lnTo>
                    <a:pt x="2979" y="0"/>
                  </a:lnTo>
                  <a:close/>
                  <a:moveTo>
                    <a:pt x="3027" y="0"/>
                  </a:moveTo>
                  <a:lnTo>
                    <a:pt x="3054" y="0"/>
                  </a:lnTo>
                  <a:lnTo>
                    <a:pt x="3054" y="26"/>
                  </a:lnTo>
                  <a:lnTo>
                    <a:pt x="3027" y="26"/>
                  </a:lnTo>
                  <a:lnTo>
                    <a:pt x="3027" y="0"/>
                  </a:lnTo>
                  <a:close/>
                  <a:moveTo>
                    <a:pt x="3078" y="0"/>
                  </a:moveTo>
                  <a:lnTo>
                    <a:pt x="3102" y="0"/>
                  </a:lnTo>
                  <a:lnTo>
                    <a:pt x="3102" y="26"/>
                  </a:lnTo>
                  <a:lnTo>
                    <a:pt x="3078" y="26"/>
                  </a:lnTo>
                  <a:lnTo>
                    <a:pt x="3078" y="0"/>
                  </a:lnTo>
                  <a:close/>
                  <a:moveTo>
                    <a:pt x="3128" y="0"/>
                  </a:moveTo>
                  <a:lnTo>
                    <a:pt x="3152" y="0"/>
                  </a:lnTo>
                  <a:lnTo>
                    <a:pt x="3152" y="26"/>
                  </a:lnTo>
                  <a:lnTo>
                    <a:pt x="3128" y="26"/>
                  </a:lnTo>
                  <a:lnTo>
                    <a:pt x="3128" y="0"/>
                  </a:lnTo>
                  <a:close/>
                  <a:moveTo>
                    <a:pt x="3176" y="0"/>
                  </a:moveTo>
                  <a:lnTo>
                    <a:pt x="3203" y="0"/>
                  </a:lnTo>
                  <a:lnTo>
                    <a:pt x="3203" y="26"/>
                  </a:lnTo>
                  <a:lnTo>
                    <a:pt x="3176" y="26"/>
                  </a:lnTo>
                  <a:lnTo>
                    <a:pt x="3176" y="0"/>
                  </a:lnTo>
                  <a:close/>
                  <a:moveTo>
                    <a:pt x="3227" y="0"/>
                  </a:moveTo>
                  <a:lnTo>
                    <a:pt x="3251" y="0"/>
                  </a:lnTo>
                  <a:lnTo>
                    <a:pt x="3251" y="26"/>
                  </a:lnTo>
                  <a:lnTo>
                    <a:pt x="3227" y="26"/>
                  </a:lnTo>
                  <a:lnTo>
                    <a:pt x="3227" y="0"/>
                  </a:lnTo>
                  <a:close/>
                  <a:moveTo>
                    <a:pt x="3277" y="0"/>
                  </a:moveTo>
                  <a:lnTo>
                    <a:pt x="3301" y="0"/>
                  </a:lnTo>
                  <a:lnTo>
                    <a:pt x="3301" y="26"/>
                  </a:lnTo>
                  <a:lnTo>
                    <a:pt x="3277" y="26"/>
                  </a:lnTo>
                  <a:lnTo>
                    <a:pt x="3277" y="0"/>
                  </a:lnTo>
                  <a:close/>
                  <a:moveTo>
                    <a:pt x="3325" y="0"/>
                  </a:moveTo>
                  <a:lnTo>
                    <a:pt x="3352" y="0"/>
                  </a:lnTo>
                  <a:lnTo>
                    <a:pt x="3352" y="26"/>
                  </a:lnTo>
                  <a:lnTo>
                    <a:pt x="3325" y="26"/>
                  </a:lnTo>
                  <a:lnTo>
                    <a:pt x="3325" y="0"/>
                  </a:lnTo>
                  <a:close/>
                  <a:moveTo>
                    <a:pt x="3376" y="0"/>
                  </a:moveTo>
                  <a:lnTo>
                    <a:pt x="3399" y="0"/>
                  </a:lnTo>
                  <a:lnTo>
                    <a:pt x="3399" y="26"/>
                  </a:lnTo>
                  <a:lnTo>
                    <a:pt x="3376" y="26"/>
                  </a:lnTo>
                  <a:lnTo>
                    <a:pt x="3376" y="0"/>
                  </a:lnTo>
                  <a:close/>
                  <a:moveTo>
                    <a:pt x="3426" y="0"/>
                  </a:moveTo>
                  <a:lnTo>
                    <a:pt x="3450" y="0"/>
                  </a:lnTo>
                  <a:lnTo>
                    <a:pt x="3450" y="26"/>
                  </a:lnTo>
                  <a:lnTo>
                    <a:pt x="3426" y="26"/>
                  </a:lnTo>
                  <a:lnTo>
                    <a:pt x="3426" y="0"/>
                  </a:lnTo>
                  <a:close/>
                  <a:moveTo>
                    <a:pt x="3474" y="0"/>
                  </a:moveTo>
                  <a:lnTo>
                    <a:pt x="3501" y="0"/>
                  </a:lnTo>
                  <a:lnTo>
                    <a:pt x="3501" y="26"/>
                  </a:lnTo>
                  <a:lnTo>
                    <a:pt x="3474" y="26"/>
                  </a:lnTo>
                  <a:lnTo>
                    <a:pt x="3474" y="0"/>
                  </a:lnTo>
                  <a:close/>
                  <a:moveTo>
                    <a:pt x="3525" y="0"/>
                  </a:moveTo>
                  <a:lnTo>
                    <a:pt x="3548" y="0"/>
                  </a:lnTo>
                  <a:lnTo>
                    <a:pt x="3548" y="26"/>
                  </a:lnTo>
                  <a:lnTo>
                    <a:pt x="3525" y="26"/>
                  </a:lnTo>
                  <a:lnTo>
                    <a:pt x="3525" y="0"/>
                  </a:lnTo>
                  <a:close/>
                  <a:moveTo>
                    <a:pt x="3575" y="0"/>
                  </a:moveTo>
                  <a:lnTo>
                    <a:pt x="3599" y="0"/>
                  </a:lnTo>
                  <a:lnTo>
                    <a:pt x="3599" y="26"/>
                  </a:lnTo>
                  <a:lnTo>
                    <a:pt x="3575" y="26"/>
                  </a:lnTo>
                  <a:lnTo>
                    <a:pt x="3575" y="0"/>
                  </a:lnTo>
                  <a:close/>
                  <a:moveTo>
                    <a:pt x="3623" y="0"/>
                  </a:moveTo>
                  <a:lnTo>
                    <a:pt x="3650" y="0"/>
                  </a:lnTo>
                  <a:lnTo>
                    <a:pt x="3650" y="26"/>
                  </a:lnTo>
                  <a:lnTo>
                    <a:pt x="3623" y="26"/>
                  </a:lnTo>
                  <a:lnTo>
                    <a:pt x="3623" y="0"/>
                  </a:lnTo>
                  <a:close/>
                  <a:moveTo>
                    <a:pt x="3674" y="0"/>
                  </a:moveTo>
                  <a:lnTo>
                    <a:pt x="3697" y="0"/>
                  </a:lnTo>
                  <a:lnTo>
                    <a:pt x="3697" y="26"/>
                  </a:lnTo>
                  <a:lnTo>
                    <a:pt x="3674" y="26"/>
                  </a:lnTo>
                  <a:lnTo>
                    <a:pt x="3674" y="0"/>
                  </a:lnTo>
                  <a:close/>
                  <a:moveTo>
                    <a:pt x="3724" y="0"/>
                  </a:moveTo>
                  <a:lnTo>
                    <a:pt x="3748" y="0"/>
                  </a:lnTo>
                  <a:lnTo>
                    <a:pt x="3748" y="26"/>
                  </a:lnTo>
                  <a:lnTo>
                    <a:pt x="3724" y="26"/>
                  </a:lnTo>
                  <a:lnTo>
                    <a:pt x="3724" y="0"/>
                  </a:lnTo>
                  <a:close/>
                  <a:moveTo>
                    <a:pt x="3772" y="0"/>
                  </a:moveTo>
                  <a:lnTo>
                    <a:pt x="3799" y="0"/>
                  </a:lnTo>
                  <a:lnTo>
                    <a:pt x="3799" y="26"/>
                  </a:lnTo>
                  <a:lnTo>
                    <a:pt x="3772" y="26"/>
                  </a:lnTo>
                  <a:lnTo>
                    <a:pt x="3772" y="0"/>
                  </a:lnTo>
                  <a:close/>
                  <a:moveTo>
                    <a:pt x="3823" y="0"/>
                  </a:moveTo>
                  <a:lnTo>
                    <a:pt x="3846" y="0"/>
                  </a:lnTo>
                  <a:lnTo>
                    <a:pt x="3846" y="26"/>
                  </a:lnTo>
                  <a:lnTo>
                    <a:pt x="3823" y="26"/>
                  </a:lnTo>
                  <a:lnTo>
                    <a:pt x="3823" y="0"/>
                  </a:lnTo>
                  <a:close/>
                  <a:moveTo>
                    <a:pt x="3873" y="0"/>
                  </a:moveTo>
                  <a:lnTo>
                    <a:pt x="3897" y="0"/>
                  </a:lnTo>
                  <a:lnTo>
                    <a:pt x="3897" y="26"/>
                  </a:lnTo>
                  <a:lnTo>
                    <a:pt x="3873" y="26"/>
                  </a:lnTo>
                  <a:lnTo>
                    <a:pt x="3873" y="0"/>
                  </a:lnTo>
                  <a:close/>
                  <a:moveTo>
                    <a:pt x="3921" y="0"/>
                  </a:moveTo>
                  <a:lnTo>
                    <a:pt x="3948" y="0"/>
                  </a:lnTo>
                  <a:lnTo>
                    <a:pt x="3948" y="26"/>
                  </a:lnTo>
                  <a:lnTo>
                    <a:pt x="3921" y="26"/>
                  </a:lnTo>
                  <a:lnTo>
                    <a:pt x="3921" y="0"/>
                  </a:lnTo>
                  <a:close/>
                  <a:moveTo>
                    <a:pt x="3971" y="0"/>
                  </a:moveTo>
                  <a:lnTo>
                    <a:pt x="3995" y="0"/>
                  </a:lnTo>
                  <a:lnTo>
                    <a:pt x="3995" y="26"/>
                  </a:lnTo>
                  <a:lnTo>
                    <a:pt x="3971" y="26"/>
                  </a:lnTo>
                  <a:lnTo>
                    <a:pt x="3971" y="0"/>
                  </a:lnTo>
                  <a:close/>
                  <a:moveTo>
                    <a:pt x="4022" y="0"/>
                  </a:moveTo>
                  <a:lnTo>
                    <a:pt x="4046" y="0"/>
                  </a:lnTo>
                  <a:lnTo>
                    <a:pt x="4046" y="26"/>
                  </a:lnTo>
                  <a:lnTo>
                    <a:pt x="4022" y="26"/>
                  </a:lnTo>
                  <a:lnTo>
                    <a:pt x="4022" y="0"/>
                  </a:lnTo>
                  <a:close/>
                  <a:moveTo>
                    <a:pt x="4070" y="0"/>
                  </a:moveTo>
                  <a:lnTo>
                    <a:pt x="4097" y="0"/>
                  </a:lnTo>
                  <a:lnTo>
                    <a:pt x="4097" y="26"/>
                  </a:lnTo>
                  <a:lnTo>
                    <a:pt x="4070" y="26"/>
                  </a:lnTo>
                  <a:lnTo>
                    <a:pt x="4070" y="0"/>
                  </a:lnTo>
                  <a:close/>
                  <a:moveTo>
                    <a:pt x="4120" y="0"/>
                  </a:moveTo>
                  <a:lnTo>
                    <a:pt x="4144" y="0"/>
                  </a:lnTo>
                  <a:lnTo>
                    <a:pt x="4144" y="26"/>
                  </a:lnTo>
                  <a:lnTo>
                    <a:pt x="4120" y="26"/>
                  </a:lnTo>
                  <a:lnTo>
                    <a:pt x="4120" y="0"/>
                  </a:lnTo>
                  <a:close/>
                  <a:moveTo>
                    <a:pt x="4171" y="0"/>
                  </a:moveTo>
                  <a:lnTo>
                    <a:pt x="4195" y="0"/>
                  </a:lnTo>
                  <a:lnTo>
                    <a:pt x="4195" y="26"/>
                  </a:lnTo>
                  <a:lnTo>
                    <a:pt x="4171" y="26"/>
                  </a:lnTo>
                  <a:lnTo>
                    <a:pt x="4171" y="0"/>
                  </a:lnTo>
                  <a:close/>
                  <a:moveTo>
                    <a:pt x="4219" y="0"/>
                  </a:moveTo>
                  <a:lnTo>
                    <a:pt x="4246" y="0"/>
                  </a:lnTo>
                  <a:lnTo>
                    <a:pt x="4246" y="26"/>
                  </a:lnTo>
                  <a:lnTo>
                    <a:pt x="4219" y="26"/>
                  </a:lnTo>
                  <a:lnTo>
                    <a:pt x="4219" y="0"/>
                  </a:lnTo>
                  <a:close/>
                  <a:moveTo>
                    <a:pt x="4269" y="0"/>
                  </a:moveTo>
                  <a:lnTo>
                    <a:pt x="4293" y="0"/>
                  </a:lnTo>
                  <a:lnTo>
                    <a:pt x="4293" y="26"/>
                  </a:lnTo>
                  <a:lnTo>
                    <a:pt x="4269" y="26"/>
                  </a:lnTo>
                  <a:lnTo>
                    <a:pt x="4269" y="0"/>
                  </a:lnTo>
                  <a:close/>
                  <a:moveTo>
                    <a:pt x="4320" y="0"/>
                  </a:moveTo>
                  <a:lnTo>
                    <a:pt x="4344" y="0"/>
                  </a:lnTo>
                  <a:lnTo>
                    <a:pt x="4344" y="26"/>
                  </a:lnTo>
                  <a:lnTo>
                    <a:pt x="4320" y="26"/>
                  </a:lnTo>
                  <a:lnTo>
                    <a:pt x="4320" y="0"/>
                  </a:lnTo>
                  <a:close/>
                  <a:moveTo>
                    <a:pt x="4368" y="0"/>
                  </a:moveTo>
                  <a:lnTo>
                    <a:pt x="4394" y="0"/>
                  </a:lnTo>
                  <a:lnTo>
                    <a:pt x="4394" y="26"/>
                  </a:lnTo>
                  <a:lnTo>
                    <a:pt x="4368" y="26"/>
                  </a:lnTo>
                  <a:lnTo>
                    <a:pt x="4368" y="0"/>
                  </a:lnTo>
                  <a:close/>
                  <a:moveTo>
                    <a:pt x="4418" y="0"/>
                  </a:moveTo>
                  <a:lnTo>
                    <a:pt x="4442" y="0"/>
                  </a:lnTo>
                  <a:lnTo>
                    <a:pt x="4442" y="26"/>
                  </a:lnTo>
                  <a:lnTo>
                    <a:pt x="4418" y="26"/>
                  </a:lnTo>
                  <a:lnTo>
                    <a:pt x="4418" y="0"/>
                  </a:lnTo>
                  <a:close/>
                  <a:moveTo>
                    <a:pt x="4469" y="0"/>
                  </a:moveTo>
                  <a:lnTo>
                    <a:pt x="4493" y="0"/>
                  </a:lnTo>
                  <a:lnTo>
                    <a:pt x="4493" y="26"/>
                  </a:lnTo>
                  <a:lnTo>
                    <a:pt x="4469" y="26"/>
                  </a:lnTo>
                  <a:lnTo>
                    <a:pt x="4469" y="0"/>
                  </a:lnTo>
                  <a:close/>
                  <a:moveTo>
                    <a:pt x="4517" y="0"/>
                  </a:moveTo>
                  <a:lnTo>
                    <a:pt x="4543" y="0"/>
                  </a:lnTo>
                  <a:lnTo>
                    <a:pt x="4543" y="26"/>
                  </a:lnTo>
                  <a:lnTo>
                    <a:pt x="4517" y="26"/>
                  </a:lnTo>
                  <a:lnTo>
                    <a:pt x="4517" y="0"/>
                  </a:lnTo>
                  <a:close/>
                  <a:moveTo>
                    <a:pt x="4567" y="0"/>
                  </a:moveTo>
                  <a:lnTo>
                    <a:pt x="4591" y="0"/>
                  </a:lnTo>
                  <a:lnTo>
                    <a:pt x="4591" y="26"/>
                  </a:lnTo>
                  <a:lnTo>
                    <a:pt x="4567" y="26"/>
                  </a:lnTo>
                  <a:lnTo>
                    <a:pt x="4567" y="0"/>
                  </a:lnTo>
                  <a:close/>
                  <a:moveTo>
                    <a:pt x="4618" y="0"/>
                  </a:moveTo>
                  <a:lnTo>
                    <a:pt x="4642" y="0"/>
                  </a:lnTo>
                  <a:lnTo>
                    <a:pt x="4642" y="26"/>
                  </a:lnTo>
                  <a:lnTo>
                    <a:pt x="4618" y="26"/>
                  </a:lnTo>
                  <a:lnTo>
                    <a:pt x="4618" y="0"/>
                  </a:lnTo>
                  <a:close/>
                  <a:moveTo>
                    <a:pt x="4666" y="0"/>
                  </a:moveTo>
                  <a:lnTo>
                    <a:pt x="4692" y="0"/>
                  </a:lnTo>
                  <a:lnTo>
                    <a:pt x="4692" y="26"/>
                  </a:lnTo>
                  <a:lnTo>
                    <a:pt x="4666" y="26"/>
                  </a:lnTo>
                  <a:lnTo>
                    <a:pt x="4666" y="0"/>
                  </a:lnTo>
                  <a:close/>
                  <a:moveTo>
                    <a:pt x="4716" y="0"/>
                  </a:moveTo>
                  <a:lnTo>
                    <a:pt x="4740" y="0"/>
                  </a:lnTo>
                  <a:lnTo>
                    <a:pt x="4740" y="26"/>
                  </a:lnTo>
                  <a:lnTo>
                    <a:pt x="4716" y="26"/>
                  </a:lnTo>
                  <a:lnTo>
                    <a:pt x="4716" y="0"/>
                  </a:lnTo>
                  <a:close/>
                  <a:moveTo>
                    <a:pt x="4767" y="0"/>
                  </a:moveTo>
                  <a:lnTo>
                    <a:pt x="4791" y="0"/>
                  </a:lnTo>
                  <a:lnTo>
                    <a:pt x="4791" y="26"/>
                  </a:lnTo>
                  <a:lnTo>
                    <a:pt x="4767" y="26"/>
                  </a:lnTo>
                  <a:lnTo>
                    <a:pt x="4767" y="0"/>
                  </a:lnTo>
                  <a:close/>
                  <a:moveTo>
                    <a:pt x="4815" y="0"/>
                  </a:moveTo>
                  <a:lnTo>
                    <a:pt x="4841" y="0"/>
                  </a:lnTo>
                  <a:lnTo>
                    <a:pt x="4841" y="26"/>
                  </a:lnTo>
                  <a:lnTo>
                    <a:pt x="4815" y="26"/>
                  </a:lnTo>
                  <a:lnTo>
                    <a:pt x="4815" y="0"/>
                  </a:lnTo>
                  <a:close/>
                  <a:moveTo>
                    <a:pt x="4865" y="0"/>
                  </a:moveTo>
                  <a:lnTo>
                    <a:pt x="4889" y="0"/>
                  </a:lnTo>
                  <a:lnTo>
                    <a:pt x="4889" y="26"/>
                  </a:lnTo>
                  <a:lnTo>
                    <a:pt x="4865" y="26"/>
                  </a:lnTo>
                  <a:lnTo>
                    <a:pt x="4865" y="0"/>
                  </a:lnTo>
                  <a:close/>
                  <a:moveTo>
                    <a:pt x="4916" y="0"/>
                  </a:moveTo>
                  <a:lnTo>
                    <a:pt x="4940" y="0"/>
                  </a:lnTo>
                  <a:lnTo>
                    <a:pt x="4940" y="26"/>
                  </a:lnTo>
                  <a:lnTo>
                    <a:pt x="4916" y="26"/>
                  </a:lnTo>
                  <a:lnTo>
                    <a:pt x="4916" y="0"/>
                  </a:lnTo>
                  <a:close/>
                  <a:moveTo>
                    <a:pt x="4963" y="0"/>
                  </a:moveTo>
                  <a:lnTo>
                    <a:pt x="4990" y="0"/>
                  </a:lnTo>
                  <a:lnTo>
                    <a:pt x="4990" y="26"/>
                  </a:lnTo>
                  <a:lnTo>
                    <a:pt x="4963" y="26"/>
                  </a:lnTo>
                  <a:lnTo>
                    <a:pt x="4963" y="0"/>
                  </a:lnTo>
                  <a:close/>
                  <a:moveTo>
                    <a:pt x="5014" y="0"/>
                  </a:moveTo>
                  <a:lnTo>
                    <a:pt x="5038" y="0"/>
                  </a:lnTo>
                  <a:lnTo>
                    <a:pt x="5038" y="26"/>
                  </a:lnTo>
                  <a:lnTo>
                    <a:pt x="5014" y="26"/>
                  </a:lnTo>
                  <a:lnTo>
                    <a:pt x="5014" y="0"/>
                  </a:lnTo>
                  <a:close/>
                  <a:moveTo>
                    <a:pt x="5065" y="0"/>
                  </a:moveTo>
                  <a:lnTo>
                    <a:pt x="5089" y="0"/>
                  </a:lnTo>
                  <a:lnTo>
                    <a:pt x="5089" y="26"/>
                  </a:lnTo>
                  <a:lnTo>
                    <a:pt x="5065" y="26"/>
                  </a:lnTo>
                  <a:lnTo>
                    <a:pt x="5065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11" name="Rectangle 23">
              <a:extLst>
                <a:ext uri="{FF2B5EF4-FFF2-40B4-BE49-F238E27FC236}">
                  <a16:creationId xmlns:a16="http://schemas.microsoft.com/office/drawing/2014/main" id="{5F1149D5-C275-4D70-9E49-2354A3BCA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1661"/>
              <a:ext cx="8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2000" i="1">
                  <a:solidFill>
                    <a:srgbClr val="000000"/>
                  </a:solidFill>
                </a:rPr>
                <a:t>SIGNÁLNÍ </a:t>
              </a:r>
              <a:endParaRPr lang="cs-CZ" altLang="en-US" sz="2000"/>
            </a:p>
          </p:txBody>
        </p:sp>
        <p:sp>
          <p:nvSpPr>
            <p:cNvPr id="37912" name="Rectangle 24">
              <a:extLst>
                <a:ext uri="{FF2B5EF4-FFF2-40B4-BE49-F238E27FC236}">
                  <a16:creationId xmlns:a16="http://schemas.microsoft.com/office/drawing/2014/main" id="{6A0D8502-F8C0-4DBA-B53B-39504A5D1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" y="1897"/>
              <a:ext cx="72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2000" i="1">
                  <a:solidFill>
                    <a:srgbClr val="000000"/>
                  </a:solidFill>
                </a:rPr>
                <a:t>HLADINA</a:t>
              </a:r>
              <a:endParaRPr lang="cs-CZ" altLang="en-US" sz="2000"/>
            </a:p>
          </p:txBody>
        </p:sp>
        <p:sp>
          <p:nvSpPr>
            <p:cNvPr id="37913" name="Rectangle 25">
              <a:extLst>
                <a:ext uri="{FF2B5EF4-FFF2-40B4-BE49-F238E27FC236}">
                  <a16:creationId xmlns:a16="http://schemas.microsoft.com/office/drawing/2014/main" id="{720D43FE-A39F-47E6-A0CA-AF6777F93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5" y="1897"/>
              <a:ext cx="82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3600" i="1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14" name="Line 26">
              <a:extLst>
                <a:ext uri="{FF2B5EF4-FFF2-40B4-BE49-F238E27FC236}">
                  <a16:creationId xmlns:a16="http://schemas.microsoft.com/office/drawing/2014/main" id="{0E737153-EC93-42A7-9E2B-49BC44CA84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0" y="2075"/>
              <a:ext cx="1" cy="152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5" name="Line 27">
              <a:extLst>
                <a:ext uri="{FF2B5EF4-FFF2-40B4-BE49-F238E27FC236}">
                  <a16:creationId xmlns:a16="http://schemas.microsoft.com/office/drawing/2014/main" id="{989BC65C-EA86-4510-A5E8-23306B2E29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4" y="2492"/>
              <a:ext cx="1" cy="110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6" name="Freeform 28">
              <a:extLst>
                <a:ext uri="{FF2B5EF4-FFF2-40B4-BE49-F238E27FC236}">
                  <a16:creationId xmlns:a16="http://schemas.microsoft.com/office/drawing/2014/main" id="{00B8C87E-747A-428E-A71D-5D9FF22053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5" y="3491"/>
              <a:ext cx="355" cy="72"/>
            </a:xfrm>
            <a:custGeom>
              <a:avLst/>
              <a:gdLst>
                <a:gd name="T0" fmla="*/ 0 w 355"/>
                <a:gd name="T1" fmla="*/ 29 h 72"/>
                <a:gd name="T2" fmla="*/ 292 w 355"/>
                <a:gd name="T3" fmla="*/ 29 h 72"/>
                <a:gd name="T4" fmla="*/ 292 w 355"/>
                <a:gd name="T5" fmla="*/ 43 h 72"/>
                <a:gd name="T6" fmla="*/ 0 w 355"/>
                <a:gd name="T7" fmla="*/ 43 h 72"/>
                <a:gd name="T8" fmla="*/ 0 w 355"/>
                <a:gd name="T9" fmla="*/ 29 h 72"/>
                <a:gd name="T10" fmla="*/ 281 w 355"/>
                <a:gd name="T11" fmla="*/ 0 h 72"/>
                <a:gd name="T12" fmla="*/ 355 w 355"/>
                <a:gd name="T13" fmla="*/ 37 h 72"/>
                <a:gd name="T14" fmla="*/ 281 w 355"/>
                <a:gd name="T15" fmla="*/ 72 h 72"/>
                <a:gd name="T16" fmla="*/ 281 w 355"/>
                <a:gd name="T17" fmla="*/ 0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5"/>
                <a:gd name="T28" fmla="*/ 0 h 72"/>
                <a:gd name="T29" fmla="*/ 355 w 355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5" h="72">
                  <a:moveTo>
                    <a:pt x="0" y="29"/>
                  </a:moveTo>
                  <a:lnTo>
                    <a:pt x="292" y="29"/>
                  </a:lnTo>
                  <a:lnTo>
                    <a:pt x="292" y="43"/>
                  </a:lnTo>
                  <a:lnTo>
                    <a:pt x="0" y="43"/>
                  </a:lnTo>
                  <a:lnTo>
                    <a:pt x="0" y="29"/>
                  </a:lnTo>
                  <a:close/>
                  <a:moveTo>
                    <a:pt x="281" y="0"/>
                  </a:moveTo>
                  <a:lnTo>
                    <a:pt x="355" y="37"/>
                  </a:lnTo>
                  <a:lnTo>
                    <a:pt x="281" y="72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17" name="Line 29">
              <a:extLst>
                <a:ext uri="{FF2B5EF4-FFF2-40B4-BE49-F238E27FC236}">
                  <a16:creationId xmlns:a16="http://schemas.microsoft.com/office/drawing/2014/main" id="{78F31EE5-75A3-4598-BD69-0102540FE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0" y="3528"/>
              <a:ext cx="354" cy="1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8" name="Freeform 30">
              <a:extLst>
                <a:ext uri="{FF2B5EF4-FFF2-40B4-BE49-F238E27FC236}">
                  <a16:creationId xmlns:a16="http://schemas.microsoft.com/office/drawing/2014/main" id="{DE963701-F370-4680-9AB1-9097F7422D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4" y="3491"/>
              <a:ext cx="1416" cy="72"/>
            </a:xfrm>
            <a:custGeom>
              <a:avLst/>
              <a:gdLst>
                <a:gd name="T0" fmla="*/ 63 w 1416"/>
                <a:gd name="T1" fmla="*/ 29 h 72"/>
                <a:gd name="T2" fmla="*/ 1416 w 1416"/>
                <a:gd name="T3" fmla="*/ 29 h 72"/>
                <a:gd name="T4" fmla="*/ 1416 w 1416"/>
                <a:gd name="T5" fmla="*/ 43 h 72"/>
                <a:gd name="T6" fmla="*/ 63 w 1416"/>
                <a:gd name="T7" fmla="*/ 43 h 72"/>
                <a:gd name="T8" fmla="*/ 63 w 1416"/>
                <a:gd name="T9" fmla="*/ 29 h 72"/>
                <a:gd name="T10" fmla="*/ 75 w 1416"/>
                <a:gd name="T11" fmla="*/ 72 h 72"/>
                <a:gd name="T12" fmla="*/ 0 w 1416"/>
                <a:gd name="T13" fmla="*/ 37 h 72"/>
                <a:gd name="T14" fmla="*/ 75 w 1416"/>
                <a:gd name="T15" fmla="*/ 0 h 72"/>
                <a:gd name="T16" fmla="*/ 75 w 1416"/>
                <a:gd name="T17" fmla="*/ 72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16"/>
                <a:gd name="T28" fmla="*/ 0 h 72"/>
                <a:gd name="T29" fmla="*/ 1416 w 141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16" h="72">
                  <a:moveTo>
                    <a:pt x="63" y="29"/>
                  </a:moveTo>
                  <a:lnTo>
                    <a:pt x="1416" y="29"/>
                  </a:lnTo>
                  <a:lnTo>
                    <a:pt x="1416" y="43"/>
                  </a:lnTo>
                  <a:lnTo>
                    <a:pt x="63" y="43"/>
                  </a:lnTo>
                  <a:lnTo>
                    <a:pt x="63" y="29"/>
                  </a:lnTo>
                  <a:close/>
                  <a:moveTo>
                    <a:pt x="75" y="72"/>
                  </a:moveTo>
                  <a:lnTo>
                    <a:pt x="0" y="37"/>
                  </a:lnTo>
                  <a:lnTo>
                    <a:pt x="75" y="0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19" name="Rectangle 31">
              <a:extLst>
                <a:ext uri="{FF2B5EF4-FFF2-40B4-BE49-F238E27FC236}">
                  <a16:creationId xmlns:a16="http://schemas.microsoft.com/office/drawing/2014/main" id="{1279DCFA-B833-4A1E-A393-E0EB8E985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3100"/>
              <a:ext cx="2227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Doba mezi okamžikem objednání </a:t>
              </a:r>
              <a:endParaRPr lang="cs-CZ" altLang="en-US" sz="3600"/>
            </a:p>
          </p:txBody>
        </p:sp>
        <p:sp>
          <p:nvSpPr>
            <p:cNvPr id="37920" name="Rectangle 32">
              <a:extLst>
                <a:ext uri="{FF2B5EF4-FFF2-40B4-BE49-F238E27FC236}">
                  <a16:creationId xmlns:a16="http://schemas.microsoft.com/office/drawing/2014/main" id="{EA168FA7-A814-4BA2-9725-4656C5D6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3269"/>
              <a:ext cx="14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a okamžikem dodání </a:t>
              </a:r>
              <a:endParaRPr lang="cs-CZ" altLang="en-US" sz="3600"/>
            </a:p>
          </p:txBody>
        </p:sp>
        <p:sp>
          <p:nvSpPr>
            <p:cNvPr id="37921" name="Rectangle 33">
              <a:extLst>
                <a:ext uri="{FF2B5EF4-FFF2-40B4-BE49-F238E27FC236}">
                  <a16:creationId xmlns:a16="http://schemas.microsoft.com/office/drawing/2014/main" id="{08A138DD-A0A8-473A-A1B7-809952347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3249"/>
              <a:ext cx="8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–</a:t>
              </a:r>
              <a:endParaRPr lang="cs-CZ" altLang="en-US" sz="3600"/>
            </a:p>
          </p:txBody>
        </p:sp>
        <p:sp>
          <p:nvSpPr>
            <p:cNvPr id="37922" name="Rectangle 34">
              <a:extLst>
                <a:ext uri="{FF2B5EF4-FFF2-40B4-BE49-F238E27FC236}">
                  <a16:creationId xmlns:a16="http://schemas.microsoft.com/office/drawing/2014/main" id="{AC9FDEAD-47F0-46D7-B2E9-5DFDD4816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9" y="3269"/>
              <a:ext cx="4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23" name="Rectangle 35">
              <a:extLst>
                <a:ext uri="{FF2B5EF4-FFF2-40B4-BE49-F238E27FC236}">
                  <a16:creationId xmlns:a16="http://schemas.microsoft.com/office/drawing/2014/main" id="{7DB052B8-948A-43DA-87AA-1CB7E546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0" y="3269"/>
              <a:ext cx="49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„</a:t>
              </a:r>
              <a:endParaRPr lang="cs-CZ" altLang="en-US" sz="3600"/>
            </a:p>
          </p:txBody>
        </p:sp>
        <p:sp>
          <p:nvSpPr>
            <p:cNvPr id="37924" name="Rectangle 36">
              <a:extLst>
                <a:ext uri="{FF2B5EF4-FFF2-40B4-BE49-F238E27FC236}">
                  <a16:creationId xmlns:a16="http://schemas.microsoft.com/office/drawing/2014/main" id="{B3E248CB-3F70-4228-A6C9-B9ABF3D4E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3269"/>
              <a:ext cx="8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 i="1" dirty="0">
                  <a:solidFill>
                    <a:srgbClr val="000000"/>
                  </a:solidFill>
                </a:rPr>
                <a:t>L</a:t>
              </a:r>
              <a:endParaRPr lang="cs-CZ" altLang="en-US" sz="3600" i="1" dirty="0"/>
            </a:p>
          </p:txBody>
        </p:sp>
        <p:sp>
          <p:nvSpPr>
            <p:cNvPr id="37925" name="Rectangle 37">
              <a:extLst>
                <a:ext uri="{FF2B5EF4-FFF2-40B4-BE49-F238E27FC236}">
                  <a16:creationId xmlns:a16="http://schemas.microsoft.com/office/drawing/2014/main" id="{B06124CF-BF4C-4A38-BDE5-42DDE8FF7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" y="3269"/>
              <a:ext cx="49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“</a:t>
              </a:r>
              <a:endParaRPr lang="cs-CZ" altLang="en-US" sz="3600"/>
            </a:p>
          </p:txBody>
        </p:sp>
        <p:sp>
          <p:nvSpPr>
            <p:cNvPr id="37926" name="Rectangle 38">
              <a:extLst>
                <a:ext uri="{FF2B5EF4-FFF2-40B4-BE49-F238E27FC236}">
                  <a16:creationId xmlns:a16="http://schemas.microsoft.com/office/drawing/2014/main" id="{DAE6AFD3-D90D-4603-938C-4B6152815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8" y="3269"/>
              <a:ext cx="4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27" name="Freeform 39">
              <a:extLst>
                <a:ext uri="{FF2B5EF4-FFF2-40B4-BE49-F238E27FC236}">
                  <a16:creationId xmlns:a16="http://schemas.microsoft.com/office/drawing/2014/main" id="{2625AE0E-5294-4DE8-9D72-06B80E8D08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50" y="2110"/>
              <a:ext cx="74" cy="417"/>
            </a:xfrm>
            <a:custGeom>
              <a:avLst/>
              <a:gdLst>
                <a:gd name="T0" fmla="*/ 44 w 74"/>
                <a:gd name="T1" fmla="*/ 61 h 417"/>
                <a:gd name="T2" fmla="*/ 44 w 74"/>
                <a:gd name="T3" fmla="*/ 355 h 417"/>
                <a:gd name="T4" fmla="*/ 30 w 74"/>
                <a:gd name="T5" fmla="*/ 355 h 417"/>
                <a:gd name="T6" fmla="*/ 30 w 74"/>
                <a:gd name="T7" fmla="*/ 61 h 417"/>
                <a:gd name="T8" fmla="*/ 44 w 74"/>
                <a:gd name="T9" fmla="*/ 61 h 417"/>
                <a:gd name="T10" fmla="*/ 0 w 74"/>
                <a:gd name="T11" fmla="*/ 73 h 417"/>
                <a:gd name="T12" fmla="*/ 38 w 74"/>
                <a:gd name="T13" fmla="*/ 0 h 417"/>
                <a:gd name="T14" fmla="*/ 74 w 74"/>
                <a:gd name="T15" fmla="*/ 73 h 417"/>
                <a:gd name="T16" fmla="*/ 0 w 74"/>
                <a:gd name="T17" fmla="*/ 73 h 417"/>
                <a:gd name="T18" fmla="*/ 74 w 74"/>
                <a:gd name="T19" fmla="*/ 344 h 417"/>
                <a:gd name="T20" fmla="*/ 38 w 74"/>
                <a:gd name="T21" fmla="*/ 417 h 417"/>
                <a:gd name="T22" fmla="*/ 0 w 74"/>
                <a:gd name="T23" fmla="*/ 344 h 417"/>
                <a:gd name="T24" fmla="*/ 74 w 74"/>
                <a:gd name="T25" fmla="*/ 344 h 4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4"/>
                <a:gd name="T40" fmla="*/ 0 h 417"/>
                <a:gd name="T41" fmla="*/ 74 w 74"/>
                <a:gd name="T42" fmla="*/ 417 h 4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4" h="417">
                  <a:moveTo>
                    <a:pt x="44" y="61"/>
                  </a:moveTo>
                  <a:lnTo>
                    <a:pt x="44" y="355"/>
                  </a:lnTo>
                  <a:lnTo>
                    <a:pt x="30" y="355"/>
                  </a:lnTo>
                  <a:lnTo>
                    <a:pt x="30" y="61"/>
                  </a:lnTo>
                  <a:lnTo>
                    <a:pt x="44" y="61"/>
                  </a:lnTo>
                  <a:close/>
                  <a:moveTo>
                    <a:pt x="0" y="73"/>
                  </a:moveTo>
                  <a:lnTo>
                    <a:pt x="38" y="0"/>
                  </a:lnTo>
                  <a:lnTo>
                    <a:pt x="74" y="73"/>
                  </a:lnTo>
                  <a:lnTo>
                    <a:pt x="0" y="73"/>
                  </a:lnTo>
                  <a:close/>
                  <a:moveTo>
                    <a:pt x="74" y="344"/>
                  </a:moveTo>
                  <a:lnTo>
                    <a:pt x="38" y="417"/>
                  </a:lnTo>
                  <a:lnTo>
                    <a:pt x="0" y="344"/>
                  </a:lnTo>
                  <a:lnTo>
                    <a:pt x="74" y="34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928" name="Rectangle 49">
              <a:extLst>
                <a:ext uri="{FF2B5EF4-FFF2-40B4-BE49-F238E27FC236}">
                  <a16:creationId xmlns:a16="http://schemas.microsoft.com/office/drawing/2014/main" id="{DB92FE1D-7546-42C3-A4A3-27423E86C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3103"/>
              <a:ext cx="263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Čas</a:t>
              </a:r>
              <a:endParaRPr lang="cs-CZ" altLang="en-US" sz="3600"/>
            </a:p>
          </p:txBody>
        </p:sp>
        <p:sp>
          <p:nvSpPr>
            <p:cNvPr id="37929" name="Rectangle 50">
              <a:extLst>
                <a:ext uri="{FF2B5EF4-FFF2-40B4-BE49-F238E27FC236}">
                  <a16:creationId xmlns:a16="http://schemas.microsoft.com/office/drawing/2014/main" id="{FA78A51C-96D4-47E0-8CEC-D9EE1EB47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4" y="3103"/>
              <a:ext cx="4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30" name="Rectangle 51">
              <a:extLst>
                <a:ext uri="{FF2B5EF4-FFF2-40B4-BE49-F238E27FC236}">
                  <a16:creationId xmlns:a16="http://schemas.microsoft.com/office/drawing/2014/main" id="{8ECD2104-D4F7-41E5-9052-F0227A1009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63" y="1183"/>
              <a:ext cx="485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Zásoba</a:t>
              </a:r>
              <a:endParaRPr lang="cs-CZ" altLang="en-US" sz="3600"/>
            </a:p>
          </p:txBody>
        </p:sp>
        <p:sp>
          <p:nvSpPr>
            <p:cNvPr id="37931" name="Rectangle 52">
              <a:extLst>
                <a:ext uri="{FF2B5EF4-FFF2-40B4-BE49-F238E27FC236}">
                  <a16:creationId xmlns:a16="http://schemas.microsoft.com/office/drawing/2014/main" id="{2DE409E9-59FC-4FF6-8509-897BF825C2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07" y="954"/>
              <a:ext cx="4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 </a:t>
              </a:r>
              <a:endParaRPr lang="cs-CZ" altLang="en-US" sz="3600"/>
            </a:p>
          </p:txBody>
        </p:sp>
        <p:sp>
          <p:nvSpPr>
            <p:cNvPr id="37932" name="Rectangle 53">
              <a:extLst>
                <a:ext uri="{FF2B5EF4-FFF2-40B4-BE49-F238E27FC236}">
                  <a16:creationId xmlns:a16="http://schemas.microsoft.com/office/drawing/2014/main" id="{38FC7A65-F3A8-4C9A-8F5C-744CC7D982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292" y="2842"/>
              <a:ext cx="8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cs-CZ" altLang="en-US" sz="1800">
                  <a:solidFill>
                    <a:srgbClr val="000000"/>
                  </a:solidFill>
                </a:rPr>
                <a:t>p</a:t>
              </a:r>
              <a:endParaRPr lang="cs-CZ" altLang="en-US" sz="3600"/>
            </a:p>
          </p:txBody>
        </p:sp>
        <p:sp>
          <p:nvSpPr>
            <p:cNvPr id="37933" name="Text Box 56">
              <a:extLst>
                <a:ext uri="{FF2B5EF4-FFF2-40B4-BE49-F238E27FC236}">
                  <a16:creationId xmlns:a16="http://schemas.microsoft.com/office/drawing/2014/main" id="{3E646B66-29DC-4136-90BC-75C974FEE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935"/>
              <a:ext cx="77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en-US" sz="1600" dirty="0"/>
                <a:t>Spotřeba za dobu  „</a:t>
              </a:r>
              <a:r>
                <a:rPr lang="cs-CZ" altLang="en-US" sz="1600" i="1" dirty="0"/>
                <a:t>d</a:t>
              </a:r>
              <a:r>
                <a:rPr lang="cs-CZ" altLang="en-US" sz="1600" dirty="0"/>
                <a:t>“</a:t>
              </a:r>
            </a:p>
          </p:txBody>
        </p:sp>
      </p:grpSp>
      <p:sp>
        <p:nvSpPr>
          <p:cNvPr id="46" name="Nadpis 2">
            <a:extLst>
              <a:ext uri="{FF2B5EF4-FFF2-40B4-BE49-F238E27FC236}">
                <a16:creationId xmlns:a16="http://schemas.microsoft.com/office/drawing/2014/main" id="{F4B79A1F-D624-4326-B771-5B29C21727C1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Signální hladina zásob</a:t>
            </a:r>
            <a:endParaRPr lang="en-GB" dirty="0"/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131A1C7B-F2F7-4B25-A6AF-658E95A493B7}"/>
              </a:ext>
            </a:extLst>
          </p:cNvPr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8" name="Zástupný symbol pro číslo snímku 3">
            <a:extLst>
              <a:ext uri="{FF2B5EF4-FFF2-40B4-BE49-F238E27FC236}">
                <a16:creationId xmlns:a16="http://schemas.microsoft.com/office/drawing/2014/main" id="{3256BC37-C5EE-47A8-9499-6C73056B719F}"/>
              </a:ext>
            </a:extLst>
          </p:cNvPr>
          <p:cNvSpPr txBox="1">
            <a:spLocks/>
          </p:cNvSpPr>
          <p:nvPr/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ctr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ctr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ctr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ctr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 smtClean="0">
                <a:solidFill>
                  <a:schemeClr val="bg1"/>
                </a:solidFill>
              </a:rPr>
              <a:pPr/>
              <a:t>15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85000" lnSpcReduction="10000"/>
          </a:bodyPr>
          <a:lstStyle/>
          <a:p>
            <a:r>
              <a:rPr lang="cs-CZ" altLang="en-US" sz="2800" dirty="0"/>
              <a:t>pojistná zásoba se vytváří v objednacích systémech pro zásoby s nezávislou poptávkou za tím účelem, aby do určité míry zachycovala odchylky zásobovacího procesu od očekávaného (průměrného) průběhu,</a:t>
            </a:r>
          </a:p>
          <a:p>
            <a:r>
              <a:rPr lang="cs-CZ" altLang="en-US" sz="2800" dirty="0"/>
              <a:t>odchylky mohou vznikat jak na straně vstupu (v termínech dodávek k doplnění zásoby), tak na straně výstupu (ve velikosti poptávek či spotřeby),</a:t>
            </a:r>
          </a:p>
          <a:p>
            <a:r>
              <a:rPr lang="cs-CZ" altLang="en-US" sz="2800" dirty="0"/>
              <a:t>u pojistné zásoby se zajímáme o odchylky zmenšující zásobu (pozdější okamžik dodávky, vyšší poptávka).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16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Pojistná zásoba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920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potřebná velikost pojistné zásoby závisí na požadované spolehlivosti zabezpečení proti odchylkám a na očekávané intenzitě těchto odchylek,</a:t>
            </a:r>
          </a:p>
          <a:p>
            <a:r>
              <a:rPr lang="cs-CZ" altLang="en-US" sz="2400" dirty="0"/>
              <a:t>zvětšování pojistné zásoby se projeví růstem úrovně služeb zákazníkům,</a:t>
            </a:r>
          </a:p>
          <a:p>
            <a:r>
              <a:rPr lang="cs-CZ" altLang="en-US" sz="2400" dirty="0"/>
              <a:t>jak je vidět, tento růst se stále zpomaluje (viz obrázek).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17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Pojistná zásoba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008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Vztah mezi výší pojistné zásoby a úrovní služeb</a:t>
            </a:r>
          </a:p>
          <a:p>
            <a:endParaRPr lang="cs-CZ" altLang="en-US" sz="2400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18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Pojistná zásoba</a:t>
            </a:r>
            <a:endParaRPr lang="en-GB" dirty="0"/>
          </a:p>
        </p:txBody>
      </p:sp>
      <p:pic>
        <p:nvPicPr>
          <p:cNvPr id="6" name="Picture 10" descr="08-57">
            <a:extLst>
              <a:ext uri="{FF2B5EF4-FFF2-40B4-BE49-F238E27FC236}">
                <a16:creationId xmlns:a16="http://schemas.microsoft.com/office/drawing/2014/main" id="{A992ED36-A78E-45FB-A610-B57B74564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41" y="2417971"/>
            <a:ext cx="5643447" cy="352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437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2600" dirty="0"/>
              <a:t>velikost pojistné zásoby je odvozena z ekonomické úvahy – od optimální úrovně dodavatelských služeb,</a:t>
            </a:r>
          </a:p>
          <a:p>
            <a:r>
              <a:rPr lang="cs-CZ" altLang="en-US" sz="2600" dirty="0"/>
              <a:t>chceme-li zabezpečit rostoucí úroveň dodavatelských služeb, povede to mimo jiné k rostoucí velikosti pojistné zásoby a také k vyšším nákladům na držení zásob,</a:t>
            </a:r>
          </a:p>
          <a:p>
            <a:r>
              <a:rPr lang="cs-CZ" altLang="en-US" sz="2600" dirty="0"/>
              <a:t>na druhé straně se při zvyšující se pojistné zásobě snižují náklady z nedostatku zásob, </a:t>
            </a:r>
          </a:p>
          <a:p>
            <a:r>
              <a:rPr lang="cs-CZ" altLang="en-US" sz="2600" dirty="0"/>
              <a:t>optimální velikost pojistné zásoby je maximem rozdílu mezi úsporou nákladů z nedostatku a nákladů na držení pojistné zásoby. 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19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Pojistná zásoba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91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>
            <a:extLst>
              <a:ext uri="{FF2B5EF4-FFF2-40B4-BE49-F238E27FC236}">
                <a16:creationId xmlns:a16="http://schemas.microsoft.com/office/drawing/2014/main" id="{1DD6F8F5-DCC2-46A7-94F4-11EA0780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105DFC-3F24-494E-8382-22811AD47CAE}" type="slidenum">
              <a:rPr lang="cs-CZ" altLang="en-US" sz="2600">
                <a:solidFill>
                  <a:schemeClr val="bg1"/>
                </a:solidFill>
              </a:rPr>
              <a:pPr/>
              <a:t>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88C958-9D06-4FFD-AB50-D9434DB17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925" y="2177731"/>
            <a:ext cx="5104282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Využití objednacích systémů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Druhy objednacích systémů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 Signální hladina zásob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 Pojistná zásoba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Metody řízení a plánování zásob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 ABC analýza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120000"/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800" b="0" dirty="0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2083F4A3-B075-4EA6-B22C-0D0FBB74C4C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Obsah přednášky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způsoby stanovení pojistné zásoby mohou být různé,</a:t>
            </a:r>
          </a:p>
          <a:p>
            <a:r>
              <a:rPr lang="cs-CZ" altLang="en-US" sz="2400" dirty="0"/>
              <a:t>pojistná zásoba může být stanovena odhadem, intuitivně anebo výpočtem,</a:t>
            </a:r>
          </a:p>
          <a:p>
            <a:r>
              <a:rPr lang="cs-CZ" altLang="en-US" sz="2400" dirty="0"/>
              <a:t>výpočet pojistné zásoby se opírá o teorii pravděpodobnosti a statistiku.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20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Pojistná zásoba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763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altLang="en-US" sz="9600" dirty="0"/>
              <a:t>Existují 2 skupiny metod:</a:t>
            </a:r>
          </a:p>
          <a:p>
            <a:pPr marL="0" indent="0">
              <a:buNone/>
            </a:pPr>
            <a:r>
              <a:rPr lang="cs-CZ" altLang="en-US" sz="9600" dirty="0"/>
              <a:t>a) Metody založené na normativních podkladech</a:t>
            </a:r>
          </a:p>
          <a:p>
            <a:r>
              <a:rPr lang="cs-CZ" altLang="en-US" sz="9600" dirty="0"/>
              <a:t>používají se pro výpočet plánované budoucí spotřeby materiálů, které vykazují proměnlivou proporcionální závislost objemu spotřeby na objemu výkonů,</a:t>
            </a:r>
          </a:p>
          <a:p>
            <a:r>
              <a:rPr lang="cs-CZ" altLang="en-US" sz="9600" dirty="0"/>
              <a:t>jsou nazývány také </a:t>
            </a:r>
            <a:r>
              <a:rPr lang="cs-CZ" altLang="en-US" sz="9600" u="sng" dirty="0"/>
              <a:t>metodami přímého propočtu</a:t>
            </a:r>
            <a:r>
              <a:rPr lang="cs-CZ" altLang="en-US" sz="9600" dirty="0"/>
              <a:t>,</a:t>
            </a:r>
          </a:p>
          <a:p>
            <a:r>
              <a:rPr lang="cs-CZ" altLang="en-US" sz="9600" dirty="0"/>
              <a:t>jedná se o pracné metody, které však mohou přinést relativně přesné výsledky,</a:t>
            </a:r>
          </a:p>
          <a:p>
            <a:r>
              <a:rPr lang="cs-CZ" altLang="en-US" sz="9600" dirty="0"/>
              <a:t>předpokladem jejich použití je lineární přímá nebo nepřímá závislost mezi objemem produkce a rozsahem spotřeby.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21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Metody plánování a řízení zásob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20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altLang="en-US" sz="9600" dirty="0"/>
              <a:t>b) Metody založené na statistických podkladech</a:t>
            </a:r>
          </a:p>
          <a:p>
            <a:r>
              <a:rPr lang="cs-CZ" altLang="en-US" sz="9600" dirty="0"/>
              <a:t>jejich základním jsou statistické údaje o minulé spotřebě a jsou vhodné pro výpočet plánované spotřeby, která nevykazuje proporcionálně proměnlivou závislost na objemu výkonů anebo v případech, kdy nejsou k dispozici normy spotřeby materiálu, popř. tehdy, když neznáme objem plánovaných výkonů.</a:t>
            </a:r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22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Metody plánování a řízení zásob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050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25000" lnSpcReduction="20000"/>
          </a:bodyPr>
          <a:lstStyle/>
          <a:p>
            <a:r>
              <a:rPr lang="cs-CZ" altLang="en-US" sz="9600" dirty="0"/>
              <a:t>v oblasti plánování a řízení zásob se používají i další metody, které by bylo možno dále členit do dalších skupin a podskupin, a které jsou svým použitím specifické pro jednotlivé oblasti,</a:t>
            </a:r>
          </a:p>
          <a:p>
            <a:r>
              <a:rPr lang="cs-CZ" altLang="en-US" sz="9600" dirty="0"/>
              <a:t> díky prudkému rozvoji výpočetní techniky se začaly používat i následující metody: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/>
              <a:t>ABC analýza,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 err="1"/>
              <a:t>Zero</a:t>
            </a:r>
            <a:r>
              <a:rPr lang="cs-CZ" altLang="en-US" sz="9600" dirty="0"/>
              <a:t> Inventory (nulové zásoby),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/>
              <a:t>SIC (statistické řízení zásob),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/>
              <a:t>MRP (plánování výrobních zdrojů),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/>
              <a:t>TOC (teorie úzkých míst),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cs-CZ" altLang="en-US" sz="9600" dirty="0"/>
              <a:t>JIT (právě včas).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23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Metody plánování a řízení zásob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524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ABC analýza vychází z </a:t>
            </a:r>
            <a:r>
              <a:rPr lang="cs-CZ" altLang="en-US" sz="2400" dirty="0" err="1"/>
              <a:t>Paretova</a:t>
            </a:r>
            <a:r>
              <a:rPr lang="cs-CZ" altLang="en-US" sz="2400" dirty="0"/>
              <a:t> principu, který říká, že ve většině případů je přibližně 80</a:t>
            </a:r>
            <a:r>
              <a:rPr lang="en-US" altLang="en-US" sz="2400" dirty="0"/>
              <a:t>%</a:t>
            </a:r>
            <a:r>
              <a:rPr lang="cs-CZ" altLang="en-US" sz="2400" dirty="0"/>
              <a:t> důsledků vyvoláno pouze 20</a:t>
            </a:r>
            <a:r>
              <a:rPr lang="en-US" altLang="en-US" sz="2400" dirty="0"/>
              <a:t>% </a:t>
            </a:r>
            <a:r>
              <a:rPr lang="cs-CZ" altLang="en-US" sz="2400" dirty="0"/>
              <a:t>všech možných příčin,</a:t>
            </a:r>
          </a:p>
          <a:p>
            <a:r>
              <a:rPr lang="cs-CZ" altLang="en-US" sz="2400" dirty="0"/>
              <a:t>tento princip vede k selekci problémů a k určení priorit při jejich řešení,</a:t>
            </a:r>
          </a:p>
          <a:p>
            <a:r>
              <a:rPr lang="cs-CZ" altLang="en-US" sz="2400" dirty="0"/>
              <a:t>při řízení je pak nezbytné se zaměřit na tuto podstatnou menšinu možných příčin (zásoby, zákazník, dodavatelé atd.).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24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831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 err="1"/>
              <a:t>Paretův</a:t>
            </a:r>
            <a:r>
              <a:rPr lang="cs-CZ" altLang="en-US" sz="2400" dirty="0"/>
              <a:t> diagram</a:t>
            </a:r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25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  <p:pic>
        <p:nvPicPr>
          <p:cNvPr id="6" name="Picture 9" descr="08-65">
            <a:extLst>
              <a:ext uri="{FF2B5EF4-FFF2-40B4-BE49-F238E27FC236}">
                <a16:creationId xmlns:a16="http://schemas.microsoft.com/office/drawing/2014/main" id="{D8C81F56-6EA9-4FCA-8FA3-CA9400006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771" y="2289546"/>
            <a:ext cx="6414143" cy="394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89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aplikace ABC analýzy v řízení zásob vychází ze sestupného uspořádání položek nakupovaného, resp. skladovaného sortimentu podle hodnoty obratu a kumulovaných hodnot obratu od počátku posloupnosti,</a:t>
            </a:r>
          </a:p>
          <a:p>
            <a:r>
              <a:rPr lang="cs-CZ" altLang="en-US" sz="2400" dirty="0"/>
              <a:t>pro zvolené kritérium se určí v této posloupnosti hranice mezi podmnožinou položek skupiny A, B a C,</a:t>
            </a:r>
          </a:p>
          <a:p>
            <a:r>
              <a:rPr lang="cs-CZ" altLang="en-US" sz="2400" dirty="0"/>
              <a:t>podstata ABC analýzy spočívá v klasifikaci sledovaných jevů na tři skupiny A, B, C nebo více skupin, přičemž každé za skupin by měla být věnována různá pozornost.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26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381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lnSpcReduction="10000"/>
          </a:bodyPr>
          <a:lstStyle/>
          <a:p>
            <a:r>
              <a:rPr lang="cs-CZ" altLang="en-US" sz="2400" dirty="0"/>
              <a:t>skupina A je tvořena malým počtem položek s klíčovým podílem na celkovém objemu zásob, </a:t>
            </a:r>
          </a:p>
          <a:p>
            <a:r>
              <a:rPr lang="cs-CZ" altLang="en-US" sz="2400" dirty="0"/>
              <a:t>tyto položky jsou životně důležité a je nutno se jimi zabývat detailně a individuálně,</a:t>
            </a:r>
          </a:p>
          <a:p>
            <a:r>
              <a:rPr lang="cs-CZ" altLang="en-US" sz="2400" dirty="0"/>
              <a:t>obecně platí, že výrobky zařazené do skupiny A mají pro výrobu rozhodující význam a proto vyžadují pravidelnou kontrolu při objednávání i skladování,</a:t>
            </a:r>
          </a:p>
          <a:p>
            <a:r>
              <a:rPr lang="cs-CZ" altLang="en-US" sz="2400" dirty="0"/>
              <a:t>díky své vysoké hodnotě by každé zbytečné skladování znamenalo nepotřebné umrtvení kapitálu.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27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122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2600" dirty="0"/>
              <a:t>skupina B je tvořena větším počtem položek než skupina A, ale její podíl na celkovém objemu zásob je nižší,</a:t>
            </a:r>
          </a:p>
          <a:p>
            <a:r>
              <a:rPr lang="cs-CZ" altLang="en-US" sz="2600" dirty="0"/>
              <a:t>skupina C zahrnuje největší počet položek ale jejich podíl na celkovém objemu zásob je nepatrný, </a:t>
            </a:r>
          </a:p>
          <a:p>
            <a:r>
              <a:rPr lang="cs-CZ" altLang="en-US" sz="2600" dirty="0"/>
              <a:t>položky skupiny C vyžadují nejmenší pozornost, protože ekonomický význam je relativně malý (tzv. triviální většina),</a:t>
            </a:r>
          </a:p>
          <a:p>
            <a:r>
              <a:rPr lang="cs-CZ" altLang="en-US" sz="2600" dirty="0"/>
              <a:t>uvedené položky tak mohou být skladovány po delší dobu bez dopadu na ekonomiku výroby.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28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23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2600" dirty="0"/>
              <a:t>zásoby mohou být kategorizovány podle různých kritérií, například skladový sortiment, spotřeba zásob v hodnotovém vyjádření nebo v jednotkách množství, příspěvek k zisku, náklady na zásoby, hodnota obratu atd.,</a:t>
            </a:r>
          </a:p>
          <a:p>
            <a:r>
              <a:rPr lang="cs-CZ" altLang="en-US" sz="2600" dirty="0"/>
              <a:t>vždy je potřeba přihlížet k účelu, pro který je analýza prováděna,</a:t>
            </a:r>
          </a:p>
          <a:p>
            <a:r>
              <a:rPr lang="cs-CZ" altLang="en-US" sz="2600" dirty="0"/>
              <a:t>je zřejmé, že přesná matematická závislost 80</a:t>
            </a:r>
            <a:r>
              <a:rPr lang="en-US" altLang="en-US" sz="2600" dirty="0"/>
              <a:t>%</a:t>
            </a:r>
            <a:r>
              <a:rPr lang="cs-CZ" altLang="en-US" sz="2600" dirty="0"/>
              <a:t> na 20</a:t>
            </a:r>
            <a:r>
              <a:rPr lang="en-US" altLang="en-US" sz="2600" dirty="0"/>
              <a:t>% </a:t>
            </a:r>
            <a:r>
              <a:rPr lang="cs-CZ" altLang="en-US" sz="2600" dirty="0"/>
              <a:t>v praxi neexistuje, </a:t>
            </a:r>
          </a:p>
          <a:p>
            <a:r>
              <a:rPr lang="cs-CZ" altLang="en-US" sz="2600" dirty="0"/>
              <a:t>obecné pravidlo ale konstatuje, že vztah mezi výčtem možných příčin a následky je vždy nelineární.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29</a:t>
            </a:fld>
            <a:endParaRPr lang="cs-CZ" altLang="en-US" sz="2600" dirty="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ABC analýza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82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2600" dirty="0"/>
              <a:t>Používají se k řízení zásob jednotlivých skladových položek.</a:t>
            </a:r>
          </a:p>
          <a:p>
            <a:r>
              <a:rPr lang="cs-CZ" altLang="en-US" sz="2600" dirty="0"/>
              <a:t>Signál o potřebě vystavit objednávku je v nich vydáván při poklesu dispoziční zásoby pod tzv. objednací úroveň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neboli signální hladinu.</a:t>
            </a:r>
          </a:p>
          <a:p>
            <a:r>
              <a:rPr lang="cs-CZ" altLang="en-US" sz="2600" dirty="0"/>
              <a:t>Signální hladina se dimenzuje tak, aby s požadovanou spolehlivostí pokryla poptávku v době od vydání signálu o potřebě až po příjem příslušné dodávky do skladu.</a:t>
            </a:r>
          </a:p>
          <a:p>
            <a:r>
              <a:rPr lang="cs-CZ" altLang="en-US" sz="2600" dirty="0"/>
              <a:t>Tuto dobu nazýváme rozšířenou dodací lhůtou nebo pořizovací lhůtou a označujeme ji </a:t>
            </a:r>
            <a:r>
              <a:rPr lang="cs-CZ" altLang="en-US" sz="2600" i="1" dirty="0"/>
              <a:t>(L)</a:t>
            </a:r>
            <a:r>
              <a:rPr lang="cs-CZ" altLang="en-US" sz="2600" dirty="0"/>
              <a:t>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Využití objednacích systémů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2788555"/>
            <a:ext cx="8911687" cy="128089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6698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Použití objednacích systémů: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r>
              <a:rPr lang="cs-CZ" altLang="en-US" sz="2400" dirty="0"/>
              <a:t>a) k řízení zásoby v bodu rozpojení s objednávkou zákazníka,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r>
              <a:rPr lang="cs-CZ" altLang="en-US" sz="2400" dirty="0"/>
              <a:t>b) k řízení zásob z nejrůznějších pomocných a režijních materiálů, nástrojů a pomůcek.</a:t>
            </a:r>
          </a:p>
          <a:p>
            <a:endParaRPr lang="cs-CZ" altLang="en-US" sz="2600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Využití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0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Systémy řízení zásob se soustřeďují na:</a:t>
            </a:r>
          </a:p>
          <a:p>
            <a:pPr marL="457200" indent="-457200" algn="just">
              <a:lnSpc>
                <a:spcPct val="90000"/>
              </a:lnSpc>
              <a:buClrTx/>
              <a:buSzTx/>
              <a:buFontTx/>
              <a:buAutoNum type="alphaLcParenR"/>
            </a:pPr>
            <a:r>
              <a:rPr lang="cs-CZ" altLang="en-US" sz="2400" dirty="0"/>
              <a:t>předpověď budoucí poptávky,</a:t>
            </a:r>
          </a:p>
          <a:p>
            <a:pPr marL="457200" indent="-457200" algn="just">
              <a:lnSpc>
                <a:spcPct val="90000"/>
              </a:lnSpc>
              <a:buClrTx/>
              <a:buSzTx/>
              <a:buFontTx/>
              <a:buAutoNum type="alphaLcParenR"/>
            </a:pPr>
            <a:r>
              <a:rPr lang="cs-CZ" altLang="en-US" sz="2400" dirty="0"/>
              <a:t>výpočet optimální velikosti dávky,</a:t>
            </a:r>
          </a:p>
          <a:p>
            <a:pPr marL="457200" indent="-457200" algn="just">
              <a:lnSpc>
                <a:spcPct val="90000"/>
              </a:lnSpc>
              <a:buClrTx/>
              <a:buSzTx/>
              <a:buFontTx/>
              <a:buAutoNum type="alphaLcParenR"/>
            </a:pPr>
            <a:r>
              <a:rPr lang="cs-CZ" altLang="en-US" sz="2400" dirty="0"/>
              <a:t>stanovení pojistné zásoby,</a:t>
            </a:r>
          </a:p>
          <a:p>
            <a:pPr marL="457200" indent="-457200" algn="just">
              <a:lnSpc>
                <a:spcPct val="90000"/>
              </a:lnSpc>
              <a:buClrTx/>
              <a:buSzTx/>
              <a:buFontTx/>
              <a:buAutoNum type="alphaLcParenR"/>
            </a:pPr>
            <a:r>
              <a:rPr lang="cs-CZ" altLang="en-US" sz="2400" dirty="0"/>
              <a:t>stanovení optimální úrovně dodavatelských služeb,</a:t>
            </a:r>
          </a:p>
          <a:p>
            <a:pPr marL="457200" indent="-457200" algn="just">
              <a:lnSpc>
                <a:spcPct val="90000"/>
              </a:lnSpc>
              <a:buClrTx/>
              <a:buSzTx/>
              <a:buFontTx/>
              <a:buAutoNum type="alphaLcParenR"/>
            </a:pPr>
            <a:r>
              <a:rPr lang="cs-CZ" altLang="en-US" sz="2400" dirty="0"/>
              <a:t>stanovení objednací úrovně.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endParaRPr lang="cs-CZ" altLang="en-US" sz="2400" dirty="0"/>
          </a:p>
          <a:p>
            <a:endParaRPr lang="cs-CZ" altLang="en-US" sz="2600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Využití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11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lnSpcReduction="10000"/>
          </a:bodyPr>
          <a:lstStyle/>
          <a:p>
            <a:r>
              <a:rPr lang="cs-CZ" altLang="en-US" sz="2400" dirty="0"/>
              <a:t>Dva pohledy na proces objednávání:</a:t>
            </a:r>
          </a:p>
          <a:p>
            <a:pPr marL="0" indent="0" algn="just">
              <a:lnSpc>
                <a:spcPct val="90000"/>
              </a:lnSpc>
              <a:buClrTx/>
              <a:buSzTx/>
              <a:buNone/>
            </a:pPr>
            <a:r>
              <a:rPr lang="cs-CZ" altLang="en-US" sz="2400" dirty="0"/>
              <a:t>a) rytmus objednání – může být konstantní nebo proměnlivý. Položku můžeme objednávat ve zcela pravidelném rytmu nebo v nepravidelných intervalech v závislosti např. na aktuálním stavu zásoby,</a:t>
            </a:r>
          </a:p>
          <a:p>
            <a:pPr algn="just">
              <a:lnSpc>
                <a:spcPct val="90000"/>
              </a:lnSpc>
              <a:buClrTx/>
              <a:buSzTx/>
              <a:buFont typeface="Wingdings" panose="05000000000000000000" pitchFamily="2" charset="2"/>
              <a:buChar char="§"/>
            </a:pPr>
            <a:endParaRPr lang="cs-CZ" altLang="en-US" sz="2400" dirty="0"/>
          </a:p>
          <a:p>
            <a:pPr marL="0" indent="0" algn="just">
              <a:lnSpc>
                <a:spcPct val="90000"/>
              </a:lnSpc>
              <a:buClrTx/>
              <a:buSzTx/>
              <a:buNone/>
            </a:pPr>
            <a:r>
              <a:rPr lang="cs-CZ" altLang="en-US" sz="2400" dirty="0"/>
              <a:t>b) velikost objednací dávky – může být buď konstantní nebo proměnlivá. Objednávka může tedy znít na stejné množství nebo může být upravována dle aktuálních potřeb.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endParaRPr lang="cs-CZ" altLang="en-US" sz="2400" dirty="0"/>
          </a:p>
          <a:p>
            <a:endParaRPr lang="cs-CZ" altLang="en-US" sz="2600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Využití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96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en-US" sz="2400" dirty="0"/>
              <a:t>Základní veličiny objednacích systémů:</a:t>
            </a:r>
          </a:p>
          <a:p>
            <a:r>
              <a:rPr lang="cs-CZ" altLang="en-US" sz="2400" dirty="0"/>
              <a:t>průměrná délka dodací lhůty </a:t>
            </a:r>
            <a:r>
              <a:rPr lang="cs-CZ" altLang="en-US" sz="2400" i="1" dirty="0"/>
              <a:t>(L)</a:t>
            </a:r>
            <a:r>
              <a:rPr lang="cs-CZ" altLang="en-US" sz="2400" dirty="0"/>
              <a:t>,</a:t>
            </a:r>
          </a:p>
          <a:p>
            <a:r>
              <a:rPr lang="cs-CZ" altLang="en-US" sz="2400" dirty="0"/>
              <a:t>očekávaná potřeba </a:t>
            </a:r>
            <a:r>
              <a:rPr lang="cs-CZ" altLang="en-US" sz="2400" i="1" dirty="0"/>
              <a:t>(d)</a:t>
            </a:r>
            <a:r>
              <a:rPr lang="cs-CZ" altLang="en-US" sz="2400" dirty="0"/>
              <a:t> za jednotku času (ta může být například výsledkem predikování poptávky),</a:t>
            </a:r>
          </a:p>
          <a:p>
            <a:r>
              <a:rPr lang="cs-CZ" altLang="en-US" sz="2400" dirty="0"/>
              <a:t>ekonomická (či optimální) velikost dávky </a:t>
            </a:r>
            <a:r>
              <a:rPr lang="cs-CZ" altLang="en-US" sz="2400" i="1" dirty="0"/>
              <a:t>(Q)</a:t>
            </a:r>
            <a:r>
              <a:rPr lang="cs-CZ" altLang="en-US" sz="2400" dirty="0"/>
              <a:t>,</a:t>
            </a:r>
          </a:p>
          <a:p>
            <a:r>
              <a:rPr lang="cs-CZ" altLang="en-US" sz="2400" dirty="0"/>
              <a:t>pojistná zásoba </a:t>
            </a:r>
            <a:r>
              <a:rPr lang="cs-CZ" altLang="en-US" sz="2400" i="1" dirty="0"/>
              <a:t>(</a:t>
            </a:r>
            <a:r>
              <a:rPr lang="cs-CZ" altLang="en-US" sz="2400" i="1" dirty="0" err="1"/>
              <a:t>Zp</a:t>
            </a:r>
            <a:r>
              <a:rPr lang="cs-CZ" altLang="en-US" sz="2400" i="1" dirty="0"/>
              <a:t>).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13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en-US" sz="2600" dirty="0"/>
              <a:t>Systém B, Q:</a:t>
            </a:r>
          </a:p>
          <a:p>
            <a:r>
              <a:rPr lang="cs-CZ" altLang="en-US" sz="2600" dirty="0"/>
              <a:t>pracuje s objednací úrovní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, což vede k proměnlivým okamžikům objednávání, a s pevným objednacím množstvím </a:t>
            </a:r>
            <a:r>
              <a:rPr lang="cs-CZ" altLang="en-US" sz="2600" i="1" dirty="0"/>
              <a:t>(Q)</a:t>
            </a:r>
            <a:r>
              <a:rPr lang="cs-CZ" altLang="en-US" sz="2600" dirty="0"/>
              <a:t>,</a:t>
            </a:r>
          </a:p>
          <a:p>
            <a:r>
              <a:rPr lang="cs-CZ" altLang="en-US" sz="2600" dirty="0"/>
              <a:t>označuje se jako systém objednacího množství,</a:t>
            </a:r>
          </a:p>
          <a:p>
            <a:r>
              <a:rPr lang="cs-CZ" altLang="en-US" sz="2600" dirty="0"/>
              <a:t>např. objednávka k doplnění zásob ve výši </a:t>
            </a:r>
            <a:r>
              <a:rPr lang="cs-CZ" altLang="en-US" sz="2600" i="1" dirty="0"/>
              <a:t>(Q)</a:t>
            </a:r>
            <a:r>
              <a:rPr lang="cs-CZ" altLang="en-US" sz="2600" dirty="0"/>
              <a:t> se podává ihned od okamžiku, kdy ekonomická zásoba klesne na objednací úroveň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nebo pod ní, stav zásoby se s úrovní </a:t>
            </a:r>
            <a:r>
              <a:rPr lang="cs-CZ" altLang="en-US" sz="2600" i="1" dirty="0"/>
              <a:t>(B)</a:t>
            </a:r>
            <a:r>
              <a:rPr lang="cs-CZ" altLang="en-US" sz="2600" dirty="0"/>
              <a:t> porovnává průběžně, tj. při každém výdeji.</a:t>
            </a:r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32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en-US" sz="2600" dirty="0"/>
              <a:t>Systém B, Q:</a:t>
            </a:r>
          </a:p>
          <a:p>
            <a:r>
              <a:rPr lang="cs-CZ" altLang="en-US" sz="2800" dirty="0"/>
              <a:t>stanovení objednací úrovně je založeno na očekávané spotřebě </a:t>
            </a:r>
            <a:r>
              <a:rPr lang="cs-CZ" altLang="en-US" sz="2800" i="1" dirty="0"/>
              <a:t>(d)</a:t>
            </a:r>
            <a:r>
              <a:rPr lang="cs-CZ" altLang="en-US" sz="2800" dirty="0"/>
              <a:t> v průběhu dodací lhůty </a:t>
            </a:r>
            <a:r>
              <a:rPr lang="cs-CZ" altLang="en-US" sz="2800" i="1" dirty="0"/>
              <a:t>(L)</a:t>
            </a:r>
            <a:r>
              <a:rPr lang="cs-CZ" altLang="en-US" sz="2800" dirty="0"/>
              <a:t> a pojistné zásobě </a:t>
            </a:r>
            <a:r>
              <a:rPr lang="cs-CZ" altLang="en-US" sz="2800" i="1" dirty="0"/>
              <a:t>(</a:t>
            </a:r>
            <a:r>
              <a:rPr lang="cs-CZ" altLang="en-US" sz="2800" i="1" dirty="0" err="1"/>
              <a:t>Zp</a:t>
            </a:r>
            <a:r>
              <a:rPr lang="cs-CZ" altLang="en-US" sz="2800" i="1" dirty="0"/>
              <a:t>), </a:t>
            </a:r>
            <a:r>
              <a:rPr lang="cs-CZ" altLang="en-US" sz="2800" dirty="0"/>
              <a:t>jejíž výši lze odvodit pomocí pravděpodobnosti, že skutečná poptávka během dodací lhůty bude větší než předvídaný odběr,</a:t>
            </a:r>
          </a:p>
          <a:p>
            <a:r>
              <a:rPr lang="cs-CZ" altLang="en-US" sz="2800" dirty="0"/>
              <a:t>veličiny </a:t>
            </a:r>
            <a:r>
              <a:rPr lang="cs-CZ" altLang="en-US" sz="2800" i="1" dirty="0"/>
              <a:t>(B)</a:t>
            </a:r>
            <a:r>
              <a:rPr lang="cs-CZ" altLang="en-US" sz="2800" dirty="0"/>
              <a:t> a </a:t>
            </a:r>
            <a:r>
              <a:rPr lang="cs-CZ" altLang="en-US" sz="2800" i="1" dirty="0"/>
              <a:t>(Q)</a:t>
            </a:r>
            <a:r>
              <a:rPr lang="cs-CZ" altLang="en-US" sz="2800" dirty="0"/>
              <a:t> jsou známy předem a musí být periodicky přizpůsobeny ke změnám např. v poptávce nebo dodací lhůtě.</a:t>
            </a:r>
          </a:p>
          <a:p>
            <a:r>
              <a:rPr lang="cs-CZ" altLang="en-US" sz="2800" dirty="0"/>
              <a:t>platí: </a:t>
            </a:r>
            <a:r>
              <a:rPr lang="cs-CZ" altLang="en-US" sz="2800" i="1" dirty="0"/>
              <a:t>B = d · L + </a:t>
            </a:r>
            <a:r>
              <a:rPr lang="cs-CZ" altLang="en-US" sz="2800" i="1" dirty="0" err="1"/>
              <a:t>Zp</a:t>
            </a:r>
            <a:endParaRPr lang="cs-CZ" altLang="en-US" sz="2800" i="1" dirty="0"/>
          </a:p>
          <a:p>
            <a:endParaRPr lang="en-US" altLang="en-US" sz="20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Druhy objednacích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01570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2424</TotalTime>
  <Words>1759</Words>
  <Application>Microsoft Office PowerPoint</Application>
  <PresentationFormat>Širokoúhlá obrazovka</PresentationFormat>
  <Paragraphs>196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Candara</vt:lpstr>
      <vt:lpstr>Times New Roman</vt:lpstr>
      <vt:lpstr>Times New Roman CE</vt:lpstr>
      <vt:lpstr>Wingdings</vt:lpstr>
      <vt:lpstr>Wingdings 3</vt:lpstr>
      <vt:lpstr>Stébla</vt:lpstr>
      <vt:lpstr>Objednací systémy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porada katedry</dc:title>
  <dc:creator>HP</dc:creator>
  <cp:lastModifiedBy>adm</cp:lastModifiedBy>
  <cp:revision>267</cp:revision>
  <dcterms:created xsi:type="dcterms:W3CDTF">2020-03-28T06:30:00Z</dcterms:created>
  <dcterms:modified xsi:type="dcterms:W3CDTF">2020-10-20T12:56:35Z</dcterms:modified>
</cp:coreProperties>
</file>